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39" r:id="rId27"/>
    <p:sldMasterId id="2147511063" r:id="rId28"/>
    <p:sldMasterId id="2147511075" r:id="rId29"/>
    <p:sldMasterId id="2147511087" r:id="rId30"/>
    <p:sldMasterId id="2147511099" r:id="rId31"/>
    <p:sldMasterId id="2147511111" r:id="rId32"/>
    <p:sldMasterId id="2147511123" r:id="rId33"/>
    <p:sldMasterId id="2147511135" r:id="rId34"/>
    <p:sldMasterId id="2147511159" r:id="rId35"/>
    <p:sldMasterId id="2147511196" r:id="rId36"/>
    <p:sldMasterId id="2147511208" r:id="rId37"/>
  </p:sldMasterIdLst>
  <p:notesMasterIdLst>
    <p:notesMasterId r:id="rId60"/>
  </p:notesMasterIdLst>
  <p:handoutMasterIdLst>
    <p:handoutMasterId r:id="rId61"/>
  </p:handoutMasterIdLst>
  <p:sldIdLst>
    <p:sldId id="1626" r:id="rId38"/>
    <p:sldId id="3075" r:id="rId39"/>
    <p:sldId id="3144" r:id="rId40"/>
    <p:sldId id="3078" r:id="rId41"/>
    <p:sldId id="3109" r:id="rId42"/>
    <p:sldId id="3146" r:id="rId43"/>
    <p:sldId id="3145" r:id="rId44"/>
    <p:sldId id="3148" r:id="rId45"/>
    <p:sldId id="3149" r:id="rId46"/>
    <p:sldId id="3150" r:id="rId47"/>
    <p:sldId id="3111" r:id="rId48"/>
    <p:sldId id="3152" r:id="rId49"/>
    <p:sldId id="3153" r:id="rId50"/>
    <p:sldId id="3102" r:id="rId51"/>
    <p:sldId id="3154" r:id="rId52"/>
    <p:sldId id="3117" r:id="rId53"/>
    <p:sldId id="3157" r:id="rId54"/>
    <p:sldId id="3158" r:id="rId55"/>
    <p:sldId id="3159" r:id="rId56"/>
    <p:sldId id="3160" r:id="rId57"/>
    <p:sldId id="3089" r:id="rId58"/>
    <p:sldId id="1929" r:id="rId5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4" autoAdjust="0"/>
    <p:restoredTop sz="94660"/>
  </p:normalViewPr>
  <p:slideViewPr>
    <p:cSldViewPr>
      <p:cViewPr>
        <p:scale>
          <a:sx n="112" d="100"/>
          <a:sy n="112" d="100"/>
        </p:scale>
        <p:origin x="-68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13.xml"/><Relationship Id="rId51" Type="http://schemas.openxmlformats.org/officeDocument/2006/relationships/slide" Target="slides/slide14.xml"/><Relationship Id="rId52" Type="http://schemas.openxmlformats.org/officeDocument/2006/relationships/slide" Target="slides/slide15.xml"/><Relationship Id="rId53" Type="http://schemas.openxmlformats.org/officeDocument/2006/relationships/slide" Target="slides/slide16.xml"/><Relationship Id="rId54" Type="http://schemas.openxmlformats.org/officeDocument/2006/relationships/slide" Target="slides/slide17.xml"/><Relationship Id="rId55" Type="http://schemas.openxmlformats.org/officeDocument/2006/relationships/slide" Target="slides/slide18.xml"/><Relationship Id="rId56" Type="http://schemas.openxmlformats.org/officeDocument/2006/relationships/slide" Target="slides/slide19.xml"/><Relationship Id="rId57" Type="http://schemas.openxmlformats.org/officeDocument/2006/relationships/slide" Target="slides/slide20.xml"/><Relationship Id="rId58" Type="http://schemas.openxmlformats.org/officeDocument/2006/relationships/slide" Target="slides/slide21.xml"/><Relationship Id="rId59" Type="http://schemas.openxmlformats.org/officeDocument/2006/relationships/slide" Target="slides/slide22.xml"/><Relationship Id="rId40" Type="http://schemas.openxmlformats.org/officeDocument/2006/relationships/slide" Target="slides/slide3.xml"/><Relationship Id="rId41" Type="http://schemas.openxmlformats.org/officeDocument/2006/relationships/slide" Target="slides/slide4.xml"/><Relationship Id="rId42" Type="http://schemas.openxmlformats.org/officeDocument/2006/relationships/slide" Target="slides/slide5.xml"/><Relationship Id="rId43" Type="http://schemas.openxmlformats.org/officeDocument/2006/relationships/slide" Target="slides/slide6.xml"/><Relationship Id="rId44" Type="http://schemas.openxmlformats.org/officeDocument/2006/relationships/slide" Target="slides/slide7.xml"/><Relationship Id="rId45" Type="http://schemas.openxmlformats.org/officeDocument/2006/relationships/slide" Target="slides/slide8.xml"/><Relationship Id="rId46" Type="http://schemas.openxmlformats.org/officeDocument/2006/relationships/slide" Target="slides/slide9.xml"/><Relationship Id="rId47" Type="http://schemas.openxmlformats.org/officeDocument/2006/relationships/slide" Target="slides/slide10.xml"/><Relationship Id="rId48" Type="http://schemas.openxmlformats.org/officeDocument/2006/relationships/slide" Target="slides/slide11.xml"/><Relationship Id="rId4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" Target="slides/slide1.xml"/><Relationship Id="rId39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11/2/15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20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366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240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832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749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270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115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719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953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68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6549-C2F2-914E-8047-FE88B38BF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0206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A30F-26F8-DA41-969B-9BF91E3B4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789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A423-06BA-7D42-A7FB-5435EE81C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150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9DCA-AC79-6F47-901A-ECD6B3D8A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5BB1-B6AE-D04D-AABC-4D7BEE0D2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366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F8B1-2447-4C43-AF7B-55DBB3E44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739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CAC1-8590-8A4D-B62A-3AB68727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3449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FE1B-B8A3-F245-A1B7-31EE01599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729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E467-E687-2A49-B75E-2E14DA1DE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010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6570E-83A0-1948-969C-B97CDC322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389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4443-C4E8-5042-84EE-6439BC110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51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6FD25-5494-6542-B765-A1EBF541F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2092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D058-0ACD-8744-893A-9B76D39F59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811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13DC-8D35-E546-9976-829D16AFC5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9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1493A-8ED9-7642-8B7E-CE8278EDCE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250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4CCC0-50B5-9D47-A6B5-9B2FA33372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6039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13B21-CDFC-574E-8C6F-DC2B8F4F27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57690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5B753-6D68-8447-A458-D39EEBF9C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628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47085-79D8-7E43-B019-605D99D19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932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77A48-9DF0-6C40-B2DB-8E2E295A4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29428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81F2E-FDFA-CA49-99F2-C6731EFD61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7710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57C53-A43A-E049-8CA9-60A4D36E6F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0429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BEC45-0193-CE40-91AB-F8CA7F56CD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13052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81F9-DD1C-F643-9FEA-7580BB5A87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38221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B316-F769-E644-8985-7B2A6121F9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51864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8256-A9A7-044A-81AF-C6B0D2BBBB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90847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85C2-02EA-B641-99C3-9DC6094B1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86658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D9EF7-BAA0-0A4F-96B7-746453899A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83933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D48EE-5F6D-764D-847C-D1D99AAFA5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68716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162D5-CAAA-EA4E-B2A9-F08A8FC369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76822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8422B-6ED9-B249-B78B-0C92C4495F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91349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815E-62AE-B648-B5DD-9CC34F6BE5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32455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A2BA4-F434-5D46-BC72-2424F31287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52039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6.xml"/><Relationship Id="rId12" Type="http://schemas.openxmlformats.org/officeDocument/2006/relationships/theme" Target="../theme/theme3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2.xml"/><Relationship Id="rId8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4.xml"/><Relationship Id="rId10" Type="http://schemas.openxmlformats.org/officeDocument/2006/relationships/slideLayout" Target="../slideLayouts/slideLayout385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7.xml"/><Relationship Id="rId12" Type="http://schemas.openxmlformats.org/officeDocument/2006/relationships/theme" Target="../theme/theme3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3.xml"/><Relationship Id="rId8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396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8.xml"/><Relationship Id="rId12" Type="http://schemas.openxmlformats.org/officeDocument/2006/relationships/theme" Target="../theme/theme37.xml"/><Relationship Id="rId1" Type="http://schemas.openxmlformats.org/officeDocument/2006/relationships/slideLayout" Target="../slideLayouts/slideLayout398.xml"/><Relationship Id="rId2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0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36" r:id="rId1"/>
    <p:sldLayoutId id="2147511137" r:id="rId2"/>
    <p:sldLayoutId id="2147511138" r:id="rId3"/>
    <p:sldLayoutId id="2147511139" r:id="rId4"/>
    <p:sldLayoutId id="2147511140" r:id="rId5"/>
    <p:sldLayoutId id="2147511141" r:id="rId6"/>
    <p:sldLayoutId id="2147511142" r:id="rId7"/>
    <p:sldLayoutId id="2147511143" r:id="rId8"/>
    <p:sldLayoutId id="2147511144" r:id="rId9"/>
    <p:sldLayoutId id="2147511145" r:id="rId10"/>
    <p:sldLayoutId id="214751114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6DC7CBDB-40B9-9943-AC0F-2CBAA7A3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2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60" r:id="rId1"/>
    <p:sldLayoutId id="2147511161" r:id="rId2"/>
    <p:sldLayoutId id="2147511162" r:id="rId3"/>
    <p:sldLayoutId id="2147511163" r:id="rId4"/>
    <p:sldLayoutId id="2147511164" r:id="rId5"/>
    <p:sldLayoutId id="2147511165" r:id="rId6"/>
    <p:sldLayoutId id="2147511166" r:id="rId7"/>
    <p:sldLayoutId id="2147511167" r:id="rId8"/>
    <p:sldLayoutId id="2147511168" r:id="rId9"/>
    <p:sldLayoutId id="2147511169" r:id="rId10"/>
    <p:sldLayoutId id="2147511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DF5B8D55-9131-7047-8078-DDE331E5FC40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97" r:id="rId1"/>
    <p:sldLayoutId id="2147511198" r:id="rId2"/>
    <p:sldLayoutId id="2147511199" r:id="rId3"/>
    <p:sldLayoutId id="2147511200" r:id="rId4"/>
    <p:sldLayoutId id="2147511201" r:id="rId5"/>
    <p:sldLayoutId id="2147511202" r:id="rId6"/>
    <p:sldLayoutId id="2147511203" r:id="rId7"/>
    <p:sldLayoutId id="2147511204" r:id="rId8"/>
    <p:sldLayoutId id="2147511205" r:id="rId9"/>
    <p:sldLayoutId id="2147511206" r:id="rId10"/>
    <p:sldLayoutId id="2147511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fld id="{D7DA8AE8-179E-8B48-990F-2D2699201E63}" type="slidenum">
              <a:rPr lang="en-US">
                <a:solidFill>
                  <a:srgbClr val="FFFFFF"/>
                </a:solidFill>
              </a:rPr>
              <a:pPr algn="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209" r:id="rId1"/>
    <p:sldLayoutId id="2147511210" r:id="rId2"/>
    <p:sldLayoutId id="2147511211" r:id="rId3"/>
    <p:sldLayoutId id="2147511212" r:id="rId4"/>
    <p:sldLayoutId id="2147511213" r:id="rId5"/>
    <p:sldLayoutId id="2147511214" r:id="rId6"/>
    <p:sldLayoutId id="2147511215" r:id="rId7"/>
    <p:sldLayoutId id="2147511216" r:id="rId8"/>
    <p:sldLayoutId id="2147511217" r:id="rId9"/>
    <p:sldLayoutId id="2147511218" r:id="rId10"/>
    <p:sldLayoutId id="2147511219" r:id="rId11"/>
  </p:sldLayoutIdLst>
  <p:transition xmlns:p14="http://schemas.microsoft.com/office/powerpoint/2010/main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WHAT DOES IT MEAN TO BE PURE IN HEART?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7149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“Blessed are the pure in heart, for they shall see God.” (v. 8)</a:t>
            </a:r>
          </a:p>
          <a:p>
            <a:pPr marL="458788" indent="-458788">
              <a:spcBef>
                <a:spcPts val="0"/>
              </a:spcBef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pure heart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“SINCERE” heart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—having no guile or duplicity to hide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[sincerity]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pure heart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“CLEANSED” heart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—clean from defilement and sin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[holiness]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pure heart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an “UNDIVIDED” heart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—unmixed with other motives or devotions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[single-mindedness]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.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i="1" baseline="30000" dirty="0" smtClean="0">
                <a:latin typeface="Candara"/>
                <a:cs typeface="Candara"/>
              </a:rPr>
              <a:t>4</a:t>
            </a:r>
            <a:r>
              <a:rPr lang="en-US" sz="2200" b="1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You adulterous people! Do you not know </a:t>
            </a:r>
            <a:r>
              <a:rPr lang="en-US" sz="2200" i="1" dirty="0" smtClean="0">
                <a:latin typeface="Candara"/>
                <a:cs typeface="Candara"/>
              </a:rPr>
              <a:t>that friendship 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with </a:t>
            </a:r>
            <a:r>
              <a:rPr lang="en-US" sz="2200" i="1" dirty="0">
                <a:latin typeface="Candara"/>
                <a:cs typeface="Candara"/>
              </a:rPr>
              <a:t>the world is enmity with God? Therefore </a:t>
            </a:r>
            <a:r>
              <a:rPr lang="en-US" sz="2200" i="1" dirty="0" smtClean="0">
                <a:latin typeface="Candara"/>
                <a:cs typeface="Candara"/>
              </a:rPr>
              <a:t>whoever </a:t>
            </a:r>
            <a:r>
              <a:rPr lang="en-US" sz="2200" i="1" dirty="0">
                <a:latin typeface="Candara"/>
                <a:cs typeface="Candara"/>
              </a:rPr>
              <a:t>wishes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to </a:t>
            </a:r>
            <a:r>
              <a:rPr lang="en-US" sz="2200" i="1" dirty="0">
                <a:latin typeface="Candara"/>
                <a:cs typeface="Candara"/>
              </a:rPr>
              <a:t>be a friend of the world makes himself </a:t>
            </a:r>
            <a:r>
              <a:rPr lang="en-US" sz="2200" i="1" dirty="0" smtClean="0">
                <a:latin typeface="Candara"/>
                <a:cs typeface="Candara"/>
              </a:rPr>
              <a:t>an enemy of </a:t>
            </a:r>
            <a:r>
              <a:rPr lang="en-US" sz="2200" i="1" dirty="0">
                <a:latin typeface="Candara"/>
                <a:cs typeface="Candara"/>
              </a:rPr>
              <a:t>God . . .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b="1" i="1" baseline="30000" dirty="0" smtClean="0">
                <a:latin typeface="Candara"/>
                <a:cs typeface="Candara"/>
              </a:rPr>
              <a:t>8</a:t>
            </a:r>
            <a:r>
              <a:rPr lang="en-US" sz="2200" b="1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Draw near to God, and he will draw </a:t>
            </a:r>
            <a:r>
              <a:rPr lang="en-US" sz="2200" i="1" dirty="0" smtClean="0">
                <a:latin typeface="Candara"/>
                <a:cs typeface="Candara"/>
              </a:rPr>
              <a:t>near </a:t>
            </a:r>
            <a:r>
              <a:rPr lang="en-US" sz="2200" i="1" dirty="0">
                <a:latin typeface="Candara"/>
                <a:cs typeface="Candara"/>
              </a:rPr>
              <a:t>to you. Cleanse </a:t>
            </a:r>
            <a:r>
              <a:rPr lang="en-US" sz="2200" i="1" dirty="0" smtClean="0">
                <a:latin typeface="Candara"/>
                <a:cs typeface="Candara"/>
              </a:rPr>
              <a:t>your 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hands</a:t>
            </a:r>
            <a:r>
              <a:rPr lang="en-US" sz="2200" i="1" dirty="0">
                <a:latin typeface="Candara"/>
                <a:cs typeface="Candara"/>
              </a:rPr>
              <a:t>, </a:t>
            </a:r>
            <a:r>
              <a:rPr lang="en-US" sz="2200" i="1" dirty="0" smtClean="0">
                <a:latin typeface="Candara"/>
                <a:cs typeface="Candara"/>
              </a:rPr>
              <a:t>you </a:t>
            </a:r>
            <a:r>
              <a:rPr lang="en-US" sz="2200" i="1" dirty="0">
                <a:latin typeface="Candara"/>
                <a:cs typeface="Candara"/>
              </a:rPr>
              <a:t>sinners, and </a:t>
            </a:r>
            <a:r>
              <a:rPr lang="en-US" sz="2200" i="1" dirty="0" smtClean="0">
                <a:latin typeface="Candara"/>
                <a:cs typeface="Candara"/>
              </a:rPr>
              <a:t>purify </a:t>
            </a:r>
            <a:r>
              <a:rPr lang="en-US" sz="2200" i="1" dirty="0">
                <a:latin typeface="Candara"/>
                <a:cs typeface="Candara"/>
              </a:rPr>
              <a:t>your hearts, you double-minded.</a:t>
            </a:r>
            <a:r>
              <a:rPr lang="en-US" sz="2200" dirty="0">
                <a:latin typeface="Candara"/>
                <a:cs typeface="Candara"/>
              </a:rPr>
              <a:t/>
            </a:r>
            <a:br>
              <a:rPr lang="en-US" sz="2200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James 4:</a:t>
            </a:r>
            <a:r>
              <a:rPr lang="en-US" sz="2200" i="1" dirty="0" smtClean="0">
                <a:latin typeface="Candara"/>
                <a:cs typeface="Candara"/>
              </a:rPr>
              <a:t>4,8</a:t>
            </a: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6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6858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WHAT DOES A PERSON WHO IS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PURE IN HEART LOOK LIKE IN REAL LIFE?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26806"/>
            <a:ext cx="8763000" cy="553119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300" b="1" i="1" dirty="0" smtClean="0">
                <a:solidFill>
                  <a:srgbClr val="000000"/>
                </a:solidFill>
                <a:latin typeface="Candara"/>
                <a:cs typeface="Candara"/>
              </a:rPr>
              <a:t>* </a:t>
            </a:r>
            <a:r>
              <a:rPr lang="en-US" sz="2300" b="1" dirty="0" smtClean="0">
                <a:solidFill>
                  <a:srgbClr val="000000"/>
                </a:solidFill>
                <a:latin typeface="Candara"/>
                <a:cs typeface="Candara"/>
              </a:rPr>
              <a:t>An Example</a:t>
            </a:r>
            <a:r>
              <a:rPr lang="en-US" sz="2300" b="1" dirty="0">
                <a:solidFill>
                  <a:srgbClr val="000000"/>
                </a:solidFill>
                <a:latin typeface="Candara"/>
                <a:cs typeface="Candara"/>
              </a:rPr>
              <a:t>: </a:t>
            </a:r>
            <a:r>
              <a:rPr lang="en-US" sz="2300" b="1" i="1" dirty="0" smtClean="0">
                <a:solidFill>
                  <a:srgbClr val="FF0000"/>
                </a:solidFill>
                <a:latin typeface="Candara"/>
                <a:cs typeface="Candara"/>
              </a:rPr>
              <a:t>King David </a:t>
            </a:r>
            <a:r>
              <a:rPr lang="en-US" sz="2300" b="1" dirty="0" smtClean="0">
                <a:solidFill>
                  <a:srgbClr val="000000"/>
                </a:solidFill>
                <a:latin typeface="Candara"/>
                <a:cs typeface="Candara"/>
              </a:rPr>
              <a:t>[Psalm 51:1-12]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0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150" i="1" baseline="30000" dirty="0" smtClean="0">
                <a:latin typeface="Candara" charset="0"/>
                <a:ea typeface="MS PGothic" charset="0"/>
                <a:cs typeface="Arial" charset="0"/>
              </a:rPr>
              <a:t>1</a:t>
            </a:r>
            <a:r>
              <a:rPr lang="en-US" sz="2150" i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150" i="1" dirty="0">
                <a:latin typeface="Candara" charset="0"/>
                <a:ea typeface="MS PGothic" charset="0"/>
                <a:cs typeface="Arial" charset="0"/>
              </a:rPr>
              <a:t>Have mercy on me, O God,</a:t>
            </a:r>
            <a:br>
              <a:rPr lang="en-US" sz="2150" i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150" i="1" dirty="0">
                <a:latin typeface="Candara" charset="0"/>
                <a:ea typeface="MS PGothic" charset="0"/>
                <a:cs typeface="Arial" charset="0"/>
              </a:rPr>
              <a:t> according to your steadfast love;</a:t>
            </a:r>
            <a:br>
              <a:rPr lang="en-US" sz="2150" i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150" i="1" dirty="0">
                <a:latin typeface="Candara" charset="0"/>
                <a:ea typeface="MS PGothic" charset="0"/>
                <a:cs typeface="Arial" charset="0"/>
              </a:rPr>
              <a:t>according to your abundant mercy</a:t>
            </a:r>
            <a:br>
              <a:rPr lang="en-US" sz="2150" i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150" i="1" dirty="0">
                <a:latin typeface="Candara" charset="0"/>
                <a:ea typeface="MS PGothic" charset="0"/>
                <a:cs typeface="Arial" charset="0"/>
              </a:rPr>
              <a:t> blot out my transgressions.</a:t>
            </a:r>
            <a:br>
              <a:rPr lang="en-US" sz="2150" i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150" i="1" baseline="30000" dirty="0"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150" i="1" dirty="0">
                <a:latin typeface="Candara" charset="0"/>
                <a:ea typeface="MS PGothic" charset="0"/>
                <a:cs typeface="Arial" charset="0"/>
              </a:rPr>
              <a:t> Wash me thoroughly from my iniquity,</a:t>
            </a:r>
            <a:br>
              <a:rPr lang="en-US" sz="2150" i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150" i="1" dirty="0">
                <a:latin typeface="Candara" charset="0"/>
                <a:ea typeface="MS PGothic" charset="0"/>
                <a:cs typeface="Arial" charset="0"/>
              </a:rPr>
              <a:t> and cleanse me from my sin</a:t>
            </a:r>
            <a:r>
              <a:rPr lang="en-US" sz="2150" i="1" dirty="0" smtClean="0">
                <a:latin typeface="Candara" charset="0"/>
                <a:ea typeface="MS PGothic" charset="0"/>
                <a:cs typeface="Arial" charset="0"/>
              </a:rPr>
              <a:t>!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800" i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150" i="1" baseline="30000" dirty="0">
                <a:latin typeface="Candara" charset="0"/>
                <a:ea typeface="MS PGothic" charset="0"/>
                <a:cs typeface="Arial" charset="0"/>
              </a:rPr>
              <a:t>3</a:t>
            </a:r>
            <a:r>
              <a:rPr lang="en-US" sz="2150" i="1" dirty="0">
                <a:latin typeface="Candara" charset="0"/>
                <a:ea typeface="MS PGothic" charset="0"/>
                <a:cs typeface="Arial" charset="0"/>
              </a:rPr>
              <a:t> For I know my transgressions,</a:t>
            </a:r>
            <a:br>
              <a:rPr lang="en-US" sz="2150" i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150" i="1" dirty="0">
                <a:latin typeface="Candara" charset="0"/>
                <a:ea typeface="MS PGothic" charset="0"/>
                <a:cs typeface="Arial" charset="0"/>
              </a:rPr>
              <a:t> and my sin is ever before me.</a:t>
            </a:r>
            <a:br>
              <a:rPr lang="en-US" sz="2150" i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150" i="1" baseline="30000" dirty="0">
                <a:latin typeface="Candara" charset="0"/>
                <a:ea typeface="MS PGothic" charset="0"/>
                <a:cs typeface="Arial" charset="0"/>
              </a:rPr>
              <a:t>4</a:t>
            </a:r>
            <a:r>
              <a:rPr lang="en-US" sz="2150" i="1" dirty="0">
                <a:latin typeface="Candara" charset="0"/>
                <a:ea typeface="MS PGothic" charset="0"/>
                <a:cs typeface="Arial" charset="0"/>
              </a:rPr>
              <a:t> Against you, you only, have I sinned</a:t>
            </a:r>
            <a:br>
              <a:rPr lang="en-US" sz="2150" i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150" i="1" dirty="0">
                <a:latin typeface="Candara" charset="0"/>
                <a:ea typeface="MS PGothic" charset="0"/>
                <a:cs typeface="Arial" charset="0"/>
              </a:rPr>
              <a:t> and done what is evil in your sight,</a:t>
            </a:r>
            <a:br>
              <a:rPr lang="en-US" sz="2150" i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150" i="1" dirty="0">
                <a:latin typeface="Candara" charset="0"/>
                <a:ea typeface="MS PGothic" charset="0"/>
                <a:cs typeface="Arial" charset="0"/>
              </a:rPr>
              <a:t>so that you may be justified in your words</a:t>
            </a:r>
            <a:br>
              <a:rPr lang="en-US" sz="2150" i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150" i="1" dirty="0">
                <a:latin typeface="Candara" charset="0"/>
                <a:ea typeface="MS PGothic" charset="0"/>
                <a:cs typeface="Arial" charset="0"/>
              </a:rPr>
              <a:t> and blameless in your judgment.</a:t>
            </a:r>
            <a:br>
              <a:rPr lang="en-US" sz="2150" i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150" i="1" baseline="30000" dirty="0">
                <a:latin typeface="Candara" charset="0"/>
                <a:ea typeface="MS PGothic" charset="0"/>
                <a:cs typeface="Arial" charset="0"/>
              </a:rPr>
              <a:t>5</a:t>
            </a:r>
            <a:r>
              <a:rPr lang="en-US" sz="2150" i="1" dirty="0">
                <a:latin typeface="Candara" charset="0"/>
                <a:ea typeface="MS PGothic" charset="0"/>
                <a:cs typeface="Arial" charset="0"/>
              </a:rPr>
              <a:t> Behold, I was brought forth in iniquity,</a:t>
            </a:r>
            <a:br>
              <a:rPr lang="en-US" sz="2150" i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150" i="1" dirty="0">
                <a:latin typeface="Candara" charset="0"/>
                <a:ea typeface="MS PGothic" charset="0"/>
                <a:cs typeface="Arial" charset="0"/>
              </a:rPr>
              <a:t> and in sin did my mother conceive me.</a:t>
            </a:r>
            <a:br>
              <a:rPr lang="en-US" sz="2150" i="1" dirty="0">
                <a:latin typeface="Candara" charset="0"/>
                <a:ea typeface="MS PGothic" charset="0"/>
                <a:cs typeface="Arial" charset="0"/>
              </a:rPr>
            </a:br>
            <a:endParaRPr lang="en-US" sz="2150" i="1" dirty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2200" i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3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6858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WHAT DOES A PERSON WHO IS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PURE IN HEART LOOK LIKE IN REAL LIFE?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26806"/>
            <a:ext cx="8763000" cy="553119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300" b="1" i="1" dirty="0" smtClean="0">
                <a:solidFill>
                  <a:srgbClr val="000000"/>
                </a:solidFill>
                <a:latin typeface="Candara"/>
                <a:cs typeface="Candara"/>
              </a:rPr>
              <a:t>* </a:t>
            </a:r>
            <a:r>
              <a:rPr lang="en-US" sz="2300" b="1" dirty="0" smtClean="0">
                <a:solidFill>
                  <a:srgbClr val="000000"/>
                </a:solidFill>
                <a:latin typeface="Candara"/>
                <a:cs typeface="Candara"/>
              </a:rPr>
              <a:t>An Example</a:t>
            </a:r>
            <a:r>
              <a:rPr lang="en-US" sz="2300" b="1" dirty="0">
                <a:solidFill>
                  <a:srgbClr val="000000"/>
                </a:solidFill>
                <a:latin typeface="Candara"/>
                <a:cs typeface="Candara"/>
              </a:rPr>
              <a:t>: </a:t>
            </a:r>
            <a:r>
              <a:rPr lang="en-US" sz="2300" b="1" i="1" dirty="0" smtClean="0">
                <a:solidFill>
                  <a:srgbClr val="FF0000"/>
                </a:solidFill>
                <a:latin typeface="Candara"/>
                <a:cs typeface="Candara"/>
              </a:rPr>
              <a:t>King David </a:t>
            </a:r>
            <a:r>
              <a:rPr lang="en-US" sz="2300" b="1" dirty="0" smtClean="0">
                <a:solidFill>
                  <a:srgbClr val="000000"/>
                </a:solidFill>
                <a:latin typeface="Candara"/>
                <a:cs typeface="Candara"/>
              </a:rPr>
              <a:t>[Psalm 51:1-12]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0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150" b="1" i="1" baseline="30000" dirty="0" smtClean="0">
                <a:latin typeface="Candara"/>
                <a:cs typeface="Candara"/>
              </a:rPr>
              <a:t>6</a:t>
            </a:r>
            <a:r>
              <a:rPr lang="en-US" sz="2150" b="1" i="1" baseline="30000" dirty="0">
                <a:latin typeface="Candara"/>
                <a:cs typeface="Candara"/>
              </a:rPr>
              <a:t> </a:t>
            </a:r>
            <a:r>
              <a:rPr lang="en-US" sz="2150" i="1" dirty="0">
                <a:latin typeface="Candara"/>
                <a:cs typeface="Candara"/>
              </a:rPr>
              <a:t>Behold, you delight in truth in the inward being,</a:t>
            </a:r>
            <a:br>
              <a:rPr lang="en-US" sz="2150" i="1" dirty="0">
                <a:latin typeface="Candara"/>
                <a:cs typeface="Candara"/>
              </a:rPr>
            </a:br>
            <a:r>
              <a:rPr lang="en-US" sz="2150" i="1" dirty="0">
                <a:latin typeface="Candara"/>
                <a:cs typeface="Candara"/>
              </a:rPr>
              <a:t> and you teach me wisdom in the secret heart</a:t>
            </a:r>
            <a:r>
              <a:rPr lang="en-US" sz="2150" i="1" dirty="0" smtClean="0">
                <a:latin typeface="Candara"/>
                <a:cs typeface="Candara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150" b="1" i="1" baseline="30000" dirty="0" smtClean="0">
                <a:latin typeface="Candara"/>
                <a:cs typeface="Candara"/>
              </a:rPr>
              <a:t>7</a:t>
            </a:r>
            <a:r>
              <a:rPr lang="en-US" sz="2150" b="1" i="1" baseline="30000" dirty="0">
                <a:latin typeface="Candara"/>
                <a:cs typeface="Candara"/>
              </a:rPr>
              <a:t> </a:t>
            </a:r>
            <a:r>
              <a:rPr lang="en-US" sz="2150" i="1" dirty="0">
                <a:latin typeface="Candara"/>
                <a:cs typeface="Candara"/>
              </a:rPr>
              <a:t>Purge me with hyssop, and I shall be clean;</a:t>
            </a:r>
            <a:br>
              <a:rPr lang="en-US" sz="2150" i="1" dirty="0">
                <a:latin typeface="Candara"/>
                <a:cs typeface="Candara"/>
              </a:rPr>
            </a:br>
            <a:r>
              <a:rPr lang="en-US" sz="2150" i="1" dirty="0">
                <a:latin typeface="Candara"/>
                <a:cs typeface="Candara"/>
              </a:rPr>
              <a:t> wash me, and I shall be whiter than snow.</a:t>
            </a:r>
            <a:br>
              <a:rPr lang="en-US" sz="2150" i="1" dirty="0">
                <a:latin typeface="Candara"/>
                <a:cs typeface="Candara"/>
              </a:rPr>
            </a:br>
            <a:r>
              <a:rPr lang="en-US" sz="2150" b="1" i="1" baseline="30000" dirty="0">
                <a:latin typeface="Candara"/>
                <a:cs typeface="Candara"/>
              </a:rPr>
              <a:t>8 </a:t>
            </a:r>
            <a:r>
              <a:rPr lang="en-US" sz="2150" i="1" dirty="0">
                <a:latin typeface="Candara"/>
                <a:cs typeface="Candara"/>
              </a:rPr>
              <a:t>Let me hear joy and gladness;</a:t>
            </a:r>
            <a:br>
              <a:rPr lang="en-US" sz="2150" i="1" dirty="0">
                <a:latin typeface="Candara"/>
                <a:cs typeface="Candara"/>
              </a:rPr>
            </a:br>
            <a:r>
              <a:rPr lang="en-US" sz="2150" i="1" dirty="0">
                <a:latin typeface="Candara"/>
                <a:cs typeface="Candara"/>
              </a:rPr>
              <a:t> let the bones that you have broken rejoice.</a:t>
            </a:r>
            <a:br>
              <a:rPr lang="en-US" sz="2150" i="1" dirty="0">
                <a:latin typeface="Candara"/>
                <a:cs typeface="Candara"/>
              </a:rPr>
            </a:br>
            <a:r>
              <a:rPr lang="en-US" sz="2150" b="1" i="1" baseline="30000" dirty="0">
                <a:latin typeface="Candara"/>
                <a:cs typeface="Candara"/>
              </a:rPr>
              <a:t>9 </a:t>
            </a:r>
            <a:r>
              <a:rPr lang="en-US" sz="2150" i="1" dirty="0">
                <a:latin typeface="Candara"/>
                <a:cs typeface="Candara"/>
              </a:rPr>
              <a:t>Hide your face from my sins,</a:t>
            </a:r>
            <a:br>
              <a:rPr lang="en-US" sz="2150" i="1" dirty="0">
                <a:latin typeface="Candara"/>
                <a:cs typeface="Candara"/>
              </a:rPr>
            </a:br>
            <a:r>
              <a:rPr lang="en-US" sz="2150" i="1" dirty="0">
                <a:latin typeface="Candara"/>
                <a:cs typeface="Candara"/>
              </a:rPr>
              <a:t> and blot out all my iniquities.</a:t>
            </a:r>
            <a:br>
              <a:rPr lang="en-US" sz="2150" i="1" dirty="0">
                <a:latin typeface="Candara"/>
                <a:cs typeface="Candara"/>
              </a:rPr>
            </a:br>
            <a:r>
              <a:rPr lang="en-US" sz="2150" b="1" i="1" baseline="30000" dirty="0">
                <a:latin typeface="Candara"/>
                <a:cs typeface="Candara"/>
              </a:rPr>
              <a:t>10 </a:t>
            </a:r>
            <a:r>
              <a:rPr lang="en-US" sz="2150" i="1" dirty="0">
                <a:latin typeface="Candara"/>
                <a:cs typeface="Candara"/>
              </a:rPr>
              <a:t>Create in me a clean heart, O God,</a:t>
            </a:r>
            <a:br>
              <a:rPr lang="en-US" sz="2150" i="1" dirty="0">
                <a:latin typeface="Candara"/>
                <a:cs typeface="Candara"/>
              </a:rPr>
            </a:br>
            <a:r>
              <a:rPr lang="en-US" sz="2150" i="1" dirty="0">
                <a:latin typeface="Candara"/>
                <a:cs typeface="Candara"/>
              </a:rPr>
              <a:t> and renew a right spirit within me.</a:t>
            </a:r>
            <a:br>
              <a:rPr lang="en-US" sz="2150" i="1" dirty="0">
                <a:latin typeface="Candara"/>
                <a:cs typeface="Candara"/>
              </a:rPr>
            </a:br>
            <a:r>
              <a:rPr lang="en-US" sz="2150" b="1" i="1" baseline="30000" dirty="0">
                <a:latin typeface="Candara"/>
                <a:cs typeface="Candara"/>
              </a:rPr>
              <a:t>11 </a:t>
            </a:r>
            <a:r>
              <a:rPr lang="en-US" sz="2150" i="1" dirty="0">
                <a:latin typeface="Candara"/>
                <a:cs typeface="Candara"/>
              </a:rPr>
              <a:t>Cast me not away from your presence,</a:t>
            </a:r>
            <a:br>
              <a:rPr lang="en-US" sz="2150" i="1" dirty="0">
                <a:latin typeface="Candara"/>
                <a:cs typeface="Candara"/>
              </a:rPr>
            </a:br>
            <a:r>
              <a:rPr lang="en-US" sz="2150" i="1" dirty="0">
                <a:latin typeface="Candara"/>
                <a:cs typeface="Candara"/>
              </a:rPr>
              <a:t> and take not your Holy Spirit from me.</a:t>
            </a:r>
            <a:br>
              <a:rPr lang="en-US" sz="2150" i="1" dirty="0">
                <a:latin typeface="Candara"/>
                <a:cs typeface="Candara"/>
              </a:rPr>
            </a:br>
            <a:r>
              <a:rPr lang="en-US" sz="2150" b="1" i="1" baseline="30000" dirty="0">
                <a:latin typeface="Candara"/>
                <a:cs typeface="Candara"/>
              </a:rPr>
              <a:t>12 </a:t>
            </a:r>
            <a:r>
              <a:rPr lang="en-US" sz="2150" i="1" dirty="0">
                <a:latin typeface="Candara"/>
                <a:cs typeface="Candara"/>
              </a:rPr>
              <a:t>Restore to me the joy of your salvation,</a:t>
            </a:r>
            <a:br>
              <a:rPr lang="en-US" sz="2150" i="1" dirty="0">
                <a:latin typeface="Candara"/>
                <a:cs typeface="Candara"/>
              </a:rPr>
            </a:br>
            <a:r>
              <a:rPr lang="en-US" sz="2150" i="1" dirty="0">
                <a:latin typeface="Candara"/>
                <a:cs typeface="Candara"/>
              </a:rPr>
              <a:t> and uphold me with a willing </a:t>
            </a:r>
            <a:r>
              <a:rPr lang="en-US" sz="2150" i="1" dirty="0" smtClean="0">
                <a:latin typeface="Candara"/>
                <a:cs typeface="Candara"/>
              </a:rPr>
              <a:t>spirit.</a:t>
            </a:r>
            <a:endParaRPr lang="en-US" sz="215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47041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6858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WHAT DOES A PERSON WHO IS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PURE IN HEART LOOK LIKE IN REAL LIFE?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26806"/>
            <a:ext cx="8915400" cy="553119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300" b="1" i="1" dirty="0" smtClean="0">
                <a:solidFill>
                  <a:srgbClr val="000000"/>
                </a:solidFill>
                <a:latin typeface="Candara"/>
                <a:cs typeface="Candara"/>
              </a:rPr>
              <a:t>* </a:t>
            </a:r>
            <a:r>
              <a:rPr lang="en-US" sz="2300" b="1" dirty="0" smtClean="0">
                <a:solidFill>
                  <a:srgbClr val="000000"/>
                </a:solidFill>
                <a:latin typeface="Candara"/>
                <a:cs typeface="Candara"/>
              </a:rPr>
              <a:t>An Example</a:t>
            </a:r>
            <a:r>
              <a:rPr lang="en-US" sz="2300" b="1" dirty="0">
                <a:solidFill>
                  <a:srgbClr val="000000"/>
                </a:solidFill>
                <a:latin typeface="Candara"/>
                <a:cs typeface="Candara"/>
              </a:rPr>
              <a:t>: </a:t>
            </a:r>
            <a:r>
              <a:rPr lang="en-US" sz="2300" b="1" i="1" dirty="0" smtClean="0">
                <a:solidFill>
                  <a:srgbClr val="FF0000"/>
                </a:solidFill>
                <a:latin typeface="Candara"/>
                <a:cs typeface="Candara"/>
              </a:rPr>
              <a:t>King David </a:t>
            </a:r>
            <a:r>
              <a:rPr lang="en-US" sz="2300" b="1" dirty="0" smtClean="0">
                <a:solidFill>
                  <a:srgbClr val="000000"/>
                </a:solidFill>
                <a:latin typeface="Candara"/>
                <a:cs typeface="Candara"/>
              </a:rPr>
              <a:t>[Psalm 51:1-12]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8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4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Approaching God’s mercy on him (v.1)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400"/>
              </a:spcBef>
              <a:defRPr/>
            </a:pPr>
            <a:endParaRPr lang="en-US" sz="14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4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Confessing his sins (v. 4)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400"/>
              </a:spcBef>
              <a:defRPr/>
            </a:pPr>
            <a:endParaRPr lang="en-US" sz="14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400"/>
              </a:spcBef>
              <a:defRPr/>
            </a:pPr>
            <a:r>
              <a:rPr lang="en-US" sz="2400" b="1" spc="-8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Seeking the truth in his </a:t>
            </a:r>
            <a:r>
              <a:rPr lang="en-US" sz="2400" b="1" spc="-8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inward being </a:t>
            </a:r>
            <a:r>
              <a:rPr lang="en-US" sz="2350" b="1" spc="-8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[sincerity &amp; single</a:t>
            </a:r>
            <a:r>
              <a:rPr lang="en-US" sz="2350" b="1" spc="-8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-mindedness]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(v. 6)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400"/>
              </a:spcBef>
              <a:defRPr/>
            </a:pPr>
            <a:endParaRPr lang="en-US" sz="14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4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Relying on God’s cleansing and renewing of his impure heart (vs. 10-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12).</a:t>
            </a:r>
            <a:endParaRPr lang="en-US" sz="2400" b="1" dirty="0">
              <a:latin typeface="Candara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1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5569"/>
            <a:ext cx="8686800" cy="691752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THE BLESSING FOR THE PURE IN HEART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31960"/>
            <a:ext cx="8839200" cy="582604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“Blessed are the pure in heart, for they shall see God.” (v. 8</a:t>
            </a: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9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Seeing God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ON THAT DAY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: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endParaRPr lang="en-US" sz="9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150" i="1" baseline="30000" dirty="0">
                <a:solidFill>
                  <a:srgbClr val="000000"/>
                </a:solidFill>
                <a:latin typeface="Candara"/>
                <a:cs typeface="Candara"/>
              </a:rPr>
              <a:t>2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 Beloved, we are God's children now, and </a:t>
            </a:r>
            <a:b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what we will be has not yet appeared; but we know </a:t>
            </a:r>
            <a:b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that when he appears we shall be like him, because we shall</a:t>
            </a:r>
            <a:b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 see him as he is. </a:t>
            </a:r>
            <a:r>
              <a:rPr lang="en-US" sz="2150" i="1" baseline="30000" dirty="0">
                <a:solidFill>
                  <a:srgbClr val="000000"/>
                </a:solidFill>
                <a:latin typeface="Candara"/>
                <a:cs typeface="Candara"/>
              </a:rPr>
              <a:t>3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 And everyone who thus hopes </a:t>
            </a:r>
            <a:b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in him purifies himself as he is pure.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1 John 3:2-3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9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Seeing God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NOW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: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900" b="1" dirty="0">
              <a:latin typeface="Candara" charset="0"/>
              <a:ea typeface="MS PGothic" charset="0"/>
              <a:cs typeface="Arial" charset="0"/>
            </a:endParaRPr>
          </a:p>
          <a:p>
            <a:pPr marL="919163" lvl="1" indent="-465138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15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 know and taste the glorious </a:t>
            </a:r>
            <a:r>
              <a:rPr lang="en-US" sz="215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attributes and </a:t>
            </a:r>
            <a:r>
              <a:rPr lang="en-US" sz="215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presence of </a:t>
            </a:r>
            <a:r>
              <a:rPr lang="en-US" sz="215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God.</a:t>
            </a:r>
          </a:p>
          <a:p>
            <a:pPr marL="919163" lvl="1" indent="-465138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150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</a:t>
            </a:r>
            <a:r>
              <a:rPr lang="en-US" sz="2150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 </a:t>
            </a:r>
            <a:r>
              <a:rPr lang="en-US" sz="2150" i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see </a:t>
            </a:r>
            <a:r>
              <a:rPr lang="en-US" sz="2150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God </a:t>
            </a:r>
            <a:r>
              <a:rPr lang="en-US" sz="2150" i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 this. It is to have an immediate</a:t>
            </a:r>
            <a:r>
              <a:rPr lang="en-US" sz="2150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, sensible</a:t>
            </a:r>
            <a:r>
              <a:rPr lang="en-US" sz="2150" i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, </a:t>
            </a:r>
            <a:r>
              <a:rPr lang="en-US" sz="2150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and </a:t>
            </a:r>
            <a:br>
              <a:rPr lang="en-US" sz="2150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150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certain understanding </a:t>
            </a:r>
            <a:r>
              <a:rPr lang="en-US" sz="2150" i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of </a:t>
            </a:r>
            <a:r>
              <a:rPr lang="en-US" sz="2150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God's </a:t>
            </a:r>
            <a:r>
              <a:rPr lang="en-US" sz="2150" i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glorious excellency and </a:t>
            </a:r>
            <a:r>
              <a:rPr lang="en-US" sz="2150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love.” </a:t>
            </a:r>
            <a:br>
              <a:rPr lang="en-US" sz="2150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150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				             —</a:t>
            </a:r>
            <a:r>
              <a:rPr lang="en-US" sz="2150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150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Jonathan Edwards</a:t>
            </a:r>
            <a:endParaRPr lang="en-US" sz="2150" i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6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6342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THE BLESSING FOR THE PURE IN HEART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31960"/>
            <a:ext cx="8839200" cy="582604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“Blessed are the pure in heart, for they shall see God.” (v. 8</a:t>
            </a: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9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Seeing God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ON THAT DAY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: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endParaRPr lang="en-US" sz="9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150" i="1" baseline="30000" dirty="0">
                <a:solidFill>
                  <a:srgbClr val="000000"/>
                </a:solidFill>
                <a:latin typeface="Candara"/>
                <a:cs typeface="Candara"/>
              </a:rPr>
              <a:t>2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 Beloved, we are God's children now, and </a:t>
            </a:r>
            <a:b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what we will be has not yet appeared; but we know </a:t>
            </a:r>
            <a:b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that when he appears we shall be like him, because we shall</a:t>
            </a:r>
            <a:b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 see him as he is. </a:t>
            </a:r>
            <a:r>
              <a:rPr lang="en-US" sz="2150" i="1" baseline="30000" dirty="0">
                <a:solidFill>
                  <a:srgbClr val="000000"/>
                </a:solidFill>
                <a:latin typeface="Candara"/>
                <a:cs typeface="Candara"/>
              </a:rPr>
              <a:t>3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 And everyone who thus hopes </a:t>
            </a:r>
            <a:b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in him purifies himself as he is pure.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1 John 3:2-</a:t>
            </a: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3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9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Seeing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God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NOW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: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900" b="1" dirty="0"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150" i="1" baseline="30000" dirty="0" smtClean="0">
                <a:solidFill>
                  <a:srgbClr val="000000"/>
                </a:solidFill>
                <a:latin typeface="Candara"/>
                <a:cs typeface="Candara"/>
              </a:rPr>
              <a:t>7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 How precious is your steadfast love, O God</a:t>
            </a: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! </a:t>
            </a:r>
            <a:b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The 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children </a:t>
            </a: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of 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mankind </a:t>
            </a: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take 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refuge in the </a:t>
            </a: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shadow</a:t>
            </a:r>
            <a:b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of </a:t>
            </a: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your wings. </a:t>
            </a:r>
            <a:r>
              <a:rPr lang="en-US" sz="2150" i="1" baseline="30000" dirty="0" smtClean="0">
                <a:solidFill>
                  <a:srgbClr val="000000"/>
                </a:solidFill>
                <a:latin typeface="Candara"/>
                <a:cs typeface="Candara"/>
              </a:rPr>
              <a:t>8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 They feast </a:t>
            </a: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on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 the abundance </a:t>
            </a: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of 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your </a:t>
            </a: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house,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 </a:t>
            </a: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/>
            </a:r>
            <a:b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and 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you give them drink from </a:t>
            </a: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the river 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of your delights</a:t>
            </a: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. </a:t>
            </a:r>
            <a:r>
              <a:rPr lang="en-US" sz="2150" i="1" baseline="30000" dirty="0" smtClean="0">
                <a:solidFill>
                  <a:srgbClr val="000000"/>
                </a:solidFill>
                <a:latin typeface="Candara"/>
                <a:cs typeface="Candara"/>
              </a:rPr>
              <a:t>9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 For </a:t>
            </a: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/>
            </a:r>
            <a:b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with you 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is the fountain of </a:t>
            </a:r>
            <a:r>
              <a:rPr lang="en-US" sz="2150" i="1" dirty="0" smtClean="0">
                <a:solidFill>
                  <a:srgbClr val="000000"/>
                </a:solidFill>
                <a:latin typeface="Candara"/>
                <a:cs typeface="Candara"/>
              </a:rPr>
              <a:t>life;</a:t>
            </a: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 in your light do we see light.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150" i="1" dirty="0">
                <a:solidFill>
                  <a:srgbClr val="000000"/>
                </a:solidFill>
                <a:latin typeface="Candara"/>
                <a:cs typeface="Candara"/>
              </a:rPr>
              <a:t>Psalm 36:7-9</a:t>
            </a:r>
          </a:p>
        </p:txBody>
      </p:sp>
    </p:spTree>
    <p:extLst>
      <p:ext uri="{BB962C8B-B14F-4D97-AF65-F5344CB8AC3E}">
        <p14:creationId xmlns:p14="http://schemas.microsoft.com/office/powerpoint/2010/main" val="261931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LIVING OUT THE FIFTH BEATITUDE: </a:t>
            </a:r>
            <a:br>
              <a:rPr lang="en-US" sz="28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BECOMING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PURE IN HEART 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524000"/>
            <a:ext cx="8799162" cy="5334000"/>
          </a:xfrm>
        </p:spPr>
        <p:txBody>
          <a:bodyPr/>
          <a:lstStyle/>
          <a:p>
            <a:pPr marL="398463" lvl="0" indent="-398463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   Through </a:t>
            </a:r>
            <a:r>
              <a:rPr lang="en-US" sz="24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MOURNING OVER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YUR SIN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 smtClean="0">
                <a:latin typeface="Candara" charset="0"/>
                <a:ea typeface="MS PGothic" charset="0"/>
                <a:cs typeface="Arial" charset="0"/>
              </a:rPr>
              <a:t>(Matt. 5</a:t>
            </a:r>
            <a:r>
              <a:rPr lang="en-US" sz="2400" b="1" spc="-10" dirty="0">
                <a:latin typeface="Candara" charset="0"/>
                <a:ea typeface="MS PGothic" charset="0"/>
                <a:cs typeface="Arial" charset="0"/>
              </a:rPr>
              <a:t>:7; </a:t>
            </a:r>
            <a:r>
              <a:rPr lang="en-US" sz="2400" b="1" spc="-10" dirty="0" smtClean="0">
                <a:latin typeface="Candara" charset="0"/>
                <a:ea typeface="MS PGothic" charset="0"/>
                <a:cs typeface="Arial" charset="0"/>
              </a:rPr>
              <a:t>James </a:t>
            </a:r>
            <a:r>
              <a:rPr lang="en-US" sz="2400" b="1" spc="-10" dirty="0">
                <a:latin typeface="Candara" charset="0"/>
                <a:ea typeface="MS PGothic" charset="0"/>
                <a:cs typeface="Arial" charset="0"/>
              </a:rPr>
              <a:t>4:8-10</a:t>
            </a:r>
            <a:r>
              <a:rPr lang="en-US" sz="2400" b="1" spc="-10" dirty="0" smtClean="0">
                <a:latin typeface="Candara" charset="0"/>
                <a:ea typeface="MS PGothic" charset="0"/>
                <a:cs typeface="Arial" charset="0"/>
              </a:rPr>
              <a:t>).</a:t>
            </a:r>
            <a:endParaRPr lang="en-US" sz="800" spc="-10" dirty="0">
              <a:latin typeface="Candara" charset="0"/>
              <a:ea typeface="MS PGothic" charset="0"/>
              <a:cs typeface="Arial" charset="0"/>
            </a:endParaRPr>
          </a:p>
          <a:p>
            <a:pPr marL="398463" lvl="0" indent="-398463">
              <a:spcBef>
                <a:spcPts val="0"/>
              </a:spcBef>
              <a:buNone/>
              <a:defRPr/>
            </a:pPr>
            <a:endParaRPr lang="en-US" sz="1600" i="1" dirty="0" smtClean="0">
              <a:latin typeface="Candara" charset="0"/>
              <a:cs typeface="Times New Roman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dirty="0" smtClean="0">
                <a:latin typeface="Candara" charset="0"/>
                <a:cs typeface="Times New Roman" charset="0"/>
              </a:rPr>
              <a:t>“Blessed </a:t>
            </a:r>
            <a:r>
              <a:rPr lang="en-US" sz="2200" i="1" dirty="0">
                <a:latin typeface="Candara" charset="0"/>
                <a:cs typeface="Times New Roman" charset="0"/>
              </a:rPr>
              <a:t>are those who mourn,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for </a:t>
            </a:r>
            <a:r>
              <a:rPr lang="en-US" sz="2200" i="1" dirty="0">
                <a:latin typeface="Candara" charset="0"/>
                <a:cs typeface="Times New Roman" charset="0"/>
              </a:rPr>
              <a:t>they shall be comforted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.” (v.4)</a:t>
            </a:r>
          </a:p>
          <a:p>
            <a:pPr marL="0" algn="ctr">
              <a:spcBef>
                <a:spcPts val="0"/>
              </a:spcBef>
              <a:buFontTx/>
              <a:buNone/>
            </a:pPr>
            <a:endParaRPr lang="en-US" sz="1600" i="1" baseline="30000" dirty="0">
              <a:latin typeface="Candara" charset="0"/>
              <a:cs typeface="Times New Roman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dirty="0" smtClean="0">
                <a:latin typeface="Candara" charset="0"/>
                <a:cs typeface="Times New Roman" charset="0"/>
              </a:rPr>
              <a:t>So </a:t>
            </a:r>
            <a:r>
              <a:rPr lang="en-US" sz="2200" i="1" dirty="0">
                <a:latin typeface="Candara" charset="0"/>
                <a:cs typeface="Times New Roman" charset="0"/>
              </a:rPr>
              <a:t>often when we sin we are more vexed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at the lowering of our self-esteem than we are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grieved at God's dishonor. We are irritated at our lack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of self- control in subjecting ourselves to some unworthy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habit . . . God does not honor these self-centered desires.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This is one reason we do not experience more of his enabling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power in our day-to-day struggles with so-called besetting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 sins. God does not give us power so that we can feel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good about ourselves; he gives us his power so that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 we can obey him for his sake, for his glory.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Jerry Bridges</a:t>
            </a:r>
          </a:p>
        </p:txBody>
      </p:sp>
    </p:spTree>
    <p:extLst>
      <p:ext uri="{BB962C8B-B14F-4D97-AF65-F5344CB8AC3E}">
        <p14:creationId xmlns:p14="http://schemas.microsoft.com/office/powerpoint/2010/main" val="49309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LIVING OUT THE FIFTH BEATITUDE: </a:t>
            </a:r>
            <a:br>
              <a:rPr lang="en-US" sz="28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BECOMING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PURE IN HEART 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524000"/>
            <a:ext cx="8799162" cy="5334000"/>
          </a:xfrm>
        </p:spPr>
        <p:txBody>
          <a:bodyPr/>
          <a:lstStyle/>
          <a:p>
            <a:pPr marL="398463" lvl="0" indent="-398463">
              <a:spcBef>
                <a:spcPts val="0"/>
              </a:spcBef>
              <a:buNone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   Through </a:t>
            </a:r>
            <a:r>
              <a:rPr lang="en-US" sz="24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MOURNING OVER YUR SIN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latin typeface="Candara" charset="0"/>
                <a:ea typeface="MS PGothic" charset="0"/>
                <a:cs typeface="Arial" charset="0"/>
              </a:rPr>
              <a:t>(Matt. 5:7; James 4:8-10).</a:t>
            </a:r>
            <a:endParaRPr lang="en-US" sz="800" spc="-10" dirty="0">
              <a:latin typeface="Candara" charset="0"/>
              <a:ea typeface="MS PGothic" charset="0"/>
              <a:cs typeface="Arial" charset="0"/>
            </a:endParaRPr>
          </a:p>
          <a:p>
            <a:pPr marL="398463" lvl="0" indent="-398463">
              <a:spcBef>
                <a:spcPts val="0"/>
              </a:spcBef>
              <a:buNone/>
              <a:defRPr/>
            </a:pPr>
            <a:endParaRPr lang="en-US" sz="1600" i="1" dirty="0">
              <a:latin typeface="Candara" charset="0"/>
              <a:cs typeface="Times New Roman" charset="0"/>
            </a:endParaRPr>
          </a:p>
          <a:p>
            <a:pPr marL="398463" indent="-398463">
              <a:spcBef>
                <a:spcPts val="0"/>
              </a:spcBef>
              <a:buNone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2)  Through </a:t>
            </a:r>
            <a:r>
              <a:rPr lang="en-US" sz="24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TRIALS OF LIFE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latin typeface="Candara" charset="0"/>
                <a:ea typeface="MS PGothic" charset="0"/>
                <a:cs typeface="Arial" charset="0"/>
              </a:rPr>
              <a:t>(Job 23:10).</a:t>
            </a:r>
            <a:endParaRPr lang="en-US" sz="1000" i="1" baseline="30000" dirty="0">
              <a:latin typeface="Candara" charset="0"/>
              <a:cs typeface="Times New Roman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endParaRPr lang="en-US" sz="1600" i="1" dirty="0">
              <a:latin typeface="Candara" charset="0"/>
              <a:cs typeface="Times New Roman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baseline="30000" dirty="0" smtClean="0">
                <a:latin typeface="Candara" charset="0"/>
                <a:cs typeface="Times New Roman" charset="0"/>
              </a:rPr>
              <a:t>10</a:t>
            </a:r>
            <a:r>
              <a:rPr lang="en-US" sz="2200" i="1" dirty="0">
                <a:latin typeface="Candara" charset="0"/>
                <a:cs typeface="Times New Roman" charset="0"/>
              </a:rPr>
              <a:t> But he knows the way that I take;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 when he has tried me, I shall come out as gold.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Job 23:10</a:t>
            </a:r>
          </a:p>
        </p:txBody>
      </p:sp>
    </p:spTree>
    <p:extLst>
      <p:ext uri="{BB962C8B-B14F-4D97-AF65-F5344CB8AC3E}">
        <p14:creationId xmlns:p14="http://schemas.microsoft.com/office/powerpoint/2010/main" val="277746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LIVING OUT THE FIFTH BEATITUDE: </a:t>
            </a:r>
            <a:br>
              <a:rPr lang="en-US" sz="28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BECOMING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PURE IN HEART 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524000"/>
            <a:ext cx="8799162" cy="5334000"/>
          </a:xfrm>
        </p:spPr>
        <p:txBody>
          <a:bodyPr/>
          <a:lstStyle/>
          <a:p>
            <a:pPr marL="398463" lvl="0" indent="-398463">
              <a:spcBef>
                <a:spcPts val="0"/>
              </a:spcBef>
              <a:buNone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   Through </a:t>
            </a:r>
            <a:r>
              <a:rPr lang="en-US" sz="24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MOURNING OVER YUR SIN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latin typeface="Candara" charset="0"/>
                <a:ea typeface="MS PGothic" charset="0"/>
                <a:cs typeface="Arial" charset="0"/>
              </a:rPr>
              <a:t>(Matt. 5:7; James 4:8-10).</a:t>
            </a:r>
            <a:endParaRPr lang="en-US" sz="800" spc="-10" dirty="0">
              <a:latin typeface="Candara" charset="0"/>
              <a:ea typeface="MS PGothic" charset="0"/>
              <a:cs typeface="Arial" charset="0"/>
            </a:endParaRPr>
          </a:p>
          <a:p>
            <a:pPr marL="398463" lvl="0" indent="-398463">
              <a:spcBef>
                <a:spcPts val="0"/>
              </a:spcBef>
              <a:buNone/>
              <a:defRPr/>
            </a:pPr>
            <a:endParaRPr lang="en-US" sz="1600" i="1" dirty="0">
              <a:latin typeface="Candara" charset="0"/>
              <a:cs typeface="Times New Roman" charset="0"/>
            </a:endParaRPr>
          </a:p>
          <a:p>
            <a:pPr marL="398463" indent="-398463">
              <a:spcBef>
                <a:spcPts val="0"/>
              </a:spcBef>
              <a:buNone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2)  Through </a:t>
            </a:r>
            <a:r>
              <a:rPr lang="en-US" sz="24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TRIALS OF LIFE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latin typeface="Candara" charset="0"/>
                <a:ea typeface="MS PGothic" charset="0"/>
                <a:cs typeface="Arial" charset="0"/>
              </a:rPr>
              <a:t>(Job 23:10).</a:t>
            </a:r>
            <a:endParaRPr lang="en-US" sz="1000" i="1" baseline="30000" dirty="0">
              <a:latin typeface="Candara" charset="0"/>
              <a:cs typeface="Times New Roman" charset="0"/>
            </a:endParaRPr>
          </a:p>
          <a:p>
            <a:pPr marL="0">
              <a:spcBef>
                <a:spcPts val="0"/>
              </a:spcBef>
              <a:buFontTx/>
              <a:buNone/>
            </a:pPr>
            <a:endParaRPr lang="en-US" sz="1600" i="1" dirty="0">
              <a:latin typeface="Candara" charset="0"/>
              <a:cs typeface="Times New Roman" charset="0"/>
            </a:endParaRPr>
          </a:p>
          <a:p>
            <a:pPr marL="398463" indent="-398463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3)  Through </a:t>
            </a:r>
            <a:r>
              <a:rPr lang="en-US" sz="24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WORD OF GOD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latin typeface="Candara" charset="0"/>
                <a:ea typeface="MS PGothic" charset="0"/>
                <a:cs typeface="Arial" charset="0"/>
              </a:rPr>
              <a:t>(Psalm 119:9,11</a:t>
            </a:r>
            <a:r>
              <a:rPr lang="en-US" sz="2400" b="1" spc="-10" dirty="0" smtClean="0">
                <a:latin typeface="Candara" charset="0"/>
                <a:ea typeface="MS PGothic" charset="0"/>
                <a:cs typeface="Arial" charset="0"/>
              </a:rPr>
              <a:t>)</a:t>
            </a:r>
            <a:r>
              <a:rPr lang="en-US" sz="2400" b="1" spc="-10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398463" indent="-398463">
              <a:spcBef>
                <a:spcPts val="0"/>
              </a:spcBef>
              <a:buNone/>
              <a:defRPr/>
            </a:pPr>
            <a:endParaRPr lang="en-US" sz="1600" b="1" spc="-10" dirty="0">
              <a:latin typeface="Candara" charset="0"/>
              <a:ea typeface="MS PGothic" charset="0"/>
              <a:cs typeface="Arial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baseline="30000" dirty="0" smtClean="0">
                <a:latin typeface="Candara" charset="0"/>
                <a:cs typeface="Times New Roman" charset="0"/>
              </a:rPr>
              <a:t>9</a:t>
            </a:r>
            <a:r>
              <a:rPr lang="en-US" sz="2200" i="1" dirty="0">
                <a:latin typeface="Candara" charset="0"/>
                <a:cs typeface="Times New Roman" charset="0"/>
              </a:rPr>
              <a:t> How can a young man keep his way pure?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    By guarding it according to your word . . .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baseline="30000" dirty="0">
                <a:latin typeface="Candara" charset="0"/>
                <a:cs typeface="Times New Roman" charset="0"/>
              </a:rPr>
              <a:t>11</a:t>
            </a:r>
            <a:r>
              <a:rPr lang="en-US" sz="2200" i="1" dirty="0">
                <a:latin typeface="Candara" charset="0"/>
                <a:cs typeface="Times New Roman" charset="0"/>
              </a:rPr>
              <a:t> I have stored up your word in my heart,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 that I might not sin against you.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Psalm 119:9,11</a:t>
            </a:r>
          </a:p>
        </p:txBody>
      </p:sp>
    </p:spTree>
    <p:extLst>
      <p:ext uri="{BB962C8B-B14F-4D97-AF65-F5344CB8AC3E}">
        <p14:creationId xmlns:p14="http://schemas.microsoft.com/office/powerpoint/2010/main" val="108223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LIVING OUT THE FIFTH BEATITUDE: </a:t>
            </a:r>
            <a:br>
              <a:rPr lang="en-US" sz="28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BECOMING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PURE IN HEART 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524000"/>
            <a:ext cx="8799162" cy="5334000"/>
          </a:xfrm>
        </p:spPr>
        <p:txBody>
          <a:bodyPr/>
          <a:lstStyle/>
          <a:p>
            <a:pPr marL="398463" lvl="0" indent="-398463">
              <a:spcBef>
                <a:spcPts val="0"/>
              </a:spcBef>
              <a:buNone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   Through </a:t>
            </a:r>
            <a:r>
              <a:rPr lang="en-US" sz="24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MOURNING OVER YUR SIN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latin typeface="Candara" charset="0"/>
                <a:ea typeface="MS PGothic" charset="0"/>
                <a:cs typeface="Arial" charset="0"/>
              </a:rPr>
              <a:t>(Matt. 5:7; James 4:8-10).</a:t>
            </a:r>
            <a:endParaRPr lang="en-US" sz="800" spc="-10" dirty="0">
              <a:latin typeface="Candara" charset="0"/>
              <a:ea typeface="MS PGothic" charset="0"/>
              <a:cs typeface="Arial" charset="0"/>
            </a:endParaRPr>
          </a:p>
          <a:p>
            <a:pPr marL="398463" lvl="0" indent="-398463">
              <a:spcBef>
                <a:spcPts val="0"/>
              </a:spcBef>
              <a:buNone/>
              <a:defRPr/>
            </a:pPr>
            <a:endParaRPr lang="en-US" sz="1600" i="1" dirty="0">
              <a:latin typeface="Candara" charset="0"/>
              <a:cs typeface="Times New Roman" charset="0"/>
            </a:endParaRPr>
          </a:p>
          <a:p>
            <a:pPr marL="398463" indent="-398463">
              <a:spcBef>
                <a:spcPts val="0"/>
              </a:spcBef>
              <a:buNone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2)  Through </a:t>
            </a:r>
            <a:r>
              <a:rPr lang="en-US" sz="24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TRIALS OF LIFE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latin typeface="Candara" charset="0"/>
                <a:ea typeface="MS PGothic" charset="0"/>
                <a:cs typeface="Arial" charset="0"/>
              </a:rPr>
              <a:t>(Job 23:10).</a:t>
            </a:r>
            <a:endParaRPr lang="en-US" sz="1000" i="1" baseline="30000" dirty="0">
              <a:latin typeface="Candara" charset="0"/>
              <a:cs typeface="Times New Roman" charset="0"/>
            </a:endParaRPr>
          </a:p>
          <a:p>
            <a:pPr marL="0">
              <a:spcBef>
                <a:spcPts val="0"/>
              </a:spcBef>
              <a:buFontTx/>
              <a:buNone/>
            </a:pPr>
            <a:endParaRPr lang="en-US" sz="1600" i="1" dirty="0">
              <a:latin typeface="Candara" charset="0"/>
              <a:cs typeface="Times New Roman" charset="0"/>
            </a:endParaRPr>
          </a:p>
          <a:p>
            <a:pPr marL="398463" indent="-398463">
              <a:spcBef>
                <a:spcPts val="0"/>
              </a:spcBef>
              <a:buNone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3)  Through </a:t>
            </a:r>
            <a:r>
              <a:rPr lang="en-US" sz="24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WORD OF GOD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latin typeface="Candara" charset="0"/>
                <a:ea typeface="MS PGothic" charset="0"/>
                <a:cs typeface="Arial" charset="0"/>
              </a:rPr>
              <a:t>(Psalm 119:9,11).</a:t>
            </a:r>
          </a:p>
          <a:p>
            <a:pPr marL="398463" indent="-398463">
              <a:spcBef>
                <a:spcPts val="0"/>
              </a:spcBef>
              <a:buNone/>
              <a:defRPr/>
            </a:pPr>
            <a:endParaRPr lang="en-US" sz="1600" spc="-10" dirty="0">
              <a:latin typeface="Candara" charset="0"/>
              <a:ea typeface="MS PGothic" charset="0"/>
              <a:cs typeface="Arial" charset="0"/>
            </a:endParaRPr>
          </a:p>
          <a:p>
            <a:pPr marL="398463" indent="-398463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4)  Through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SPIRITUAL COMMUNITY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 Timothy 2: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22)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398463" indent="-398463">
              <a:spcBef>
                <a:spcPts val="0"/>
              </a:spcBef>
              <a:buNone/>
              <a:defRPr/>
            </a:pPr>
            <a:endParaRPr lang="en-US" sz="16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baseline="30000" dirty="0" smtClean="0">
                <a:latin typeface="Candara" charset="0"/>
                <a:cs typeface="Times New Roman" charset="0"/>
              </a:rPr>
              <a:t>22</a:t>
            </a:r>
            <a:r>
              <a:rPr lang="en-US" sz="2200" i="1" dirty="0">
                <a:latin typeface="Candara" charset="0"/>
                <a:cs typeface="Times New Roman" charset="0"/>
              </a:rPr>
              <a:t> So flee youthful passions and pursue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righteousness, faith, love, and peace, along with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those who call on the Lord from a pure heart.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2 Timothy 2:22</a:t>
            </a:r>
          </a:p>
        </p:txBody>
      </p:sp>
    </p:spTree>
    <p:extLst>
      <p:ext uri="{BB962C8B-B14F-4D97-AF65-F5344CB8AC3E}">
        <p14:creationId xmlns:p14="http://schemas.microsoft.com/office/powerpoint/2010/main" val="344740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438400"/>
            <a:ext cx="838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Blessed Are the Pure in Heart</a:t>
            </a:r>
            <a:endParaRPr lang="en-US" sz="36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124200"/>
            <a:ext cx="7813019" cy="2438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Sermon on the Mount Series [7]</a:t>
            </a:r>
            <a:endParaRPr lang="en-US" sz="2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Matthew 5:</a:t>
            </a:r>
            <a: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8</a:t>
            </a:r>
            <a:endParaRPr lang="en-US" sz="2600" i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sz="2800" b="1" dirty="0" smtClean="0">
                <a:latin typeface="Candara"/>
                <a:cs typeface="Candara"/>
              </a:rPr>
              <a:t>©</a:t>
            </a:r>
            <a:r>
              <a:rPr lang="en-US" sz="2800" dirty="0" smtClean="0"/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November 1, 2015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2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8305800" cy="6324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b="1" dirty="0" smtClean="0">
                <a:solidFill>
                  <a:srgbClr val="800000"/>
                </a:solidFill>
                <a:latin typeface="Candara" charset="0"/>
                <a:ea typeface="MS PGothic" charset="0"/>
                <a:cs typeface="Candara" charset="0"/>
              </a:rPr>
              <a:t>One </a:t>
            </a:r>
            <a:r>
              <a:rPr lang="en-US" sz="2800" b="1" dirty="0">
                <a:solidFill>
                  <a:srgbClr val="800000"/>
                </a:solidFill>
                <a:latin typeface="Candara" charset="0"/>
                <a:ea typeface="MS PGothic" charset="0"/>
                <a:cs typeface="Candara" charset="0"/>
              </a:rPr>
              <a:t>Pure and Holy Passion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000000"/>
                </a:solidFill>
                <a:latin typeface="Candara" charset="0"/>
                <a:ea typeface="MS PGothic" charset="0"/>
                <a:cs typeface="Candara" charset="0"/>
              </a:rPr>
              <a:t>by </a:t>
            </a:r>
            <a:r>
              <a:rPr lang="en-US" sz="2000" i="1" dirty="0" err="1">
                <a:solidFill>
                  <a:srgbClr val="000000"/>
                </a:solidFill>
                <a:latin typeface="Candara" charset="0"/>
                <a:ea typeface="MS PGothic" charset="0"/>
                <a:cs typeface="Candara" charset="0"/>
              </a:rPr>
              <a:t>Candi</a:t>
            </a:r>
            <a:r>
              <a:rPr lang="en-US" sz="2000" i="1" dirty="0">
                <a:solidFill>
                  <a:srgbClr val="000000"/>
                </a:solidFill>
                <a:latin typeface="Candara" charset="0"/>
                <a:ea typeface="MS PGothic" charset="0"/>
                <a:cs typeface="Candara" charset="0"/>
              </a:rPr>
              <a:t> Pearson  (2000)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Give </a:t>
            </a: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me one pure and holy passion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Give me </a:t>
            </a: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one </a:t>
            </a: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magnificent obsession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Give me one glorious ambition for my life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To know and follow hard after </a:t>
            </a: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You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000" b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Lord, to know and follow hard after you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To grow as your disciple in your truth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This world is empty, pale, and poor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Compared to knowing you, my Lord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Lead me on and I will run after you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Lead me on and I will run after you</a:t>
            </a:r>
          </a:p>
        </p:txBody>
      </p:sp>
      <p:cxnSp>
        <p:nvCxnSpPr>
          <p:cNvPr id="178178" name="Straight Arrow Connector 19"/>
          <p:cNvCxnSpPr>
            <a:cxnSpLocks noChangeShapeType="1"/>
          </p:cNvCxnSpPr>
          <p:nvPr/>
        </p:nvCxnSpPr>
        <p:spPr bwMode="auto">
          <a:xfrm>
            <a:off x="7315200" y="9906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</p:spTree>
    <p:extLst>
      <p:ext uri="{BB962C8B-B14F-4D97-AF65-F5344CB8AC3E}">
        <p14:creationId xmlns:p14="http://schemas.microsoft.com/office/powerpoint/2010/main" val="166400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 what ways are you convinced more of your need for becoming pure in heart as a Christ-follower?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would it mean for you to purge away duplicity, uncleanliness, and double-mindedness through mourning over your sin? Through your trials?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is one practical way for you to pursue purity in heart through Scripture and spiritual community? What is your first step?</a:t>
            </a:r>
          </a:p>
        </p:txBody>
      </p:sp>
    </p:spTree>
    <p:extLst>
      <p:ext uri="{BB962C8B-B14F-4D97-AF65-F5344CB8AC3E}">
        <p14:creationId xmlns:p14="http://schemas.microsoft.com/office/powerpoint/2010/main" val="42577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906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THE BEATITUDES: A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PORTRAIT OF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KINGDOM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CITIZENS [TRUE CHRISTIANS]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52578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 true Christian...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is poor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in spirit 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(purging self-righteousness)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mourns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over sin</a:t>
            </a:r>
            <a:r>
              <a:rPr lang="en-US" sz="2400" dirty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(purging unrepentance).</a:t>
            </a:r>
          </a:p>
          <a:p>
            <a:pPr marL="458788" indent="-458788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meek 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(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purging 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prideful stubborn self).</a:t>
            </a:r>
          </a:p>
          <a:p>
            <a:pPr marL="458788" indent="-458788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hungers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and thirsts for righteousness 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(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purging 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false 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cravings)</a:t>
            </a: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. </a:t>
            </a:r>
            <a:endParaRPr lang="en-US" sz="2400" b="1" i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merciful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(receiving mercy from God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).</a:t>
            </a:r>
            <a:endParaRPr lang="en-US" sz="2400" i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pure in heart </a:t>
            </a:r>
            <a:r>
              <a:rPr lang="en-US" sz="2400" i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(receiving </a:t>
            </a:r>
            <a:r>
              <a:rPr lang="en-US" sz="2400" i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spiritual </a:t>
            </a:r>
            <a:r>
              <a:rPr lang="en-US" sz="2400" i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sight from </a:t>
            </a:r>
            <a:r>
              <a:rPr lang="en-US" sz="2400" i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Spirit). </a:t>
            </a:r>
            <a:endParaRPr lang="en-US" sz="2400" i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 a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peacemaker 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(receiving 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reconciliation of Christ).</a:t>
            </a:r>
            <a:endParaRPr lang="en-US" sz="2400" i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persecuted for righteousness’ sake 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(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receiving passion for true righteousness). </a:t>
            </a:r>
            <a:endParaRPr lang="en-US" sz="2400" i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7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i="0" dirty="0" smtClean="0">
                <a:solidFill>
                  <a:srgbClr val="FFFFFF"/>
                </a:solidFill>
                <a:latin typeface="Candara" charset="0"/>
              </a:rPr>
              <a:t>INTERRELATIONSHIPS OF THE EIGHT BEATITUDES 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31775" y="1314450"/>
            <a:ext cx="8435975" cy="4659313"/>
            <a:chOff x="274" y="851"/>
            <a:chExt cx="5037" cy="2935"/>
          </a:xfrm>
        </p:grpSpPr>
        <p:grpSp>
          <p:nvGrpSpPr>
            <p:cNvPr id="35844" name="Group 72"/>
            <p:cNvGrpSpPr>
              <a:grpSpLocks/>
            </p:cNvGrpSpPr>
            <p:nvPr/>
          </p:nvGrpSpPr>
          <p:grpSpPr bwMode="auto">
            <a:xfrm>
              <a:off x="454" y="851"/>
              <a:ext cx="4857" cy="1241"/>
              <a:chOff x="454" y="851"/>
              <a:chExt cx="4857" cy="1241"/>
            </a:xfrm>
          </p:grpSpPr>
          <p:sp>
            <p:nvSpPr>
              <p:cNvPr id="35858" name="Line 6"/>
              <p:cNvSpPr>
                <a:spLocks noChangeShapeType="1"/>
              </p:cNvSpPr>
              <p:nvPr/>
            </p:nvSpPr>
            <p:spPr bwMode="auto">
              <a:xfrm>
                <a:off x="1527" y="1390"/>
                <a:ext cx="183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9" name="Text Box 7"/>
              <p:cNvSpPr txBox="1">
                <a:spLocks noChangeArrowheads="1"/>
              </p:cNvSpPr>
              <p:nvPr/>
            </p:nvSpPr>
            <p:spPr bwMode="auto">
              <a:xfrm>
                <a:off x="2966" y="851"/>
                <a:ext cx="1070" cy="12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#3: the meek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(v.5)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inherit the earth.</a:t>
                </a:r>
              </a:p>
            </p:txBody>
          </p:sp>
          <p:sp>
            <p:nvSpPr>
              <p:cNvPr id="35860" name="Text Box 8"/>
              <p:cNvSpPr txBox="1">
                <a:spLocks noChangeArrowheads="1"/>
              </p:cNvSpPr>
              <p:nvPr/>
            </p:nvSpPr>
            <p:spPr bwMode="auto">
              <a:xfrm>
                <a:off x="1710" y="851"/>
                <a:ext cx="1071" cy="12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smtClean="0">
                    <a:solidFill>
                      <a:srgbClr val="000000"/>
                    </a:solidFill>
                    <a:latin typeface="Candara" charset="0"/>
                  </a:rPr>
                  <a:t>#2: those who mourn (v.4)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sha</a:t>
                </a:r>
                <a:r>
                  <a:rPr lang="en-US" b="1" i="0" smtClean="0">
                    <a:solidFill>
                      <a:srgbClr val="CC3300"/>
                    </a:solidFill>
                    <a:latin typeface="Candara" charset="0"/>
                  </a:rPr>
                  <a:t>ll be comforted.</a:t>
                </a:r>
              </a:p>
            </p:txBody>
          </p:sp>
          <p:sp>
            <p:nvSpPr>
              <p:cNvPr id="35861" name="Text Box 9"/>
              <p:cNvSpPr txBox="1">
                <a:spLocks noChangeArrowheads="1"/>
              </p:cNvSpPr>
              <p:nvPr/>
            </p:nvSpPr>
            <p:spPr bwMode="auto">
              <a:xfrm>
                <a:off x="454" y="851"/>
                <a:ext cx="1069" cy="12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#1: the poor in spirit (v.3)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theirs is the kingdom of heaven.</a:t>
                </a:r>
              </a:p>
            </p:txBody>
          </p:sp>
          <p:sp>
            <p:nvSpPr>
              <p:cNvPr id="35862" name="Line 10"/>
              <p:cNvSpPr>
                <a:spLocks noChangeShapeType="1"/>
              </p:cNvSpPr>
              <p:nvPr/>
            </p:nvSpPr>
            <p:spPr bwMode="auto">
              <a:xfrm>
                <a:off x="2783" y="1390"/>
                <a:ext cx="183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3" name="Line 11"/>
              <p:cNvSpPr>
                <a:spLocks noChangeShapeType="1"/>
              </p:cNvSpPr>
              <p:nvPr/>
            </p:nvSpPr>
            <p:spPr bwMode="auto">
              <a:xfrm>
                <a:off x="3998" y="1367"/>
                <a:ext cx="279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4" name="Text Box 12"/>
              <p:cNvSpPr txBox="1">
                <a:spLocks noChangeArrowheads="1"/>
              </p:cNvSpPr>
              <p:nvPr/>
            </p:nvSpPr>
            <p:spPr bwMode="auto">
              <a:xfrm>
                <a:off x="4222" y="854"/>
                <a:ext cx="1089" cy="12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#4: those who hunger and thirst for righteousness (v.6) 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be satisfied.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i="0" dirty="0" smtClean="0">
                  <a:solidFill>
                    <a:srgbClr val="000000"/>
                  </a:solidFill>
                  <a:latin typeface="Eras Demi ITC" charset="0"/>
                </a:endParaRPr>
              </a:p>
            </p:txBody>
          </p:sp>
        </p:grpSp>
        <p:grpSp>
          <p:nvGrpSpPr>
            <p:cNvPr id="35845" name="Group 13"/>
            <p:cNvGrpSpPr>
              <a:grpSpLocks/>
            </p:cNvGrpSpPr>
            <p:nvPr/>
          </p:nvGrpSpPr>
          <p:grpSpPr bwMode="auto">
            <a:xfrm>
              <a:off x="460" y="2545"/>
              <a:ext cx="4833" cy="1241"/>
              <a:chOff x="1830" y="4962"/>
              <a:chExt cx="8903" cy="2074"/>
            </a:xfrm>
          </p:grpSpPr>
          <p:sp>
            <p:nvSpPr>
              <p:cNvPr id="35851" name="Line 14"/>
              <p:cNvSpPr>
                <a:spLocks noChangeShapeType="1"/>
              </p:cNvSpPr>
              <p:nvPr/>
            </p:nvSpPr>
            <p:spPr bwMode="auto">
              <a:xfrm>
                <a:off x="3806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2" name="Text Box 15"/>
              <p:cNvSpPr txBox="1">
                <a:spLocks noChangeArrowheads="1"/>
              </p:cNvSpPr>
              <p:nvPr/>
            </p:nvSpPr>
            <p:spPr bwMode="auto">
              <a:xfrm>
                <a:off x="6458" y="4962"/>
                <a:ext cx="1971" cy="20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#7: the peacemakers (v.9)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be called sons of God.</a:t>
                </a:r>
              </a:p>
            </p:txBody>
          </p:sp>
          <p:sp>
            <p:nvSpPr>
              <p:cNvPr id="35853" name="Text Box 16"/>
              <p:cNvSpPr txBox="1">
                <a:spLocks noChangeArrowheads="1"/>
              </p:cNvSpPr>
              <p:nvPr/>
            </p:nvSpPr>
            <p:spPr bwMode="auto">
              <a:xfrm>
                <a:off x="4144" y="4962"/>
                <a:ext cx="2018" cy="20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#6: the pure in heart (v.8)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see God.</a:t>
                </a:r>
              </a:p>
            </p:txBody>
          </p:sp>
          <p:sp>
            <p:nvSpPr>
              <p:cNvPr id="35854" name="Text Box 17"/>
              <p:cNvSpPr txBox="1">
                <a:spLocks noChangeArrowheads="1"/>
              </p:cNvSpPr>
              <p:nvPr/>
            </p:nvSpPr>
            <p:spPr bwMode="auto">
              <a:xfrm>
                <a:off x="1830" y="4962"/>
                <a:ext cx="1969" cy="20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#5: the merciful (v.7)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sha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ll be shown mercy.</a:t>
                </a:r>
              </a:p>
            </p:txBody>
          </p:sp>
          <p:sp>
            <p:nvSpPr>
              <p:cNvPr id="35855" name="Line 18"/>
              <p:cNvSpPr>
                <a:spLocks noChangeShapeType="1"/>
              </p:cNvSpPr>
              <p:nvPr/>
            </p:nvSpPr>
            <p:spPr bwMode="auto">
              <a:xfrm>
                <a:off x="6120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6" name="Line 19"/>
              <p:cNvSpPr>
                <a:spLocks noChangeShapeType="1"/>
              </p:cNvSpPr>
              <p:nvPr/>
            </p:nvSpPr>
            <p:spPr bwMode="auto">
              <a:xfrm>
                <a:off x="8434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7" name="Text Box 20"/>
              <p:cNvSpPr txBox="1">
                <a:spLocks noChangeArrowheads="1"/>
              </p:cNvSpPr>
              <p:nvPr/>
            </p:nvSpPr>
            <p:spPr bwMode="auto">
              <a:xfrm>
                <a:off x="8772" y="4967"/>
                <a:ext cx="1961" cy="203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b="1" i="0" spc="-150" dirty="0" smtClean="0">
                    <a:solidFill>
                      <a:srgbClr val="000000"/>
                    </a:solidFill>
                    <a:latin typeface="Candara" charset="0"/>
                  </a:rPr>
                  <a:t>#8: </a:t>
                </a:r>
                <a:r>
                  <a:rPr lang="en-US" sz="1950" b="1" i="0" spc="-150" dirty="0" smtClean="0">
                    <a:solidFill>
                      <a:srgbClr val="000000"/>
                    </a:solidFill>
                    <a:latin typeface="Candara" charset="0"/>
                  </a:rPr>
                  <a:t>those who are </a:t>
                </a:r>
                <a:r>
                  <a:rPr lang="en-US" sz="1950" b="1" i="0" spc="-50" dirty="0" smtClean="0">
                    <a:solidFill>
                      <a:srgbClr val="000000"/>
                    </a:solidFill>
                    <a:latin typeface="Candara" charset="0"/>
                  </a:rPr>
                  <a:t>persecuted for  righteousness  </a:t>
                </a: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(vs.10-12)</a:t>
                </a:r>
                <a:endParaRPr lang="en-US" sz="5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ts val="1700"/>
                  </a:lnSpc>
                  <a:spcBef>
                    <a:spcPct val="20000"/>
                  </a:spcBef>
                  <a:defRPr/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theirs is the kingdom of heaven.</a:t>
                </a:r>
              </a:p>
            </p:txBody>
          </p:sp>
        </p:grpSp>
        <p:sp>
          <p:nvSpPr>
            <p:cNvPr id="35846" name="Line 21"/>
            <p:cNvSpPr>
              <a:spLocks noChangeShapeType="1"/>
            </p:cNvSpPr>
            <p:nvPr/>
          </p:nvSpPr>
          <p:spPr bwMode="auto">
            <a:xfrm>
              <a:off x="274" y="3089"/>
              <a:ext cx="184" cy="1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7" name="Line 22"/>
            <p:cNvSpPr>
              <a:spLocks noChangeShapeType="1"/>
            </p:cNvSpPr>
            <p:nvPr/>
          </p:nvSpPr>
          <p:spPr bwMode="auto">
            <a:xfrm flipV="1">
              <a:off x="935" y="2061"/>
              <a:ext cx="0" cy="4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8" name="Line 23"/>
            <p:cNvSpPr>
              <a:spLocks noChangeShapeType="1"/>
            </p:cNvSpPr>
            <p:nvPr/>
          </p:nvSpPr>
          <p:spPr bwMode="auto">
            <a:xfrm flipV="1">
              <a:off x="2206" y="2081"/>
              <a:ext cx="1" cy="4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9" name="Line 24"/>
            <p:cNvSpPr>
              <a:spLocks noChangeShapeType="1"/>
            </p:cNvSpPr>
            <p:nvPr/>
          </p:nvSpPr>
          <p:spPr bwMode="auto">
            <a:xfrm flipV="1">
              <a:off x="3511" y="2100"/>
              <a:ext cx="1" cy="4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50" name="Line 25"/>
            <p:cNvSpPr>
              <a:spLocks noChangeShapeType="1"/>
            </p:cNvSpPr>
            <p:nvPr/>
          </p:nvSpPr>
          <p:spPr bwMode="auto">
            <a:xfrm flipV="1">
              <a:off x="4797" y="2095"/>
              <a:ext cx="1" cy="4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705309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WHAT DOES IT MEAN TO BE PURE IN HEART?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7149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“Blessed are the pure in heart, for they shall see God.” (v. 8)</a:t>
            </a:r>
          </a:p>
          <a:p>
            <a:pPr marL="458788" indent="-458788">
              <a:spcBef>
                <a:spcPts val="0"/>
              </a:spcBef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biblical concept of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“heart”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refers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 not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to the seat of emotion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 but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to the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seat of all 3 components of a person—intellect/emotion/will”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[inner person]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(Prov. 4:23; 23:7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9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WHAT DOES IT MEAN TO BE PURE IN HEART?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7149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“Blessed are the pure in heart, for they shall see God.” (v. 8)</a:t>
            </a:r>
          </a:p>
          <a:p>
            <a:pPr marL="458788" indent="-458788">
              <a:spcBef>
                <a:spcPts val="0"/>
              </a:spcBef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pure heart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“SINCERE”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heart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—having no guile or duplicity to hide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[sincerity]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algn="ctr">
              <a:spcBef>
                <a:spcPct val="0"/>
              </a:spcBef>
              <a:buNone/>
            </a:pPr>
            <a:r>
              <a:rPr lang="en-US" sz="2200" i="1" dirty="0">
                <a:latin typeface="Candara" charset="0"/>
                <a:ea typeface="Calibri" charset="0"/>
                <a:cs typeface="Times New Roman" charset="0"/>
              </a:rPr>
              <a:t> </a:t>
            </a:r>
            <a:r>
              <a:rPr lang="en-US" sz="2200" i="1" baseline="30000" dirty="0">
                <a:latin typeface="Candara" charset="0"/>
                <a:ea typeface="Calibri" charset="0"/>
                <a:cs typeface="Times New Roman" charset="0"/>
              </a:rPr>
              <a:t>22</a:t>
            </a:r>
            <a:r>
              <a:rPr lang="en-US" sz="2200" i="1" dirty="0">
                <a:latin typeface="Candara" charset="0"/>
                <a:ea typeface="Calibri" charset="0"/>
                <a:cs typeface="Times New Roman" charset="0"/>
              </a:rPr>
              <a:t> Having purified your souls </a:t>
            </a:r>
            <a:br>
              <a:rPr lang="en-US" sz="2200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200" i="1" dirty="0">
                <a:latin typeface="Candara" charset="0"/>
                <a:ea typeface="Calibri" charset="0"/>
                <a:cs typeface="Times New Roman" charset="0"/>
              </a:rPr>
              <a:t>by your obedience to the truth for</a:t>
            </a:r>
            <a:br>
              <a:rPr lang="en-US" sz="2200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200" i="1" dirty="0">
                <a:latin typeface="Candara" charset="0"/>
                <a:ea typeface="Calibri" charset="0"/>
                <a:cs typeface="Times New Roman" charset="0"/>
              </a:rPr>
              <a:t>a sincere brotherly love, love one </a:t>
            </a:r>
            <a:br>
              <a:rPr lang="en-US" sz="2200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200" i="1" dirty="0">
                <a:latin typeface="Candara" charset="0"/>
                <a:ea typeface="Calibri" charset="0"/>
                <a:cs typeface="Times New Roman" charset="0"/>
              </a:rPr>
              <a:t>another earnestly from a pure heart.</a:t>
            </a:r>
            <a:br>
              <a:rPr lang="en-US" sz="2200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200" i="1" dirty="0">
                <a:latin typeface="Candara" charset="0"/>
                <a:ea typeface="Calibri" charset="0"/>
                <a:cs typeface="Times New Roman" charset="0"/>
              </a:rPr>
              <a:t>1 Peter 1:</a:t>
            </a:r>
            <a:r>
              <a:rPr lang="en-US" sz="2200" i="1" dirty="0" smtClean="0">
                <a:latin typeface="Candara" charset="0"/>
                <a:ea typeface="Calibri" charset="0"/>
                <a:cs typeface="Times New Roman" charset="0"/>
              </a:rPr>
              <a:t>22</a:t>
            </a:r>
          </a:p>
          <a:p>
            <a:pPr marL="0" algn="ctr">
              <a:spcBef>
                <a:spcPct val="0"/>
              </a:spcBef>
              <a:buNone/>
            </a:pPr>
            <a:endParaRPr lang="en-US" sz="800" i="1" dirty="0">
              <a:latin typeface="Candara" charset="0"/>
              <a:ea typeface="Calibri" charset="0"/>
              <a:cs typeface="Times New Roman" charset="0"/>
            </a:endParaRPr>
          </a:p>
          <a:p>
            <a:pPr marL="0" algn="ctr">
              <a:spcBef>
                <a:spcPct val="0"/>
              </a:spcBef>
              <a:buNone/>
            </a:pPr>
            <a:r>
              <a:rPr lang="en-US" sz="2200" i="1" dirty="0">
                <a:latin typeface="Candara" charset="0"/>
                <a:ea typeface="Calibri" charset="0"/>
                <a:cs typeface="Times New Roman" charset="0"/>
              </a:rPr>
              <a:t>“Happy are the utterly sincere, </a:t>
            </a:r>
            <a:r>
              <a:rPr lang="en-US" sz="2200" i="1" dirty="0" smtClean="0">
                <a:latin typeface="Candara" charset="0"/>
                <a:ea typeface="Calibri" charset="0"/>
                <a:cs typeface="Times New Roman" charset="0"/>
              </a:rPr>
              <a:t>for </a:t>
            </a:r>
            <a:r>
              <a:rPr lang="en-US" sz="2200" i="1" dirty="0">
                <a:latin typeface="Candara" charset="0"/>
                <a:ea typeface="Calibri" charset="0"/>
                <a:cs typeface="Times New Roman" charset="0"/>
              </a:rPr>
              <a:t>they will see God!”</a:t>
            </a:r>
            <a:br>
              <a:rPr lang="en-US" sz="2200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200" i="1" dirty="0">
                <a:latin typeface="Candara" charset="0"/>
                <a:ea typeface="Calibri" charset="0"/>
                <a:cs typeface="Times New Roman" charset="0"/>
              </a:rPr>
              <a:t>J. B. Philips’ Paraphrase of Matthew 5:8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3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WHAT DOES IT MEAN TO BE PURE IN HEART?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7149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“Blessed are the pure in heart, for they shall see God.” (v. 8)</a:t>
            </a:r>
          </a:p>
          <a:p>
            <a:pPr marL="458788" indent="-458788">
              <a:spcBef>
                <a:spcPts val="0"/>
              </a:spcBef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pure heart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“SINCERE”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heart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—having no guile or duplicity to hide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[sincerity]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pure heart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“CLEANSED”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heart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—clean from defilement and sin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[holiness]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i="1" baseline="30000" dirty="0">
                <a:latin typeface="Candara"/>
                <a:cs typeface="Candara"/>
              </a:rPr>
              <a:t>25 </a:t>
            </a:r>
            <a:r>
              <a:rPr lang="en-US" sz="2100" i="1" dirty="0">
                <a:latin typeface="Candara"/>
                <a:cs typeface="Candara"/>
              </a:rPr>
              <a:t>“Woe to you, scribes and Pharisees, hypocrites! 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For you clean the outside of the cup and the plate, but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 inside they are full of greed and self-indulgence. </a:t>
            </a:r>
            <a:r>
              <a:rPr lang="en-US" sz="2100" b="1" i="1" baseline="30000" dirty="0">
                <a:latin typeface="Candara"/>
                <a:cs typeface="Candara"/>
              </a:rPr>
              <a:t>26 </a:t>
            </a:r>
            <a:r>
              <a:rPr lang="en-US" sz="2100" i="1" dirty="0">
                <a:latin typeface="Candara"/>
                <a:cs typeface="Candara"/>
              </a:rPr>
              <a:t>You blind 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Pharisee! First clean the inside of the cup and the plate, that the 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outside also may be clean. </a:t>
            </a:r>
            <a:r>
              <a:rPr lang="en-US" sz="2100" b="1" i="1" baseline="30000" dirty="0">
                <a:latin typeface="Candara"/>
                <a:cs typeface="Candara"/>
              </a:rPr>
              <a:t>27 </a:t>
            </a:r>
            <a:r>
              <a:rPr lang="en-US" sz="2100" i="1" dirty="0">
                <a:latin typeface="Candara"/>
                <a:cs typeface="Candara"/>
              </a:rPr>
              <a:t>“Woe to you, scribes and Pharisees, 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hypocrites! For you are like whitewashed tombs, which outwardly 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appear beautiful, but within are full of dead people's bones and 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all uncleanness. </a:t>
            </a:r>
            <a:r>
              <a:rPr lang="en-US" sz="2100" b="1" i="1" baseline="30000" dirty="0">
                <a:latin typeface="Candara"/>
                <a:cs typeface="Candara"/>
              </a:rPr>
              <a:t>28 </a:t>
            </a:r>
            <a:r>
              <a:rPr lang="en-US" sz="2100" i="1" dirty="0">
                <a:latin typeface="Candara"/>
                <a:cs typeface="Candara"/>
              </a:rPr>
              <a:t>So you also outwardly appear righteous to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 others, but within you are full of hypocrisy and </a:t>
            </a:r>
            <a:r>
              <a:rPr lang="en-US" sz="2100" i="1" dirty="0" smtClean="0">
                <a:latin typeface="Candara"/>
                <a:cs typeface="Candara"/>
              </a:rPr>
              <a:t>lawlessness.”</a:t>
            </a:r>
            <a:br>
              <a:rPr lang="en-US" sz="2100" i="1" dirty="0" smtClean="0">
                <a:latin typeface="Candara"/>
                <a:cs typeface="Candara"/>
              </a:rPr>
            </a:br>
            <a:r>
              <a:rPr lang="en-US" sz="2100" i="1" dirty="0" smtClean="0">
                <a:latin typeface="Candara"/>
                <a:cs typeface="Candara"/>
              </a:rPr>
              <a:t>Matthew </a:t>
            </a:r>
            <a:r>
              <a:rPr lang="en-US" sz="2100" i="1" dirty="0">
                <a:latin typeface="Candara"/>
                <a:cs typeface="Candara"/>
              </a:rPr>
              <a:t>23:25-28</a:t>
            </a:r>
            <a:endParaRPr lang="en-US" sz="2100" dirty="0">
              <a:latin typeface="Candara"/>
              <a:cs typeface="Candara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WHAT DOES IT MEAN TO BE PURE IN HEART?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7149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“Blessed are the pure in heart, for they shall see God.” (v. 8)</a:t>
            </a:r>
          </a:p>
          <a:p>
            <a:pPr marL="458788" indent="-458788">
              <a:spcBef>
                <a:spcPts val="0"/>
              </a:spcBef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pure heart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“SINCERE”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heart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—having no guile or duplicity to hide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[sincerity]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 pure heart is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“CLEANSED” heart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—clean from defilement and sin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[holiness]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i="1" baseline="30000" dirty="0" smtClean="0">
                <a:latin typeface="Candara"/>
                <a:cs typeface="Candara"/>
              </a:rPr>
              <a:t>14</a:t>
            </a:r>
            <a:r>
              <a:rPr lang="en-US" sz="2100" i="1" dirty="0">
                <a:latin typeface="Candara"/>
                <a:cs typeface="Candara"/>
              </a:rPr>
              <a:t> Strive for peace with everyone, and for the holiness 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without which no one will see the Lord. 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Hebrews 12:</a:t>
            </a:r>
            <a:r>
              <a:rPr lang="en-US" sz="2100" i="1" dirty="0" smtClean="0">
                <a:latin typeface="Candara"/>
                <a:cs typeface="Candara"/>
              </a:rPr>
              <a:t>14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i="1" dirty="0">
                <a:latin typeface="Candara"/>
                <a:cs typeface="Candara"/>
              </a:rPr>
              <a:t>Blessed are those who are pure, 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not merely on the surface but in the center 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of their being and at the source of every activity.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Martin Lloyd-Jones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5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WHAT DOES IT MEAN TO BE PURE IN HEART?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7149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“Blessed are the pure in heart, for they shall see God.” (v. 8)</a:t>
            </a:r>
          </a:p>
          <a:p>
            <a:pPr marL="458788" indent="-458788">
              <a:spcBef>
                <a:spcPts val="0"/>
              </a:spcBef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pure heart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“SINCERE” heart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—having no guile or duplicity to hide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[sincerity]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pure heart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“CLEANSED” heart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—clean from defilement and sin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[holiness]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pure heart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an “UNDIVIDED” heart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—unmixed with other motives or devotions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[single-mindedness]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. </a:t>
            </a:r>
            <a:endParaRPr lang="en-US" sz="24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Purity </a:t>
            </a:r>
            <a:r>
              <a:rPr lang="en-US" sz="2200" i="1" dirty="0">
                <a:latin typeface="Candara"/>
                <a:cs typeface="Candara"/>
              </a:rPr>
              <a:t>in heart is to will one thing.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Soren </a:t>
            </a:r>
            <a:r>
              <a:rPr lang="en-US" sz="2200" i="1" dirty="0" smtClean="0">
                <a:latin typeface="Candara"/>
                <a:cs typeface="Candara"/>
              </a:rPr>
              <a:t>Kierkegaard</a:t>
            </a:r>
            <a:endParaRPr lang="en-US" sz="2400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0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76656</TotalTime>
  <Words>1302</Words>
  <Application>Microsoft Macintosh PowerPoint</Application>
  <PresentationFormat>On-screen Show (4:3)</PresentationFormat>
  <Paragraphs>200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37</vt:i4>
      </vt:variant>
      <vt:variant>
        <vt:lpstr>Slide Titles</vt:lpstr>
      </vt:variant>
      <vt:variant>
        <vt:i4>22</vt:i4>
      </vt:variant>
    </vt:vector>
  </HeadingPairs>
  <TitlesOfParts>
    <vt:vector size="59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2_Normal</vt:lpstr>
      <vt:lpstr>33_Default Design</vt:lpstr>
      <vt:lpstr>35_Default Design</vt:lpstr>
      <vt:lpstr>32_Default Design</vt:lpstr>
      <vt:lpstr>PowerPoint Presentation</vt:lpstr>
      <vt:lpstr>Blessed Are the Pure in Heart</vt:lpstr>
      <vt:lpstr>THE BEATITUDES: A PORTRAIT OF  KINGDOM CITIZENS [TRUE CHRISTIANS] </vt:lpstr>
      <vt:lpstr>PowerPoint Presentation</vt:lpstr>
      <vt:lpstr>WHAT DOES IT MEAN TO BE PURE IN HEART?</vt:lpstr>
      <vt:lpstr>WHAT DOES IT MEAN TO BE PURE IN HEART?</vt:lpstr>
      <vt:lpstr>WHAT DOES IT MEAN TO BE PURE IN HEART?</vt:lpstr>
      <vt:lpstr>WHAT DOES IT MEAN TO BE PURE IN HEART?</vt:lpstr>
      <vt:lpstr>WHAT DOES IT MEAN TO BE PURE IN HEART?</vt:lpstr>
      <vt:lpstr>WHAT DOES IT MEAN TO BE PURE IN HEART?</vt:lpstr>
      <vt:lpstr>WHAT DOES A PERSON WHO IS  PURE IN HEART LOOK LIKE IN REAL LIFE?</vt:lpstr>
      <vt:lpstr>WHAT DOES A PERSON WHO IS  PURE IN HEART LOOK LIKE IN REAL LIFE?</vt:lpstr>
      <vt:lpstr>WHAT DOES A PERSON WHO IS  PURE IN HEART LOOK LIKE IN REAL LIFE?</vt:lpstr>
      <vt:lpstr>THE BLESSING FOR THE PURE IN HEART</vt:lpstr>
      <vt:lpstr>THE BLESSING FOR THE PURE IN HEART</vt:lpstr>
      <vt:lpstr>LIVING OUT THE FIFTH BEATITUDE:  BECOMING PURE IN HEART </vt:lpstr>
      <vt:lpstr>LIVING OUT THE FIFTH BEATITUDE:  BECOMING PURE IN HEART </vt:lpstr>
      <vt:lpstr>LIVING OUT THE FIFTH BEATITUDE:  BECOMING PURE IN HEART </vt:lpstr>
      <vt:lpstr>LIVING OUT THE FIFTH BEATITUDE:  BECOMING PURE IN HEART </vt:lpstr>
      <vt:lpstr>PowerPoint Presentation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3435</cp:revision>
  <cp:lastPrinted>2015-11-01T15:11:57Z</cp:lastPrinted>
  <dcterms:created xsi:type="dcterms:W3CDTF">2007-10-20T20:09:35Z</dcterms:created>
  <dcterms:modified xsi:type="dcterms:W3CDTF">2015-11-03T01:37:45Z</dcterms:modified>
</cp:coreProperties>
</file>