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59" r:id="rId35"/>
    <p:sldMasterId id="2147511196" r:id="rId36"/>
    <p:sldMasterId id="2147511208" r:id="rId37"/>
  </p:sldMasterIdLst>
  <p:notesMasterIdLst>
    <p:notesMasterId r:id="rId54"/>
  </p:notesMasterIdLst>
  <p:handoutMasterIdLst>
    <p:handoutMasterId r:id="rId55"/>
  </p:handoutMasterIdLst>
  <p:sldIdLst>
    <p:sldId id="1626" r:id="rId38"/>
    <p:sldId id="3075" r:id="rId39"/>
    <p:sldId id="3120" r:id="rId40"/>
    <p:sldId id="3078" r:id="rId41"/>
    <p:sldId id="3109" r:id="rId42"/>
    <p:sldId id="3106" r:id="rId43"/>
    <p:sldId id="3113" r:id="rId44"/>
    <p:sldId id="3111" r:id="rId45"/>
    <p:sldId id="3114" r:id="rId46"/>
    <p:sldId id="3102" r:id="rId47"/>
    <p:sldId id="3117" r:id="rId48"/>
    <p:sldId id="3116" r:id="rId49"/>
    <p:sldId id="3118" r:id="rId50"/>
    <p:sldId id="3115" r:id="rId51"/>
    <p:sldId id="3089" r:id="rId52"/>
    <p:sldId id="1929" r:id="rId53"/>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4" autoAdjust="0"/>
    <p:restoredTop sz="94660"/>
  </p:normalViewPr>
  <p:slideViewPr>
    <p:cSldViewPr>
      <p:cViewPr>
        <p:scale>
          <a:sx n="99" d="100"/>
          <a:sy n="99" d="100"/>
        </p:scale>
        <p:origin x="-3224" y="-86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 Target="slides/slide1.xml"/><Relationship Id="rId39" Type="http://schemas.openxmlformats.org/officeDocument/2006/relationships/slide" Target="slides/slide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10/26/15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10/26/15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6BEC45-0193-CE40-91AB-F8CA7F56CD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18513052"/>
      </p:ext>
    </p:extLst>
  </p:cSld>
  <p:clrMapOvr>
    <a:masterClrMapping/>
  </p:clrMapOvr>
  <p:transition xmlns:p14="http://schemas.microsoft.com/office/powerpoint/2010/main">
    <p:randomBa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881F9-DD1C-F643-9FEA-7580BB5A8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2338221"/>
      </p:ext>
    </p:extLst>
  </p:cSld>
  <p:clrMapOvr>
    <a:masterClrMapping/>
  </p:clrMapOvr>
  <p:transition xmlns:p14="http://schemas.microsoft.com/office/powerpoint/2010/mai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1B316-F769-E644-8985-7B2A6121F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9451864"/>
      </p:ext>
    </p:extLst>
  </p:cSld>
  <p:clrMapOvr>
    <a:masterClrMapping/>
  </p:clrMapOvr>
  <p:transition xmlns:p14="http://schemas.microsoft.com/office/powerpoint/2010/main">
    <p:randomBa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48256-A9A7-044A-81AF-C6B0D2BBBB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9090847"/>
      </p:ext>
    </p:extLst>
  </p:cSld>
  <p:clrMapOvr>
    <a:masterClrMapping/>
  </p:clrMapOvr>
  <p:transition xmlns:p14="http://schemas.microsoft.com/office/powerpoint/2010/main">
    <p:randomBa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0A85C2-02EA-B641-99C3-9DC6094B1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86658"/>
      </p:ext>
    </p:extLst>
  </p:cSld>
  <p:clrMapOvr>
    <a:masterClrMapping/>
  </p:clrMapOvr>
  <p:transition xmlns:p14="http://schemas.microsoft.com/office/powerpoint/2010/main">
    <p:randomBa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BD9EF7-BAA0-0A4F-96B7-746453899A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183933"/>
      </p:ext>
    </p:extLst>
  </p:cSld>
  <p:clrMapOvr>
    <a:masterClrMapping/>
  </p:clrMapOvr>
  <p:transition xmlns:p14="http://schemas.microsoft.com/office/powerpoint/2010/main">
    <p:randomBa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4D48EE-5F6D-764D-847C-D1D99AAFA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1868716"/>
      </p:ext>
    </p:extLst>
  </p:cSld>
  <p:clrMapOvr>
    <a:masterClrMapping/>
  </p:clrMapOvr>
  <p:transition xmlns:p14="http://schemas.microsoft.com/office/powerpoint/2010/main">
    <p:randomBa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162D5-CAAA-EA4E-B2A9-F08A8FC36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6576822"/>
      </p:ext>
    </p:extLst>
  </p:cSld>
  <p:clrMapOvr>
    <a:masterClrMapping/>
  </p:clrMapOvr>
  <p:transition xmlns:p14="http://schemas.microsoft.com/office/powerpoint/2010/main">
    <p:randomBa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8422B-6ED9-B249-B78B-0C92C4495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8191349"/>
      </p:ext>
    </p:extLst>
  </p:cSld>
  <p:clrMapOvr>
    <a:masterClrMapping/>
  </p:clrMapOvr>
  <p:transition xmlns:p14="http://schemas.microsoft.com/office/powerpoint/2010/main">
    <p:randomBa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5815E-62AE-B648-B5DD-9CC34F6BE5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8832455"/>
      </p:ext>
    </p:extLst>
  </p:cSld>
  <p:clrMapOvr>
    <a:masterClrMapping/>
  </p:clrMapOvr>
  <p:transition xmlns:p14="http://schemas.microsoft.com/office/powerpoint/2010/main">
    <p:randomBa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A2BA4-F434-5D46-BC72-2424F31287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2152039"/>
      </p:ext>
    </p:extLst>
  </p:cSld>
  <p:clrMapOvr>
    <a:masterClrMapping/>
  </p:clrMapOvr>
  <p:transition xmlns:p14="http://schemas.microsoft.com/office/powerpoint/2010/main">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1.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Arial" pitchFamily="34" charset="0"/>
              </a:defRPr>
            </a:lvl1pPr>
          </a:lstStyle>
          <a:p>
            <a:pPr algn="r">
              <a:lnSpc>
                <a:spcPct val="90000"/>
              </a:lnSpc>
              <a:spcBef>
                <a:spcPct val="20000"/>
              </a:spcBef>
              <a:defRPr/>
            </a:pPr>
            <a:endParaRPr lang="en-US">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Arial" pitchFamily="34" charset="0"/>
              </a:defRPr>
            </a:lvl1pPr>
          </a:lstStyle>
          <a:p>
            <a:pPr>
              <a:lnSpc>
                <a:spcPct val="90000"/>
              </a:lnSpc>
              <a:spcBef>
                <a:spcPct val="20000"/>
              </a:spcBef>
              <a:defRPr/>
            </a:pPr>
            <a:endParaRPr lang="en-US">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charset="0"/>
                <a:cs typeface="Arial" charset="0"/>
              </a:defRPr>
            </a:lvl1pPr>
          </a:lstStyle>
          <a:p>
            <a:pPr algn="r">
              <a:lnSpc>
                <a:spcPct val="90000"/>
              </a:lnSpc>
              <a:spcBef>
                <a:spcPct val="20000"/>
              </a:spcBef>
              <a:defRPr/>
            </a:pPr>
            <a:fld id="{D7DA8AE8-179E-8B48-990F-2D2699201E63}" type="slidenum">
              <a:rPr lang="en-US">
                <a:solidFill>
                  <a:srgbClr val="FFFFFF"/>
                </a:solidFill>
              </a:rPr>
              <a:pPr algn="r">
                <a:lnSpc>
                  <a:spcPct val="90000"/>
                </a:lnSpc>
                <a:spcBef>
                  <a:spcPct val="20000"/>
                </a:spcBef>
                <a:defRPr/>
              </a:pPr>
              <a:t>‹#›</a:t>
            </a:fld>
            <a:endParaRPr lang="en-US">
              <a:solidFill>
                <a:srgbClr val="FFFFFF"/>
              </a:solidFill>
            </a:endParaRPr>
          </a:p>
        </p:txBody>
      </p:sp>
    </p:spTree>
    <p:extLst>
      <p:ext uri="{BB962C8B-B14F-4D97-AF65-F5344CB8AC3E}">
        <p14:creationId xmlns:p14="http://schemas.microsoft.com/office/powerpoint/2010/main" val="2767114388"/>
      </p:ext>
    </p:extLst>
  </p:cSld>
  <p:clrMap bg1="lt1" tx1="dk1" bg2="lt2" tx2="dk2" accent1="accent1" accent2="accent2" accent3="accent3" accent4="accent4" accent5="accent5" accent6="accent6" hlink="hlink" folHlink="folHlink"/>
  <p:sldLayoutIdLst>
    <p:sldLayoutId id="2147511209" r:id="rId1"/>
    <p:sldLayoutId id="2147511210" r:id="rId2"/>
    <p:sldLayoutId id="2147511211" r:id="rId3"/>
    <p:sldLayoutId id="2147511212" r:id="rId4"/>
    <p:sldLayoutId id="2147511213" r:id="rId5"/>
    <p:sldLayoutId id="2147511214" r:id="rId6"/>
    <p:sldLayoutId id="2147511215" r:id="rId7"/>
    <p:sldLayoutId id="2147511216" r:id="rId8"/>
    <p:sldLayoutId id="2147511217" r:id="rId9"/>
    <p:sldLayoutId id="2147511218" r:id="rId10"/>
    <p:sldLayoutId id="2147511219" r:id="rId11"/>
  </p:sldLayoutIdLst>
  <p:transition xmlns:p14="http://schemas.microsoft.com/office/powerpoint/2010/main">
    <p:randomBar/>
  </p:transition>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762000"/>
          </a:xfrm>
        </p:spPr>
        <p:txBody>
          <a:bodyPr/>
          <a:lstStyle/>
          <a:p>
            <a:r>
              <a:rPr lang="en-US" sz="2800" b="1" dirty="0" smtClean="0">
                <a:latin typeface="Candara" charset="0"/>
                <a:ea typeface="MS PGothic" charset="0"/>
                <a:cs typeface="Arial" charset="0"/>
              </a:rPr>
              <a:t>THE BLESSING FOR THE MERCIFUL</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152400" y="1219200"/>
            <a:ext cx="8839200" cy="5638800"/>
          </a:xfrm>
        </p:spPr>
        <p:txBody>
          <a:bodyPr/>
          <a:lstStyle/>
          <a:p>
            <a:pPr marL="0" indent="0" algn="ctr">
              <a:spcBef>
                <a:spcPts val="0"/>
              </a:spcBef>
              <a:buNone/>
            </a:pPr>
            <a:r>
              <a:rPr lang="en-US" sz="2300" i="1" dirty="0">
                <a:solidFill>
                  <a:srgbClr val="000000"/>
                </a:solidFill>
                <a:latin typeface="Candara"/>
                <a:cs typeface="Candara"/>
              </a:rPr>
              <a:t>“Blessed are the merciful, for they shall receive mercy.” (v. 7)</a:t>
            </a:r>
          </a:p>
          <a:p>
            <a:pPr marL="458788" indent="-458788">
              <a:spcBef>
                <a:spcPts val="400"/>
              </a:spcBef>
              <a:defRPr/>
            </a:pPr>
            <a:endParaRPr lang="en-US" sz="800" b="1" dirty="0" smtClean="0">
              <a:latin typeface="Candara" charset="0"/>
              <a:ea typeface="MS PGothic" charset="0"/>
              <a:cs typeface="Arial" charset="0"/>
            </a:endParaRPr>
          </a:p>
          <a:p>
            <a:pPr marL="458788" lvl="0" indent="-458788">
              <a:spcBef>
                <a:spcPts val="400"/>
              </a:spcBef>
              <a:defRPr/>
            </a:pPr>
            <a:r>
              <a:rPr lang="en-US" sz="2400" b="1" dirty="0">
                <a:solidFill>
                  <a:srgbClr val="FF0000"/>
                </a:solidFill>
                <a:latin typeface="Candara" charset="0"/>
                <a:ea typeface="MS PGothic" charset="0"/>
                <a:cs typeface="Arial" charset="0"/>
              </a:rPr>
              <a:t>It does NOT mean: </a:t>
            </a:r>
            <a:r>
              <a:rPr lang="en-US" sz="2400" b="1" dirty="0">
                <a:latin typeface="Candara" charset="0"/>
                <a:ea typeface="MS PGothic" charset="0"/>
                <a:cs typeface="Arial" charset="0"/>
              </a:rPr>
              <a:t>If we are merciful, we deserve a right to be shown mercy.</a:t>
            </a:r>
          </a:p>
          <a:p>
            <a:pPr marL="458788" lvl="0" indent="-458788">
              <a:spcBef>
                <a:spcPts val="400"/>
              </a:spcBef>
              <a:defRPr/>
            </a:pPr>
            <a:endParaRPr lang="en-US" sz="1400" b="1" dirty="0">
              <a:latin typeface="Candara" charset="0"/>
              <a:ea typeface="MS PGothic" charset="0"/>
              <a:cs typeface="Arial" charset="0"/>
            </a:endParaRPr>
          </a:p>
          <a:p>
            <a:pPr marL="458788" lvl="0" indent="-458788">
              <a:spcBef>
                <a:spcPts val="400"/>
              </a:spcBef>
              <a:defRPr/>
            </a:pPr>
            <a:r>
              <a:rPr lang="en-US" sz="2400" b="1" dirty="0">
                <a:solidFill>
                  <a:srgbClr val="FF0000"/>
                </a:solidFill>
                <a:latin typeface="Candara" charset="0"/>
                <a:ea typeface="MS PGothic" charset="0"/>
                <a:cs typeface="Arial" charset="0"/>
              </a:rPr>
              <a:t>It means: </a:t>
            </a:r>
            <a:r>
              <a:rPr lang="en-US" sz="2400" b="1" dirty="0">
                <a:latin typeface="Candara" charset="0"/>
                <a:ea typeface="MS PGothic" charset="0"/>
                <a:cs typeface="Arial" charset="0"/>
              </a:rPr>
              <a:t>When we are merciful to others because of God’s mercy for us, we will continually experience God’s mercy more and more. </a:t>
            </a:r>
            <a:r>
              <a:rPr lang="en-US" sz="2400" b="1" dirty="0" smtClean="0">
                <a:latin typeface="Candara" charset="0"/>
                <a:ea typeface="MS PGothic" charset="0"/>
                <a:cs typeface="Arial" charset="0"/>
              </a:rPr>
              <a:t> In light of this, it may be expressed in this way:</a:t>
            </a:r>
          </a:p>
          <a:p>
            <a:pPr marL="0" lvl="0" indent="0">
              <a:spcBef>
                <a:spcPts val="400"/>
              </a:spcBef>
              <a:buNone/>
              <a:defRPr/>
            </a:pPr>
            <a:endParaRPr lang="en-US" sz="1400" b="1" dirty="0">
              <a:latin typeface="Candara" charset="0"/>
              <a:ea typeface="MS PGothic" charset="0"/>
              <a:cs typeface="Arial" charset="0"/>
            </a:endParaRPr>
          </a:p>
          <a:p>
            <a:pPr marL="0" lvl="0" indent="0" algn="ctr">
              <a:spcBef>
                <a:spcPts val="400"/>
              </a:spcBef>
              <a:buNone/>
              <a:defRPr/>
            </a:pPr>
            <a:r>
              <a:rPr lang="en-US" sz="2300" i="1" dirty="0" smtClean="0">
                <a:solidFill>
                  <a:srgbClr val="000000"/>
                </a:solidFill>
                <a:latin typeface="Candara"/>
                <a:cs typeface="Candara"/>
              </a:rPr>
              <a:t>“Blessed </a:t>
            </a:r>
            <a:r>
              <a:rPr lang="en-US" sz="2300" i="1" dirty="0">
                <a:solidFill>
                  <a:srgbClr val="000000"/>
                </a:solidFill>
                <a:latin typeface="Candara"/>
                <a:cs typeface="Candara"/>
              </a:rPr>
              <a:t>are the merciful, </a:t>
            </a:r>
            <a:r>
              <a:rPr lang="en-US" sz="2300" i="1" dirty="0" smtClean="0">
                <a:solidFill>
                  <a:srgbClr val="000000"/>
                </a:solidFill>
                <a:latin typeface="Candara"/>
                <a:cs typeface="Candara"/>
              </a:rPr>
              <a:t/>
            </a:r>
            <a:br>
              <a:rPr lang="en-US" sz="2300" i="1" dirty="0" smtClean="0">
                <a:solidFill>
                  <a:srgbClr val="000000"/>
                </a:solidFill>
                <a:latin typeface="Candara"/>
                <a:cs typeface="Candara"/>
              </a:rPr>
            </a:br>
            <a:r>
              <a:rPr lang="en-US" sz="2300" i="1" dirty="0" smtClean="0">
                <a:solidFill>
                  <a:srgbClr val="000000"/>
                </a:solidFill>
                <a:latin typeface="Candara"/>
                <a:cs typeface="Candara"/>
              </a:rPr>
              <a:t>for they have received and keep </a:t>
            </a:r>
            <a:br>
              <a:rPr lang="en-US" sz="2300" i="1" dirty="0" smtClean="0">
                <a:solidFill>
                  <a:srgbClr val="000000"/>
                </a:solidFill>
                <a:latin typeface="Candara"/>
                <a:cs typeface="Candara"/>
              </a:rPr>
            </a:br>
            <a:r>
              <a:rPr lang="en-US" sz="2300" i="1" dirty="0" smtClean="0">
                <a:solidFill>
                  <a:srgbClr val="000000"/>
                </a:solidFill>
                <a:latin typeface="Candara"/>
                <a:cs typeface="Candara"/>
              </a:rPr>
              <a:t>receiving mercy from God.”</a:t>
            </a:r>
            <a:endParaRPr lang="en-US" sz="2300" i="1" dirty="0">
              <a:latin typeface="Candara" charset="0"/>
              <a:ea typeface="MS PGothic" charset="0"/>
              <a:cs typeface="Arial" charset="0"/>
            </a:endParaRPr>
          </a:p>
        </p:txBody>
      </p:sp>
    </p:spTree>
    <p:extLst>
      <p:ext uri="{BB962C8B-B14F-4D97-AF65-F5344CB8AC3E}">
        <p14:creationId xmlns:p14="http://schemas.microsoft.com/office/powerpoint/2010/main" val="739860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838200"/>
          </a:xfrm>
        </p:spPr>
        <p:txBody>
          <a:bodyPr/>
          <a:lstStyle/>
          <a:p>
            <a:r>
              <a:rPr lang="en-US" sz="2800" b="1" dirty="0">
                <a:latin typeface="Candara" charset="0"/>
                <a:ea typeface="MS PGothic" charset="0"/>
                <a:cs typeface="Arial" charset="0"/>
              </a:rPr>
              <a:t>LIVING OUT THE FIFTH BEATITUDE: </a:t>
            </a:r>
            <a:br>
              <a:rPr lang="en-US" sz="2800" b="1" dirty="0">
                <a:latin typeface="Candara" charset="0"/>
                <a:ea typeface="MS PGothic" charset="0"/>
                <a:cs typeface="Arial" charset="0"/>
              </a:rPr>
            </a:br>
            <a:r>
              <a:rPr lang="en-US" sz="2800" b="1" dirty="0">
                <a:latin typeface="Candara" charset="0"/>
                <a:ea typeface="MS PGothic" charset="0"/>
                <a:cs typeface="Arial" charset="0"/>
              </a:rPr>
              <a:t>BECOMING MERCIFUL </a:t>
            </a:r>
          </a:p>
        </p:txBody>
      </p:sp>
      <p:sp>
        <p:nvSpPr>
          <p:cNvPr id="27651" name="Rectangle 3"/>
          <p:cNvSpPr>
            <a:spLocks noGrp="1" noChangeArrowheads="1"/>
          </p:cNvSpPr>
          <p:nvPr>
            <p:ph type="body" idx="1"/>
          </p:nvPr>
        </p:nvSpPr>
        <p:spPr>
          <a:xfrm>
            <a:off x="192439" y="1524000"/>
            <a:ext cx="8799162" cy="5181600"/>
          </a:xfrm>
        </p:spPr>
        <p:txBody>
          <a:bodyPr/>
          <a:lstStyle/>
          <a:p>
            <a:pPr marL="398463" lvl="0" indent="-398463">
              <a:spcBef>
                <a:spcPts val="0"/>
              </a:spcBef>
              <a:buNone/>
              <a:defRPr/>
            </a:pPr>
            <a:r>
              <a:rPr lang="en-US" sz="2400" b="1" spc="-10" dirty="0" smtClean="0">
                <a:solidFill>
                  <a:srgbClr val="000000"/>
                </a:solidFill>
                <a:latin typeface="Candara" charset="0"/>
                <a:ea typeface="MS PGothic" charset="0"/>
                <a:cs typeface="Arial" charset="0"/>
              </a:rPr>
              <a:t>1)   See </a:t>
            </a:r>
            <a:r>
              <a:rPr lang="en-US" sz="2400" b="1" spc="-10" dirty="0" smtClean="0">
                <a:solidFill>
                  <a:srgbClr val="FF0000"/>
                </a:solidFill>
                <a:latin typeface="Candara" charset="0"/>
                <a:ea typeface="MS PGothic" charset="0"/>
                <a:cs typeface="Arial" charset="0"/>
              </a:rPr>
              <a:t>your own brokenness and misery</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and ask God for mercy.</a:t>
            </a:r>
          </a:p>
          <a:p>
            <a:pPr marL="862013" lvl="1" indent="-461963">
              <a:spcBef>
                <a:spcPts val="0"/>
              </a:spcBef>
              <a:buFont typeface="Wingdings" charset="2"/>
              <a:buChar char="Ø"/>
              <a:defRPr/>
            </a:pPr>
            <a:endParaRPr lang="en-US" sz="800" spc="-10" dirty="0" smtClean="0">
              <a:solidFill>
                <a:srgbClr val="000000"/>
              </a:solidFill>
              <a:latin typeface="Candara" charset="0"/>
              <a:ea typeface="MS PGothic" charset="0"/>
              <a:cs typeface="Arial" charset="0"/>
            </a:endParaRPr>
          </a:p>
          <a:p>
            <a:pPr marL="0" algn="ctr">
              <a:spcBef>
                <a:spcPts val="0"/>
              </a:spcBef>
              <a:buFontTx/>
              <a:buNone/>
            </a:pPr>
            <a:r>
              <a:rPr lang="en-US" sz="2200" i="1" baseline="30000" dirty="0" smtClean="0">
                <a:latin typeface="Candara" charset="0"/>
                <a:cs typeface="Times New Roman" charset="0"/>
              </a:rPr>
              <a:t>1</a:t>
            </a:r>
            <a:r>
              <a:rPr lang="en-US" sz="2200" i="1" dirty="0" smtClean="0">
                <a:latin typeface="Candara" charset="0"/>
                <a:cs typeface="Times New Roman" charset="0"/>
              </a:rPr>
              <a:t> </a:t>
            </a:r>
            <a:r>
              <a:rPr lang="en-US" sz="2200" i="1" dirty="0">
                <a:latin typeface="Candara" charset="0"/>
                <a:cs typeface="Times New Roman" charset="0"/>
              </a:rPr>
              <a:t>Have mercy on me, O God,</a:t>
            </a:r>
            <a:br>
              <a:rPr lang="en-US" sz="2200" i="1" dirty="0">
                <a:latin typeface="Candara" charset="0"/>
                <a:cs typeface="Times New Roman" charset="0"/>
              </a:rPr>
            </a:br>
            <a:r>
              <a:rPr lang="en-US" sz="2200" i="1" dirty="0">
                <a:latin typeface="Candara" charset="0"/>
                <a:cs typeface="Times New Roman" charset="0"/>
              </a:rPr>
              <a:t> according to your steadfast love;</a:t>
            </a:r>
            <a:br>
              <a:rPr lang="en-US" sz="2200" i="1" dirty="0">
                <a:latin typeface="Candara" charset="0"/>
                <a:cs typeface="Times New Roman" charset="0"/>
              </a:rPr>
            </a:br>
            <a:r>
              <a:rPr lang="en-US" sz="2200" i="1" dirty="0">
                <a:latin typeface="Candara" charset="0"/>
                <a:cs typeface="Times New Roman" charset="0"/>
              </a:rPr>
              <a:t>according to your abundant mercy</a:t>
            </a:r>
            <a:br>
              <a:rPr lang="en-US" sz="2200" i="1" dirty="0">
                <a:latin typeface="Candara" charset="0"/>
                <a:cs typeface="Times New Roman" charset="0"/>
              </a:rPr>
            </a:br>
            <a:r>
              <a:rPr lang="en-US" sz="2200" i="1" dirty="0">
                <a:latin typeface="Candara" charset="0"/>
                <a:cs typeface="Times New Roman" charset="0"/>
              </a:rPr>
              <a:t> blot out my transgressions.</a:t>
            </a:r>
            <a:br>
              <a:rPr lang="en-US" sz="2200" i="1" dirty="0">
                <a:latin typeface="Candara" charset="0"/>
                <a:cs typeface="Times New Roman" charset="0"/>
              </a:rPr>
            </a:br>
            <a:r>
              <a:rPr lang="en-US" sz="2200" i="1" baseline="30000" dirty="0">
                <a:latin typeface="Candara" charset="0"/>
                <a:cs typeface="Times New Roman" charset="0"/>
              </a:rPr>
              <a:t>2</a:t>
            </a:r>
            <a:r>
              <a:rPr lang="en-US" sz="2200" i="1" dirty="0">
                <a:latin typeface="Candara" charset="0"/>
                <a:cs typeface="Times New Roman" charset="0"/>
              </a:rPr>
              <a:t> Wash me thoroughly from my iniquity,</a:t>
            </a:r>
            <a:br>
              <a:rPr lang="en-US" sz="2200" i="1" dirty="0">
                <a:latin typeface="Candara" charset="0"/>
                <a:cs typeface="Times New Roman" charset="0"/>
              </a:rPr>
            </a:br>
            <a:r>
              <a:rPr lang="en-US" sz="2200" i="1" dirty="0">
                <a:latin typeface="Candara" charset="0"/>
                <a:cs typeface="Times New Roman" charset="0"/>
              </a:rPr>
              <a:t> and cleanse me from my sin!</a:t>
            </a:r>
          </a:p>
          <a:p>
            <a:pPr marL="0" algn="ctr">
              <a:spcBef>
                <a:spcPts val="0"/>
              </a:spcBef>
              <a:buFontTx/>
              <a:buNone/>
            </a:pPr>
            <a:r>
              <a:rPr lang="en-US" sz="2200" i="1" dirty="0">
                <a:latin typeface="Candara" charset="0"/>
                <a:cs typeface="Times New Roman" charset="0"/>
              </a:rPr>
              <a:t>Psalm 51:1-2</a:t>
            </a:r>
          </a:p>
          <a:p>
            <a:pPr marL="0" algn="ctr">
              <a:spcBef>
                <a:spcPts val="0"/>
              </a:spcBef>
              <a:buFontTx/>
              <a:buNone/>
            </a:pPr>
            <a:endParaRPr lang="en-US" sz="800" i="1" spc="-10" dirty="0">
              <a:solidFill>
                <a:srgbClr val="000000"/>
              </a:solidFill>
              <a:latin typeface="Candara" charset="0"/>
              <a:ea typeface="MS PGothic" charset="0"/>
              <a:cs typeface="Times New Roman" charset="0"/>
            </a:endParaRPr>
          </a:p>
          <a:p>
            <a:pPr marL="862013" lvl="1" indent="-461963">
              <a:buFont typeface="Wingdings" charset="2"/>
              <a:buChar char="Ø"/>
              <a:defRPr/>
            </a:pPr>
            <a:r>
              <a:rPr lang="en-US" sz="2300" b="1" spc="-10" dirty="0" smtClean="0">
                <a:solidFill>
                  <a:srgbClr val="000000"/>
                </a:solidFill>
                <a:latin typeface="Candara" charset="0"/>
                <a:ea typeface="MS PGothic" charset="0"/>
                <a:cs typeface="Arial" charset="0"/>
              </a:rPr>
              <a:t>Face your own brokenness and misery (the reality of spiritual poverty), so it would </a:t>
            </a:r>
            <a:r>
              <a:rPr lang="en-US" sz="2300" b="1" spc="-10" dirty="0">
                <a:solidFill>
                  <a:srgbClr val="000000"/>
                </a:solidFill>
                <a:latin typeface="Candara" charset="0"/>
                <a:ea typeface="MS PGothic" charset="0"/>
                <a:cs typeface="Arial" charset="0"/>
              </a:rPr>
              <a:t>lead you to your own need for mercy.</a:t>
            </a:r>
          </a:p>
          <a:p>
            <a:pPr marL="862013" lvl="1" indent="-461963">
              <a:buFont typeface="Wingdings" charset="2"/>
              <a:buChar char="Ø"/>
              <a:defRPr/>
            </a:pPr>
            <a:r>
              <a:rPr lang="en-US" sz="2300" b="1" spc="-10" dirty="0" smtClean="0">
                <a:solidFill>
                  <a:srgbClr val="000000"/>
                </a:solidFill>
                <a:latin typeface="Candara" charset="0"/>
                <a:ea typeface="MS PGothic" charset="0"/>
                <a:cs typeface="Arial" charset="0"/>
              </a:rPr>
              <a:t>Face </a:t>
            </a:r>
            <a:r>
              <a:rPr lang="en-US" sz="2300" b="1" spc="-10" dirty="0">
                <a:solidFill>
                  <a:srgbClr val="000000"/>
                </a:solidFill>
                <a:latin typeface="Candara" charset="0"/>
                <a:ea typeface="MS PGothic" charset="0"/>
                <a:cs typeface="Arial" charset="0"/>
              </a:rPr>
              <a:t>the justice of </a:t>
            </a:r>
            <a:r>
              <a:rPr lang="en-US" sz="2300" b="1" spc="-10" dirty="0" smtClean="0">
                <a:solidFill>
                  <a:srgbClr val="000000"/>
                </a:solidFill>
                <a:latin typeface="Candara" charset="0"/>
                <a:ea typeface="MS PGothic" charset="0"/>
                <a:cs typeface="Arial" charset="0"/>
              </a:rPr>
              <a:t>God, so it would keep </a:t>
            </a:r>
            <a:r>
              <a:rPr lang="en-US" sz="2300" b="1" spc="-10" dirty="0">
                <a:solidFill>
                  <a:srgbClr val="000000"/>
                </a:solidFill>
                <a:latin typeface="Candara" charset="0"/>
                <a:ea typeface="MS PGothic" charset="0"/>
                <a:cs typeface="Arial" charset="0"/>
              </a:rPr>
              <a:t>you away from </a:t>
            </a:r>
            <a:r>
              <a:rPr lang="en-US" sz="2300" b="1" spc="-10" dirty="0" smtClean="0">
                <a:solidFill>
                  <a:srgbClr val="000000"/>
                </a:solidFill>
                <a:latin typeface="Candara" charset="0"/>
                <a:ea typeface="MS PGothic" charset="0"/>
                <a:cs typeface="Arial" charset="0"/>
              </a:rPr>
              <a:t>cheap</a:t>
            </a:r>
            <a:r>
              <a:rPr lang="en-US" sz="2300" b="1" spc="-10" dirty="0">
                <a:solidFill>
                  <a:srgbClr val="000000"/>
                </a:solidFill>
                <a:latin typeface="Candara" charset="0"/>
                <a:ea typeface="MS PGothic" charset="0"/>
                <a:cs typeface="Arial" charset="0"/>
              </a:rPr>
              <a:t>, phony </a:t>
            </a:r>
            <a:r>
              <a:rPr lang="en-US" sz="2300" b="1" spc="-10" dirty="0" smtClean="0">
                <a:solidFill>
                  <a:srgbClr val="000000"/>
                </a:solidFill>
                <a:latin typeface="Candara" charset="0"/>
                <a:ea typeface="MS PGothic" charset="0"/>
                <a:cs typeface="Arial" charset="0"/>
              </a:rPr>
              <a:t>mercy (self-pity/self-rationalization).</a:t>
            </a:r>
            <a:endParaRPr lang="en-US" sz="2300" b="1" spc="-10" dirty="0">
              <a:solidFill>
                <a:srgbClr val="000000"/>
              </a:solidFill>
              <a:latin typeface="Candara" charset="0"/>
              <a:ea typeface="MS PGothic" charset="0"/>
              <a:cs typeface="Arial" charset="0"/>
            </a:endParaRPr>
          </a:p>
          <a:p>
            <a:pPr marL="0" algn="ctr">
              <a:spcBef>
                <a:spcPts val="0"/>
              </a:spcBef>
              <a:buFontTx/>
              <a:buNone/>
            </a:pPr>
            <a:endParaRPr lang="en-US" sz="800" spc="-10" dirty="0" smtClean="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930992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838200"/>
          </a:xfrm>
        </p:spPr>
        <p:txBody>
          <a:bodyPr/>
          <a:lstStyle/>
          <a:p>
            <a:r>
              <a:rPr lang="en-US" sz="2800" b="1" dirty="0">
                <a:latin typeface="Candara" charset="0"/>
                <a:ea typeface="MS PGothic" charset="0"/>
                <a:cs typeface="Arial" charset="0"/>
              </a:rPr>
              <a:t>LIVING OUT THE FIFTH BEATITUDE: </a:t>
            </a:r>
            <a:br>
              <a:rPr lang="en-US" sz="2800" b="1" dirty="0">
                <a:latin typeface="Candara" charset="0"/>
                <a:ea typeface="MS PGothic" charset="0"/>
                <a:cs typeface="Arial" charset="0"/>
              </a:rPr>
            </a:br>
            <a:r>
              <a:rPr lang="en-US" sz="2800" b="1" dirty="0">
                <a:latin typeface="Candara" charset="0"/>
                <a:ea typeface="MS PGothic" charset="0"/>
                <a:cs typeface="Arial" charset="0"/>
              </a:rPr>
              <a:t>BECOMING MERCIFUL </a:t>
            </a:r>
          </a:p>
        </p:txBody>
      </p:sp>
      <p:sp>
        <p:nvSpPr>
          <p:cNvPr id="27651" name="Rectangle 3"/>
          <p:cNvSpPr>
            <a:spLocks noGrp="1" noChangeArrowheads="1"/>
          </p:cNvSpPr>
          <p:nvPr>
            <p:ph type="body" idx="1"/>
          </p:nvPr>
        </p:nvSpPr>
        <p:spPr>
          <a:xfrm>
            <a:off x="192439" y="1524000"/>
            <a:ext cx="8799162" cy="5181600"/>
          </a:xfrm>
        </p:spPr>
        <p:txBody>
          <a:bodyPr/>
          <a:lstStyle/>
          <a:p>
            <a:pPr marL="398463" indent="-398463">
              <a:spcBef>
                <a:spcPts val="0"/>
              </a:spcBef>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See </a:t>
            </a:r>
            <a:r>
              <a:rPr lang="en-US" sz="2400" b="1" spc="-10" dirty="0">
                <a:solidFill>
                  <a:srgbClr val="FF0000"/>
                </a:solidFill>
                <a:latin typeface="Candara" charset="0"/>
                <a:ea typeface="MS PGothic" charset="0"/>
                <a:cs typeface="Arial" charset="0"/>
              </a:rPr>
              <a:t>the need of others in distress beyond </a:t>
            </a:r>
            <a:r>
              <a:rPr lang="en-US" sz="2400" b="1" spc="-10" dirty="0" smtClean="0">
                <a:solidFill>
                  <a:srgbClr val="FF0000"/>
                </a:solidFill>
                <a:latin typeface="Candara" charset="0"/>
                <a:ea typeface="MS PGothic" charset="0"/>
                <a:cs typeface="Arial" charset="0"/>
              </a:rPr>
              <a:t>justice</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through the eyes of your </a:t>
            </a:r>
            <a:r>
              <a:rPr lang="en-US" sz="2400" b="1" spc="-10" dirty="0" smtClean="0">
                <a:solidFill>
                  <a:srgbClr val="000000"/>
                </a:solidFill>
                <a:latin typeface="Candara" charset="0"/>
                <a:ea typeface="MS PGothic" charset="0"/>
                <a:cs typeface="Arial" charset="0"/>
              </a:rPr>
              <a:t>own desperate need for mercy.</a:t>
            </a:r>
            <a:endParaRPr lang="en-US" sz="2400" b="1" spc="-10" dirty="0">
              <a:solidFill>
                <a:srgbClr val="000000"/>
              </a:solidFill>
              <a:latin typeface="Candara" charset="0"/>
              <a:ea typeface="MS PGothic" charset="0"/>
              <a:cs typeface="Arial" charset="0"/>
            </a:endParaRPr>
          </a:p>
          <a:p>
            <a:pPr marL="862013" lvl="1" indent="-461963">
              <a:spcBef>
                <a:spcPts val="0"/>
              </a:spcBef>
              <a:buFont typeface="Wingdings" charset="2"/>
              <a:buChar char="Ø"/>
              <a:defRPr/>
            </a:pPr>
            <a:endParaRPr lang="en-US" sz="800" spc="-10" dirty="0" smtClean="0">
              <a:solidFill>
                <a:srgbClr val="000000"/>
              </a:solidFill>
              <a:latin typeface="Candara" charset="0"/>
              <a:ea typeface="MS PGothic" charset="0"/>
              <a:cs typeface="Arial" charset="0"/>
            </a:endParaRPr>
          </a:p>
          <a:p>
            <a:pPr marL="0" algn="ctr">
              <a:spcBef>
                <a:spcPts val="0"/>
              </a:spcBef>
              <a:buFontTx/>
              <a:buNone/>
            </a:pPr>
            <a:r>
              <a:rPr lang="en-US" sz="2200" i="1" baseline="30000" dirty="0" smtClean="0">
                <a:latin typeface="Candara" charset="0"/>
                <a:cs typeface="Times New Roman" charset="0"/>
              </a:rPr>
              <a:t>12</a:t>
            </a:r>
            <a:r>
              <a:rPr lang="en-US" sz="2200" i="1" dirty="0">
                <a:latin typeface="Candara" charset="0"/>
                <a:cs typeface="Times New Roman" charset="0"/>
              </a:rPr>
              <a:t> So speak and so act as those who are to </a:t>
            </a:r>
            <a:r>
              <a:rPr lang="en-US" sz="2200" i="1" dirty="0" smtClean="0">
                <a:latin typeface="Candara" charset="0"/>
                <a:cs typeface="Times New Roman" charset="0"/>
              </a:rPr>
              <a:t>be </a:t>
            </a:r>
          </a:p>
          <a:p>
            <a:pPr marL="0" algn="ctr">
              <a:spcBef>
                <a:spcPts val="0"/>
              </a:spcBef>
              <a:buFontTx/>
              <a:buNone/>
            </a:pPr>
            <a:r>
              <a:rPr lang="en-US" sz="2200" i="1" dirty="0" smtClean="0">
                <a:latin typeface="Candara" charset="0"/>
                <a:cs typeface="Times New Roman" charset="0"/>
              </a:rPr>
              <a:t>judged </a:t>
            </a:r>
            <a:r>
              <a:rPr lang="en-US" sz="2200" i="1" dirty="0">
                <a:latin typeface="Candara" charset="0"/>
                <a:cs typeface="Times New Roman" charset="0"/>
              </a:rPr>
              <a:t>under the law of liberty. </a:t>
            </a:r>
            <a:r>
              <a:rPr lang="en-US" sz="2200" i="1" baseline="30000" dirty="0">
                <a:latin typeface="Candara" charset="0"/>
                <a:cs typeface="Times New Roman" charset="0"/>
              </a:rPr>
              <a:t>13</a:t>
            </a:r>
            <a:r>
              <a:rPr lang="en-US" sz="2200" i="1" dirty="0">
                <a:latin typeface="Candara" charset="0"/>
                <a:cs typeface="Times New Roman" charset="0"/>
              </a:rPr>
              <a:t> For judgment is </a:t>
            </a:r>
            <a:br>
              <a:rPr lang="en-US" sz="2200" i="1" dirty="0">
                <a:latin typeface="Candara" charset="0"/>
                <a:cs typeface="Times New Roman" charset="0"/>
              </a:rPr>
            </a:br>
            <a:r>
              <a:rPr lang="en-US" sz="2200" i="1" dirty="0">
                <a:latin typeface="Candara" charset="0"/>
                <a:cs typeface="Times New Roman" charset="0"/>
              </a:rPr>
              <a:t>without mercy to one who has shown no mercy. </a:t>
            </a:r>
            <a:br>
              <a:rPr lang="en-US" sz="2200" i="1" dirty="0">
                <a:latin typeface="Candara" charset="0"/>
                <a:cs typeface="Times New Roman" charset="0"/>
              </a:rPr>
            </a:br>
            <a:r>
              <a:rPr lang="en-US" sz="2200" i="1" dirty="0">
                <a:latin typeface="Candara" charset="0"/>
                <a:cs typeface="Times New Roman" charset="0"/>
              </a:rPr>
              <a:t>Mercy triumphs over judgment.</a:t>
            </a:r>
          </a:p>
          <a:p>
            <a:pPr marL="0" algn="ctr">
              <a:spcBef>
                <a:spcPts val="0"/>
              </a:spcBef>
              <a:buFontTx/>
              <a:buNone/>
            </a:pPr>
            <a:r>
              <a:rPr lang="en-US" sz="2200" i="1" dirty="0">
                <a:latin typeface="Candara" charset="0"/>
                <a:cs typeface="Times New Roman" charset="0"/>
              </a:rPr>
              <a:t>James 2:12-13</a:t>
            </a:r>
          </a:p>
          <a:p>
            <a:pPr marL="0" algn="ctr">
              <a:spcBef>
                <a:spcPts val="0"/>
              </a:spcBef>
              <a:buFontTx/>
              <a:buNone/>
            </a:pPr>
            <a:endParaRPr lang="en-US" sz="800" i="1" spc="-10" dirty="0">
              <a:solidFill>
                <a:srgbClr val="000000"/>
              </a:solidFill>
              <a:latin typeface="Candara" charset="0"/>
              <a:ea typeface="MS PGothic" charset="0"/>
              <a:cs typeface="Times New Roman" charset="0"/>
            </a:endParaRPr>
          </a:p>
          <a:p>
            <a:pPr marL="862013" lvl="1" indent="-461963">
              <a:buFont typeface="Wingdings" charset="2"/>
              <a:buChar char="Ø"/>
              <a:defRPr/>
            </a:pPr>
            <a:r>
              <a:rPr lang="en-US" sz="2300" b="1" spc="-10" dirty="0">
                <a:solidFill>
                  <a:srgbClr val="000000"/>
                </a:solidFill>
                <a:latin typeface="Candara" charset="0"/>
                <a:ea typeface="MS PGothic" charset="0"/>
                <a:cs typeface="Arial" charset="0"/>
              </a:rPr>
              <a:t>Respond with compassion.</a:t>
            </a:r>
          </a:p>
          <a:p>
            <a:pPr marL="862013" lvl="1" indent="-461963">
              <a:buFont typeface="Wingdings" charset="2"/>
              <a:buChar char="Ø"/>
              <a:defRPr/>
            </a:pPr>
            <a:r>
              <a:rPr lang="en-US" sz="2300" b="1" spc="-10" dirty="0">
                <a:solidFill>
                  <a:srgbClr val="000000"/>
                </a:solidFill>
                <a:latin typeface="Candara" charset="0"/>
                <a:ea typeface="MS PGothic" charset="0"/>
                <a:cs typeface="Arial" charset="0"/>
              </a:rPr>
              <a:t>Respond with </a:t>
            </a:r>
            <a:r>
              <a:rPr lang="en-US" sz="2300" b="1" spc="-10" dirty="0" smtClean="0">
                <a:solidFill>
                  <a:srgbClr val="000000"/>
                </a:solidFill>
                <a:latin typeface="Candara" charset="0"/>
                <a:ea typeface="MS PGothic" charset="0"/>
                <a:cs typeface="Arial" charset="0"/>
              </a:rPr>
              <a:t>action </a:t>
            </a:r>
            <a:r>
              <a:rPr lang="en-US" sz="2300" b="1" spc="-10" dirty="0">
                <a:solidFill>
                  <a:srgbClr val="000000"/>
                </a:solidFill>
                <a:latin typeface="Candara" charset="0"/>
                <a:ea typeface="MS PGothic" charset="0"/>
                <a:cs typeface="Arial" charset="0"/>
              </a:rPr>
              <a:t>to </a:t>
            </a:r>
            <a:r>
              <a:rPr lang="en-US" sz="2300" b="1" spc="-10" dirty="0" smtClean="0">
                <a:solidFill>
                  <a:srgbClr val="000000"/>
                </a:solidFill>
                <a:latin typeface="Candara" charset="0"/>
                <a:ea typeface="MS PGothic" charset="0"/>
                <a:cs typeface="Arial" charset="0"/>
              </a:rPr>
              <a:t>relieve </a:t>
            </a:r>
            <a:r>
              <a:rPr lang="en-US" sz="2300" b="1" spc="-10" dirty="0">
                <a:solidFill>
                  <a:srgbClr val="000000"/>
                </a:solidFill>
                <a:latin typeface="Candara" charset="0"/>
                <a:ea typeface="MS PGothic" charset="0"/>
                <a:cs typeface="Arial" charset="0"/>
              </a:rPr>
              <a:t>the </a:t>
            </a:r>
            <a:r>
              <a:rPr lang="en-US" sz="2300" b="1" spc="-10" dirty="0" smtClean="0">
                <a:solidFill>
                  <a:srgbClr val="000000"/>
                </a:solidFill>
                <a:latin typeface="Candara" charset="0"/>
                <a:ea typeface="MS PGothic" charset="0"/>
                <a:cs typeface="Arial" charset="0"/>
              </a:rPr>
              <a:t>distress of the person.</a:t>
            </a:r>
            <a:endParaRPr lang="en-US" sz="2300" b="1" spc="-10" dirty="0">
              <a:solidFill>
                <a:srgbClr val="000000"/>
              </a:solidFill>
              <a:latin typeface="Candara" charset="0"/>
              <a:ea typeface="MS PGothic" charset="0"/>
              <a:cs typeface="Arial" charset="0"/>
            </a:endParaRPr>
          </a:p>
          <a:p>
            <a:pPr marL="862013" lvl="1" indent="-461963">
              <a:buFont typeface="Wingdings" charset="2"/>
              <a:buChar char="Ø"/>
              <a:defRPr/>
            </a:pPr>
            <a:r>
              <a:rPr lang="en-US" sz="2300" b="1" spc="-10" dirty="0">
                <a:solidFill>
                  <a:srgbClr val="000000"/>
                </a:solidFill>
                <a:latin typeface="Candara" charset="0"/>
                <a:ea typeface="MS PGothic" charset="0"/>
                <a:cs typeface="Arial" charset="0"/>
              </a:rPr>
              <a:t>Respond with no strings attached.</a:t>
            </a:r>
          </a:p>
          <a:p>
            <a:pPr marL="0" algn="ctr">
              <a:spcBef>
                <a:spcPts val="0"/>
              </a:spcBef>
              <a:buFontTx/>
              <a:buNone/>
            </a:pPr>
            <a:endParaRPr lang="en-US" sz="800" spc="-10" dirty="0" smtClean="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3031836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838200"/>
          </a:xfrm>
        </p:spPr>
        <p:txBody>
          <a:bodyPr/>
          <a:lstStyle/>
          <a:p>
            <a:r>
              <a:rPr lang="en-US" sz="2800" b="1" dirty="0">
                <a:latin typeface="Candara" charset="0"/>
                <a:ea typeface="MS PGothic" charset="0"/>
                <a:cs typeface="Arial" charset="0"/>
              </a:rPr>
              <a:t>LIVING OUT THE FIFTH BEATITUDE: </a:t>
            </a:r>
            <a:br>
              <a:rPr lang="en-US" sz="2800" b="1" dirty="0">
                <a:latin typeface="Candara" charset="0"/>
                <a:ea typeface="MS PGothic" charset="0"/>
                <a:cs typeface="Arial" charset="0"/>
              </a:rPr>
            </a:br>
            <a:r>
              <a:rPr lang="en-US" sz="2800" b="1" dirty="0">
                <a:latin typeface="Candara" charset="0"/>
                <a:ea typeface="MS PGothic" charset="0"/>
                <a:cs typeface="Arial" charset="0"/>
              </a:rPr>
              <a:t>BECOMING MERCIFUL </a:t>
            </a:r>
          </a:p>
        </p:txBody>
      </p:sp>
      <p:sp>
        <p:nvSpPr>
          <p:cNvPr id="27651" name="Rectangle 3"/>
          <p:cNvSpPr>
            <a:spLocks noGrp="1" noChangeArrowheads="1"/>
          </p:cNvSpPr>
          <p:nvPr>
            <p:ph type="body" idx="1"/>
          </p:nvPr>
        </p:nvSpPr>
        <p:spPr>
          <a:xfrm>
            <a:off x="192439" y="1524000"/>
            <a:ext cx="8799162" cy="5334000"/>
          </a:xfrm>
        </p:spPr>
        <p:txBody>
          <a:bodyPr/>
          <a:lstStyle/>
          <a:p>
            <a:pPr marL="398463" indent="-398463">
              <a:spcBef>
                <a:spcPts val="0"/>
              </a:spcBef>
              <a:buNone/>
              <a:defRPr/>
            </a:pPr>
            <a:r>
              <a:rPr lang="en-US" sz="2400" b="1" spc="-10" dirty="0" smtClean="0">
                <a:solidFill>
                  <a:srgbClr val="000000"/>
                </a:solidFill>
                <a:latin typeface="Candara" charset="0"/>
                <a:ea typeface="MS PGothic" charset="0"/>
                <a:cs typeface="Arial" charset="0"/>
              </a:rPr>
              <a:t>3)   See </a:t>
            </a:r>
            <a:r>
              <a:rPr lang="en-US" sz="2400" b="1" spc="-10" dirty="0">
                <a:solidFill>
                  <a:srgbClr val="FF0000"/>
                </a:solidFill>
                <a:latin typeface="Candara" charset="0"/>
                <a:ea typeface="MS PGothic" charset="0"/>
                <a:cs typeface="Arial" charset="0"/>
              </a:rPr>
              <a:t>the mercy of God overflowing in </a:t>
            </a:r>
            <a:r>
              <a:rPr lang="en-US" sz="2400" b="1" spc="-10" dirty="0" smtClean="0">
                <a:solidFill>
                  <a:srgbClr val="FF0000"/>
                </a:solidFill>
                <a:latin typeface="Candara" charset="0"/>
                <a:ea typeface="MS PGothic" charset="0"/>
                <a:cs typeface="Arial" charset="0"/>
              </a:rPr>
              <a:t>you</a:t>
            </a:r>
            <a:r>
              <a:rPr lang="en-US" sz="2400" b="1" spc="-10" dirty="0" smtClean="0">
                <a:solidFill>
                  <a:srgbClr val="000000"/>
                </a:solidFill>
                <a:latin typeface="Candara" charset="0"/>
                <a:ea typeface="MS PGothic" charset="0"/>
                <a:cs typeface="Arial" charset="0"/>
              </a:rPr>
              <a:t>—and </a:t>
            </a:r>
            <a:r>
              <a:rPr lang="en-US" sz="2400" b="1" spc="-10" dirty="0">
                <a:solidFill>
                  <a:srgbClr val="000000"/>
                </a:solidFill>
                <a:latin typeface="Candara" charset="0"/>
                <a:ea typeface="MS PGothic" charset="0"/>
                <a:cs typeface="Arial" charset="0"/>
              </a:rPr>
              <a:t>show mercy </a:t>
            </a:r>
            <a:r>
              <a:rPr lang="en-US" sz="2400" b="1" spc="-10" dirty="0" smtClean="0">
                <a:solidFill>
                  <a:srgbClr val="000000"/>
                </a:solidFill>
                <a:latin typeface="Candara" charset="0"/>
                <a:ea typeface="MS PGothic" charset="0"/>
                <a:cs typeface="Arial" charset="0"/>
              </a:rPr>
              <a:t>to others as </a:t>
            </a:r>
            <a:r>
              <a:rPr lang="en-US" sz="2400" b="1" spc="-10" dirty="0">
                <a:solidFill>
                  <a:srgbClr val="000000"/>
                </a:solidFill>
                <a:latin typeface="Candara" charset="0"/>
                <a:ea typeface="MS PGothic" charset="0"/>
                <a:cs typeface="Arial" charset="0"/>
              </a:rPr>
              <a:t>you </a:t>
            </a:r>
            <a:r>
              <a:rPr lang="en-US" sz="2400" b="1" spc="-10" dirty="0" smtClean="0">
                <a:solidFill>
                  <a:srgbClr val="000000"/>
                </a:solidFill>
                <a:latin typeface="Candara" charset="0"/>
                <a:ea typeface="MS PGothic" charset="0"/>
                <a:cs typeface="Arial" charset="0"/>
              </a:rPr>
              <a:t>keep receiving God’s mercy.</a:t>
            </a:r>
            <a:endParaRPr lang="en-US" sz="2400" b="1" spc="-10" dirty="0">
              <a:solidFill>
                <a:srgbClr val="000000"/>
              </a:solidFill>
              <a:latin typeface="Candara" charset="0"/>
              <a:ea typeface="MS PGothic" charset="0"/>
              <a:cs typeface="Arial" charset="0"/>
            </a:endParaRPr>
          </a:p>
          <a:p>
            <a:pPr marL="862013" lvl="1" indent="-461963">
              <a:spcBef>
                <a:spcPts val="0"/>
              </a:spcBef>
              <a:buFont typeface="Wingdings" charset="2"/>
              <a:buChar char="Ø"/>
              <a:defRPr/>
            </a:pPr>
            <a:endParaRPr lang="en-US" sz="800" spc="-10" dirty="0" smtClean="0">
              <a:solidFill>
                <a:srgbClr val="000000"/>
              </a:solidFill>
              <a:latin typeface="Candara" charset="0"/>
              <a:ea typeface="MS PGothic" charset="0"/>
              <a:cs typeface="Arial" charset="0"/>
            </a:endParaRPr>
          </a:p>
          <a:p>
            <a:pPr marL="0" algn="ctr">
              <a:spcBef>
                <a:spcPts val="0"/>
              </a:spcBef>
              <a:buFontTx/>
              <a:buNone/>
            </a:pPr>
            <a:r>
              <a:rPr lang="en-US" sz="2200" i="1" baseline="30000" dirty="0" smtClean="0">
                <a:latin typeface="Candara" charset="0"/>
                <a:cs typeface="Times New Roman" charset="0"/>
              </a:rPr>
              <a:t>32</a:t>
            </a:r>
            <a:r>
              <a:rPr lang="en-US" sz="2200" i="1" dirty="0" smtClean="0">
                <a:latin typeface="Candara" charset="0"/>
                <a:cs typeface="Times New Roman" charset="0"/>
              </a:rPr>
              <a:t> </a:t>
            </a:r>
            <a:r>
              <a:rPr lang="en-US" sz="2200" i="1" dirty="0">
                <a:latin typeface="Candara" charset="0"/>
                <a:cs typeface="Times New Roman" charset="0"/>
              </a:rPr>
              <a:t>Be kind to one another, tenderhearted, </a:t>
            </a:r>
            <a:br>
              <a:rPr lang="en-US" sz="2200" i="1" dirty="0">
                <a:latin typeface="Candara" charset="0"/>
                <a:cs typeface="Times New Roman" charset="0"/>
              </a:rPr>
            </a:br>
            <a:r>
              <a:rPr lang="en-US" sz="2200" i="1" dirty="0">
                <a:latin typeface="Candara" charset="0"/>
                <a:cs typeface="Times New Roman" charset="0"/>
              </a:rPr>
              <a:t>forgiving one another, as God in Christ forgave you.</a:t>
            </a:r>
            <a:br>
              <a:rPr lang="en-US" sz="2200" i="1" dirty="0">
                <a:latin typeface="Candara" charset="0"/>
                <a:cs typeface="Times New Roman" charset="0"/>
              </a:rPr>
            </a:br>
            <a:r>
              <a:rPr lang="en-US" sz="2200" i="1" dirty="0">
                <a:latin typeface="Candara" charset="0"/>
                <a:cs typeface="Times New Roman" charset="0"/>
              </a:rPr>
              <a:t>Ephesians 4:</a:t>
            </a:r>
            <a:r>
              <a:rPr lang="en-US" sz="2200" i="1" dirty="0" smtClean="0">
                <a:latin typeface="Candara" charset="0"/>
                <a:cs typeface="Times New Roman" charset="0"/>
              </a:rPr>
              <a:t>32</a:t>
            </a:r>
          </a:p>
          <a:p>
            <a:pPr marL="0" algn="ctr">
              <a:spcBef>
                <a:spcPts val="0"/>
              </a:spcBef>
              <a:buFontTx/>
              <a:buNone/>
            </a:pPr>
            <a:endParaRPr lang="en-US" sz="1200" i="1" dirty="0">
              <a:latin typeface="Candara" charset="0"/>
              <a:cs typeface="Times New Roman" charset="0"/>
            </a:endParaRPr>
          </a:p>
          <a:p>
            <a:pPr marL="0" algn="ctr">
              <a:spcBef>
                <a:spcPts val="0"/>
              </a:spcBef>
              <a:buFontTx/>
              <a:buNone/>
            </a:pPr>
            <a:r>
              <a:rPr lang="en-US" sz="2200" i="1" baseline="30000" dirty="0" smtClean="0">
                <a:latin typeface="Candara" charset="0"/>
                <a:cs typeface="Times New Roman" charset="0"/>
              </a:rPr>
              <a:t>22</a:t>
            </a:r>
            <a:r>
              <a:rPr lang="en-US" sz="2200" i="1" dirty="0">
                <a:latin typeface="Candara" charset="0"/>
                <a:cs typeface="Times New Roman" charset="0"/>
              </a:rPr>
              <a:t> The steadfast love of the Lord never ceases;</a:t>
            </a:r>
            <a:br>
              <a:rPr lang="en-US" sz="2200" i="1" dirty="0">
                <a:latin typeface="Candara" charset="0"/>
                <a:cs typeface="Times New Roman" charset="0"/>
              </a:rPr>
            </a:br>
            <a:r>
              <a:rPr lang="en-US" sz="2200" i="1" dirty="0">
                <a:latin typeface="Candara" charset="0"/>
                <a:cs typeface="Times New Roman" charset="0"/>
              </a:rPr>
              <a:t> his mercies </a:t>
            </a:r>
            <a:r>
              <a:rPr lang="en-US" sz="2200" i="1" dirty="0">
                <a:solidFill>
                  <a:srgbClr val="FF0000"/>
                </a:solidFill>
                <a:latin typeface="Candara" charset="0"/>
                <a:cs typeface="Times New Roman" charset="0"/>
              </a:rPr>
              <a:t>never </a:t>
            </a:r>
            <a:r>
              <a:rPr lang="en-US" sz="2200" i="1" dirty="0">
                <a:latin typeface="Candara" charset="0"/>
                <a:cs typeface="Times New Roman" charset="0"/>
              </a:rPr>
              <a:t>come to an end;</a:t>
            </a:r>
            <a:br>
              <a:rPr lang="en-US" sz="2200" i="1" dirty="0">
                <a:latin typeface="Candara" charset="0"/>
                <a:cs typeface="Times New Roman" charset="0"/>
              </a:rPr>
            </a:br>
            <a:r>
              <a:rPr lang="en-US" sz="2200" i="1" baseline="30000" dirty="0">
                <a:latin typeface="Candara" charset="0"/>
                <a:cs typeface="Times New Roman" charset="0"/>
              </a:rPr>
              <a:t>23</a:t>
            </a:r>
            <a:r>
              <a:rPr lang="en-US" sz="2200" i="1" dirty="0">
                <a:latin typeface="Candara" charset="0"/>
                <a:cs typeface="Times New Roman" charset="0"/>
              </a:rPr>
              <a:t> they are new every morning;</a:t>
            </a:r>
            <a:br>
              <a:rPr lang="en-US" sz="2200" i="1" dirty="0">
                <a:latin typeface="Candara" charset="0"/>
                <a:cs typeface="Times New Roman" charset="0"/>
              </a:rPr>
            </a:br>
            <a:r>
              <a:rPr lang="en-US" sz="2200" i="1" dirty="0">
                <a:latin typeface="Candara" charset="0"/>
                <a:cs typeface="Times New Roman" charset="0"/>
              </a:rPr>
              <a:t> great is your faithfulness.</a:t>
            </a:r>
            <a:br>
              <a:rPr lang="en-US" sz="2200" i="1" dirty="0">
                <a:latin typeface="Candara" charset="0"/>
                <a:cs typeface="Times New Roman" charset="0"/>
              </a:rPr>
            </a:br>
            <a:r>
              <a:rPr lang="en-US" sz="2200" i="1" dirty="0">
                <a:latin typeface="Candara" charset="0"/>
                <a:cs typeface="Times New Roman" charset="0"/>
              </a:rPr>
              <a:t>Lamentations 3:22-</a:t>
            </a:r>
            <a:r>
              <a:rPr lang="en-US" sz="2200" i="1" dirty="0" smtClean="0">
                <a:latin typeface="Candara" charset="0"/>
                <a:cs typeface="Times New Roman" charset="0"/>
              </a:rPr>
              <a:t>23</a:t>
            </a:r>
          </a:p>
          <a:p>
            <a:pPr marL="0" algn="ctr">
              <a:spcBef>
                <a:spcPts val="0"/>
              </a:spcBef>
              <a:buFontTx/>
              <a:buNone/>
            </a:pPr>
            <a:endParaRPr lang="en-US" sz="800" i="1" spc="-10" dirty="0" smtClean="0">
              <a:solidFill>
                <a:srgbClr val="000000"/>
              </a:solidFill>
              <a:latin typeface="Candara" charset="0"/>
              <a:ea typeface="MS PGothic" charset="0"/>
              <a:cs typeface="Times New Roman" charset="0"/>
            </a:endParaRPr>
          </a:p>
          <a:p>
            <a:pPr marL="862013" lvl="1" indent="-461963">
              <a:buFont typeface="Wingdings" charset="2"/>
              <a:buChar char="Ø"/>
              <a:defRPr/>
            </a:pPr>
            <a:r>
              <a:rPr lang="en-US" sz="2300" b="1" spc="-10" dirty="0" smtClean="0">
                <a:solidFill>
                  <a:srgbClr val="000000"/>
                </a:solidFill>
                <a:latin typeface="Candara" charset="0"/>
                <a:ea typeface="MS PGothic" charset="0"/>
                <a:cs typeface="Arial" charset="0"/>
              </a:rPr>
              <a:t>Remember </a:t>
            </a:r>
            <a:r>
              <a:rPr lang="en-US" sz="2300" b="1" spc="-10" dirty="0">
                <a:solidFill>
                  <a:srgbClr val="000000"/>
                </a:solidFill>
                <a:latin typeface="Candara" charset="0"/>
                <a:ea typeface="MS PGothic" charset="0"/>
                <a:cs typeface="Arial" charset="0"/>
              </a:rPr>
              <a:t>how God has shown you mercy over and over.</a:t>
            </a:r>
          </a:p>
          <a:p>
            <a:pPr marL="862013" lvl="1" indent="-461963">
              <a:buFont typeface="Wingdings" charset="2"/>
              <a:buChar char="Ø"/>
              <a:defRPr/>
            </a:pPr>
            <a:r>
              <a:rPr lang="en-US" sz="2300" b="1" spc="-10" dirty="0">
                <a:solidFill>
                  <a:srgbClr val="000000"/>
                </a:solidFill>
                <a:latin typeface="Candara" charset="0"/>
                <a:ea typeface="MS PGothic" charset="0"/>
                <a:cs typeface="Arial" charset="0"/>
              </a:rPr>
              <a:t>Reflect </a:t>
            </a:r>
            <a:r>
              <a:rPr lang="en-US" sz="2300" b="1" spc="-10" dirty="0" smtClean="0">
                <a:solidFill>
                  <a:srgbClr val="000000"/>
                </a:solidFill>
                <a:latin typeface="Candara" charset="0"/>
                <a:ea typeface="MS PGothic" charset="0"/>
                <a:cs typeface="Arial" charset="0"/>
              </a:rPr>
              <a:t>God’s mercy </a:t>
            </a:r>
            <a:r>
              <a:rPr lang="en-US" sz="2300" b="1" spc="-10" dirty="0" smtClean="0">
                <a:solidFill>
                  <a:srgbClr val="000000"/>
                </a:solidFill>
                <a:latin typeface="Candara" charset="0"/>
                <a:ea typeface="MS PGothic" charset="0"/>
                <a:cs typeface="Arial" charset="0"/>
              </a:rPr>
              <a:t>on you unto </a:t>
            </a:r>
            <a:r>
              <a:rPr lang="en-US" sz="2300" b="1" spc="-10" dirty="0">
                <a:solidFill>
                  <a:srgbClr val="000000"/>
                </a:solidFill>
                <a:latin typeface="Candara" charset="0"/>
                <a:ea typeface="MS PGothic" charset="0"/>
                <a:cs typeface="Arial" charset="0"/>
              </a:rPr>
              <a:t>others.</a:t>
            </a:r>
          </a:p>
          <a:p>
            <a:pPr marL="862013" lvl="1" indent="-461963">
              <a:buFont typeface="Wingdings" charset="2"/>
              <a:buChar char="Ø"/>
              <a:defRPr/>
            </a:pPr>
            <a:r>
              <a:rPr lang="en-US" sz="2300" b="1" spc="-10" dirty="0" smtClean="0">
                <a:solidFill>
                  <a:srgbClr val="000000"/>
                </a:solidFill>
                <a:latin typeface="Candara" charset="0"/>
                <a:ea typeface="MS PGothic" charset="0"/>
                <a:cs typeface="Arial" charset="0"/>
              </a:rPr>
              <a:t>Keep showing mercy as you keep receiving God’s mercy.</a:t>
            </a:r>
          </a:p>
          <a:p>
            <a:pPr marL="0" algn="ctr">
              <a:spcBef>
                <a:spcPts val="0"/>
              </a:spcBef>
              <a:buFontTx/>
              <a:buNone/>
            </a:pPr>
            <a:endParaRPr lang="en-US" sz="800" spc="-10" dirty="0" smtClean="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7078104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57199" y="381000"/>
            <a:ext cx="8305801" cy="6336158"/>
          </a:xfrm>
        </p:spPr>
        <p:txBody>
          <a:bodyPr/>
          <a:lstStyle/>
          <a:p>
            <a:pPr algn="just">
              <a:spcBef>
                <a:spcPct val="0"/>
              </a:spcBef>
              <a:spcAft>
                <a:spcPts val="300"/>
              </a:spcAft>
            </a:pPr>
            <a:r>
              <a:rPr lang="en-US" sz="2600" dirty="0">
                <a:solidFill>
                  <a:srgbClr val="800000"/>
                </a:solidFill>
                <a:latin typeface="Candara" charset="0"/>
                <a:cs typeface="ＭＳ Ｐゴシック" charset="0"/>
              </a:rPr>
              <a:t>The Only Way You Can Become Merciful</a:t>
            </a:r>
          </a:p>
          <a:p>
            <a:pPr algn="just">
              <a:spcBef>
                <a:spcPct val="0"/>
              </a:spcBef>
            </a:pPr>
            <a:r>
              <a:rPr lang="en-US" sz="2300" dirty="0" smtClean="0">
                <a:latin typeface="Candara" charset="0"/>
                <a:ea typeface="Calibri" charset="0"/>
                <a:cs typeface="Times New Roman" charset="0"/>
              </a:rPr>
              <a:t>The </a:t>
            </a:r>
            <a:r>
              <a:rPr lang="en-US" sz="2300" dirty="0">
                <a:latin typeface="Candara" charset="0"/>
                <a:ea typeface="Calibri" charset="0"/>
                <a:cs typeface="Times New Roman" charset="0"/>
              </a:rPr>
              <a:t>eyes of mercy are deep with compassionate glances, full of tears, the homes of prayer; the feet of mercy are soft in their tread, for they will not break the bruised reed, nor quench the smoldering spark in the dimly-burning flax; the voice of mercy is generous to the fallen, gentle to the weak, and gracious to the offender; from the heart of mercy soothing balm flows to the wounds of sinners, of sufferers, and of the world. The only way in which you can become merciful is to remember how much mercy you need and have obtained. Ah, think of the ten thousand talents that have been forgiven you, and you will not take your brother by the throat and demand the hundred pence in which he is a defaulter . . . Remember your own exceeding bitter cry which God has recorded in His book, “Have mercy upon me, O God, according to Thy loving-kindness: according unto the multitude of Thy tender mercies."</a:t>
            </a:r>
          </a:p>
          <a:p>
            <a:pPr algn="r">
              <a:spcBef>
                <a:spcPct val="0"/>
              </a:spcBef>
            </a:pPr>
            <a:r>
              <a:rPr lang="en-US" sz="2300" dirty="0">
                <a:latin typeface="Candara" charset="0"/>
                <a:ea typeface="Calibri" charset="0"/>
                <a:cs typeface="Times New Roman" charset="0"/>
              </a:rPr>
              <a:t>— F. B. </a:t>
            </a:r>
            <a:r>
              <a:rPr lang="en-US" sz="2300" dirty="0" smtClean="0">
                <a:latin typeface="Candara" charset="0"/>
                <a:ea typeface="Calibri" charset="0"/>
                <a:cs typeface="Times New Roman" charset="0"/>
              </a:rPr>
              <a:t>Meyer</a:t>
            </a:r>
            <a:endParaRPr lang="en-US" sz="2300" dirty="0">
              <a:latin typeface="Candara" charset="0"/>
              <a:ea typeface="Calibri" charset="0"/>
              <a:cs typeface="Times New Roman" charset="0"/>
            </a:endParaRPr>
          </a:p>
        </p:txBody>
      </p:sp>
    </p:spTree>
    <p:extLst>
      <p:ext uri="{BB962C8B-B14F-4D97-AF65-F5344CB8AC3E}">
        <p14:creationId xmlns:p14="http://schemas.microsoft.com/office/powerpoint/2010/main" val="3414791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10600" cy="5181600"/>
          </a:xfrm>
        </p:spPr>
        <p:txBody>
          <a:bodyPr/>
          <a:lstStyle/>
          <a:p>
            <a:pPr marL="457200" lvl="0" indent="-457200">
              <a:buFont typeface="+mj-lt"/>
              <a:buAutoNum type="arabicPeriod"/>
            </a:pPr>
            <a:r>
              <a:rPr lang="en-US" dirty="0"/>
              <a:t>In what ways are you convinced more of your need for becoming a more merciful person as a Christ-follower?</a:t>
            </a:r>
          </a:p>
          <a:p>
            <a:pPr marL="457200" lvl="0" indent="-457200">
              <a:buFont typeface="+mj-lt"/>
              <a:buAutoNum type="arabicPeriod"/>
            </a:pPr>
            <a:endParaRPr lang="en-US" sz="2000" dirty="0"/>
          </a:p>
          <a:p>
            <a:pPr marL="457200" lvl="0" indent="-457200">
              <a:buFont typeface="+mj-lt"/>
              <a:buAutoNum type="arabicPeriod"/>
            </a:pPr>
            <a:r>
              <a:rPr lang="en-US" dirty="0" smtClean="0"/>
              <a:t>How have you experienced receiving God’s mercy? How does remembering it help you see </a:t>
            </a:r>
            <a:r>
              <a:rPr lang="en-US" dirty="0"/>
              <a:t>others’ need for mercy? </a:t>
            </a:r>
          </a:p>
          <a:p>
            <a:pPr marL="457200" lvl="0" indent="-457200">
              <a:buFont typeface="+mj-lt"/>
              <a:buAutoNum type="arabicPeriod"/>
            </a:pPr>
            <a:endParaRPr lang="en-US" sz="2000" dirty="0"/>
          </a:p>
          <a:p>
            <a:pPr marL="457200" lvl="0" indent="-457200">
              <a:buFont typeface="+mj-lt"/>
              <a:buAutoNum type="arabicPeriod"/>
            </a:pPr>
            <a:r>
              <a:rPr lang="en-US" dirty="0"/>
              <a:t>What is one practical way for you to show mercy to others around you? What is your first step?</a:t>
            </a:r>
          </a:p>
        </p:txBody>
      </p:sp>
    </p:spTree>
    <p:extLst>
      <p:ext uri="{BB962C8B-B14F-4D97-AF65-F5344CB8AC3E}">
        <p14:creationId xmlns:p14="http://schemas.microsoft.com/office/powerpoint/2010/main" val="4257759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2286000"/>
            <a:ext cx="8447362" cy="6096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Blessed Are the Merciful</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2971800"/>
            <a:ext cx="7813019" cy="25908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The Sermon on the Mount Series [6]</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sz="2600" i="1" dirty="0" smtClean="0">
                <a:effectLst>
                  <a:outerShdw blurRad="38100" dist="38100" dir="2700000" algn="tl">
                    <a:srgbClr val="DDDDDD"/>
                  </a:outerShdw>
                </a:effectLst>
                <a:latin typeface="Candara" charset="0"/>
                <a:ea typeface="MS PGothic" charset="0"/>
                <a:cs typeface="Arial" charset="0"/>
              </a:rPr>
              <a:t>Matthew 5:</a:t>
            </a:r>
            <a:r>
              <a:rPr lang="en-US" sz="2600" i="1" dirty="0">
                <a:effectLst>
                  <a:outerShdw blurRad="38100" dist="38100" dir="2700000" algn="tl">
                    <a:srgbClr val="DDDDDD"/>
                  </a:outerShdw>
                </a:effectLst>
                <a:latin typeface="Candara" charset="0"/>
                <a:ea typeface="MS PGothic" charset="0"/>
                <a:cs typeface="Arial" charset="0"/>
              </a:rPr>
              <a:t>7</a:t>
            </a:r>
            <a:endParaRPr lang="en-US" sz="2600" i="1" dirty="0" smtClean="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October 25,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8128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smtClean="0">
                <a:latin typeface="Candara" charset="0"/>
                <a:ea typeface="MS PGothic" charset="0"/>
                <a:cs typeface="Arial" charset="0"/>
              </a:rPr>
              <a:t>THE FIFTH BEATITUDE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IN PROGRESSION OF INNER TRANSFORMATION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1" y="1676400"/>
            <a:ext cx="8751828" cy="5181600"/>
          </a:xfrm>
        </p:spPr>
        <p:txBody>
          <a:bodyPr/>
          <a:lstStyle/>
          <a:p>
            <a:pPr marL="458788" indent="-458788">
              <a:spcBef>
                <a:spcPts val="400"/>
              </a:spcBef>
              <a:defRPr/>
            </a:pPr>
            <a:r>
              <a:rPr lang="en-US" sz="2400" b="1" dirty="0" smtClean="0">
                <a:latin typeface="Candara" charset="0"/>
                <a:ea typeface="MS PGothic" charset="0"/>
                <a:cs typeface="Arial" charset="0"/>
              </a:rPr>
              <a:t>First Four Beatitudes: </a:t>
            </a:r>
            <a:r>
              <a:rPr lang="en-US" sz="2400" b="1" dirty="0" smtClean="0">
                <a:solidFill>
                  <a:srgbClr val="FF0000"/>
                </a:solidFill>
                <a:latin typeface="Candara" charset="0"/>
                <a:ea typeface="MS PGothic" charset="0"/>
                <a:cs typeface="Arial" charset="0"/>
              </a:rPr>
              <a:t>An emptying process</a:t>
            </a:r>
            <a:r>
              <a:rPr lang="en-US" sz="2400" b="1" dirty="0" smtClean="0">
                <a:latin typeface="Candara" charset="0"/>
                <a:ea typeface="MS PGothic" charset="0"/>
                <a:cs typeface="Arial" charset="0"/>
              </a:rPr>
              <a:t>—relinquishing false righteousness and surrendering oneself to God.</a:t>
            </a:r>
          </a:p>
          <a:p>
            <a:pPr marL="911225" lvl="1" indent="-454025">
              <a:spcBef>
                <a:spcPts val="400"/>
              </a:spcBef>
              <a:buFont typeface="Wingdings" charset="2"/>
              <a:buChar char="Ø"/>
              <a:defRPr/>
            </a:pPr>
            <a:r>
              <a:rPr lang="en-US" sz="2200" dirty="0" smtClean="0">
                <a:latin typeface="Candara" charset="0"/>
                <a:ea typeface="MS PGothic" charset="0"/>
                <a:cs typeface="Arial" charset="0"/>
              </a:rPr>
              <a:t>Recognizing our true spiritual state (spiritual bankruptcy).</a:t>
            </a:r>
          </a:p>
          <a:p>
            <a:pPr marL="911225" lvl="1" indent="-454025">
              <a:spcBef>
                <a:spcPts val="400"/>
              </a:spcBef>
              <a:buFont typeface="Wingdings" charset="2"/>
              <a:buChar char="Ø"/>
              <a:defRPr/>
            </a:pPr>
            <a:r>
              <a:rPr lang="en-US" sz="2200" dirty="0" smtClean="0">
                <a:latin typeface="Candara" charset="0"/>
                <a:ea typeface="MS PGothic" charset="0"/>
                <a:cs typeface="Arial" charset="0"/>
              </a:rPr>
              <a:t>Mourning over our sin as well as our sins </a:t>
            </a:r>
            <a:r>
              <a:rPr lang="en-US" sz="2200" spc="-40" dirty="0" smtClean="0">
                <a:latin typeface="Candara" charset="0"/>
                <a:ea typeface="MS PGothic" charset="0"/>
                <a:cs typeface="Arial" charset="0"/>
              </a:rPr>
              <a:t>(helplessness/depravity)</a:t>
            </a:r>
            <a:r>
              <a:rPr lang="en-US" sz="2200" dirty="0" smtClean="0">
                <a:latin typeface="Candara" charset="0"/>
                <a:ea typeface="MS PGothic" charset="0"/>
                <a:cs typeface="Arial" charset="0"/>
              </a:rPr>
              <a:t>.</a:t>
            </a:r>
          </a:p>
          <a:p>
            <a:pPr marL="911225" lvl="1" indent="-454025">
              <a:spcBef>
                <a:spcPts val="400"/>
              </a:spcBef>
              <a:buFont typeface="Wingdings" charset="2"/>
              <a:buChar char="Ø"/>
              <a:defRPr/>
            </a:pPr>
            <a:r>
              <a:rPr lang="en-US" sz="2200" dirty="0" smtClean="0">
                <a:latin typeface="Candara" charset="0"/>
                <a:ea typeface="MS PGothic" charset="0"/>
                <a:cs typeface="Arial" charset="0"/>
              </a:rPr>
              <a:t>Being broken toward God and others (humble, broken self).</a:t>
            </a:r>
          </a:p>
          <a:p>
            <a:pPr marL="911225" lvl="1" indent="-454025">
              <a:spcBef>
                <a:spcPts val="400"/>
              </a:spcBef>
              <a:buFont typeface="Wingdings" charset="2"/>
              <a:buChar char="Ø"/>
              <a:defRPr/>
            </a:pPr>
            <a:r>
              <a:rPr lang="en-US" sz="2200" dirty="0">
                <a:solidFill>
                  <a:srgbClr val="000000"/>
                </a:solidFill>
                <a:latin typeface="Candara" charset="0"/>
                <a:ea typeface="MS PGothic" charset="0"/>
                <a:cs typeface="Arial" charset="0"/>
              </a:rPr>
              <a:t>Hungering and thirsting </a:t>
            </a:r>
            <a:r>
              <a:rPr lang="en-US" sz="2200" dirty="0" smtClean="0">
                <a:solidFill>
                  <a:srgbClr val="000000"/>
                </a:solidFill>
                <a:latin typeface="Candara" charset="0"/>
                <a:ea typeface="MS PGothic" charset="0"/>
                <a:cs typeface="Arial" charset="0"/>
              </a:rPr>
              <a:t>for righteousness (</a:t>
            </a:r>
            <a:r>
              <a:rPr lang="en-US" sz="2200" spc="-20" dirty="0" smtClean="0">
                <a:solidFill>
                  <a:srgbClr val="000000"/>
                </a:solidFill>
                <a:latin typeface="Candara" charset="0"/>
                <a:ea typeface="MS PGothic" charset="0"/>
                <a:cs typeface="Arial" charset="0"/>
              </a:rPr>
              <a:t>a new desire/longing</a:t>
            </a:r>
            <a:r>
              <a:rPr lang="en-US" sz="2200" dirty="0" smtClean="0">
                <a:solidFill>
                  <a:srgbClr val="000000"/>
                </a:solidFill>
                <a:latin typeface="Candara" charset="0"/>
                <a:ea typeface="MS PGothic" charset="0"/>
                <a:cs typeface="Arial" charset="0"/>
              </a:rPr>
              <a:t>).</a:t>
            </a:r>
            <a:endParaRPr lang="en-US" sz="2200" dirty="0" smtClean="0">
              <a:latin typeface="Candara" charset="0"/>
              <a:ea typeface="MS PGothic" charset="0"/>
              <a:cs typeface="Arial" charset="0"/>
            </a:endParaRPr>
          </a:p>
          <a:p>
            <a:pPr marL="458788" indent="-458788">
              <a:spcBef>
                <a:spcPts val="400"/>
              </a:spcBef>
              <a:defRPr/>
            </a:pPr>
            <a:endParaRPr lang="en-US" sz="800" b="1" dirty="0" smtClean="0">
              <a:latin typeface="Candara" charset="0"/>
              <a:ea typeface="MS PGothic" charset="0"/>
              <a:cs typeface="Arial" charset="0"/>
            </a:endParaRPr>
          </a:p>
          <a:p>
            <a:pPr marL="458788" indent="-458788">
              <a:spcBef>
                <a:spcPts val="400"/>
              </a:spcBef>
              <a:defRPr/>
            </a:pPr>
            <a:r>
              <a:rPr lang="en-US" sz="2400" b="1" dirty="0" smtClean="0">
                <a:latin typeface="Candara" charset="0"/>
                <a:ea typeface="MS PGothic" charset="0"/>
                <a:cs typeface="Arial" charset="0"/>
              </a:rPr>
              <a:t>Second Four </a:t>
            </a:r>
            <a:r>
              <a:rPr lang="en-US" sz="2400" b="1" dirty="0" smtClean="0">
                <a:latin typeface="Candara" charset="0"/>
                <a:ea typeface="MS PGothic" charset="0"/>
                <a:cs typeface="Arial" charset="0"/>
              </a:rPr>
              <a:t>Beatitudes: </a:t>
            </a:r>
            <a:r>
              <a:rPr lang="en-US" sz="2400" b="1" dirty="0" smtClean="0">
                <a:solidFill>
                  <a:srgbClr val="FF0000"/>
                </a:solidFill>
                <a:latin typeface="Candara" charset="0"/>
                <a:ea typeface="MS PGothic" charset="0"/>
                <a:cs typeface="Arial" charset="0"/>
              </a:rPr>
              <a:t>A filling process</a:t>
            </a:r>
            <a:r>
              <a:rPr lang="en-US" sz="2400" b="1" dirty="0" smtClean="0">
                <a:latin typeface="Candara" charset="0"/>
                <a:ea typeface="MS PGothic" charset="0"/>
                <a:cs typeface="Arial" charset="0"/>
              </a:rPr>
              <a:t>—the fifth Beatitude is the first filling of true </a:t>
            </a:r>
            <a:r>
              <a:rPr lang="en-US" sz="2400" b="1" dirty="0" smtClean="0">
                <a:latin typeface="Candara" charset="0"/>
                <a:ea typeface="MS PGothic" charset="0"/>
                <a:cs typeface="Arial" charset="0"/>
              </a:rPr>
              <a:t>righteousness/Christlikeness</a:t>
            </a:r>
            <a:r>
              <a:rPr lang="en-US" sz="2400" b="1" dirty="0" smtClean="0">
                <a:latin typeface="Candara" charset="0"/>
                <a:ea typeface="MS PGothic" charset="0"/>
                <a:cs typeface="Arial" charset="0"/>
              </a:rPr>
              <a:t>.</a:t>
            </a:r>
          </a:p>
          <a:p>
            <a:pPr marL="911225" lvl="1" indent="-454025">
              <a:spcBef>
                <a:spcPts val="400"/>
              </a:spcBef>
              <a:buFont typeface="Wingdings" charset="2"/>
              <a:buChar char="Ø"/>
              <a:defRPr/>
            </a:pPr>
            <a:r>
              <a:rPr lang="en-US" sz="2200" dirty="0" smtClean="0">
                <a:solidFill>
                  <a:srgbClr val="000000"/>
                </a:solidFill>
                <a:latin typeface="Candara" charset="0"/>
                <a:ea typeface="MS PGothic" charset="0"/>
                <a:cs typeface="Arial" charset="0"/>
              </a:rPr>
              <a:t>Being merciful.</a:t>
            </a:r>
          </a:p>
          <a:p>
            <a:pPr marL="911225" lvl="1" indent="-454025">
              <a:spcBef>
                <a:spcPts val="400"/>
              </a:spcBef>
              <a:buFont typeface="Wingdings" charset="2"/>
              <a:buChar char="Ø"/>
              <a:defRPr/>
            </a:pPr>
            <a:r>
              <a:rPr lang="en-US" sz="2200" dirty="0" smtClean="0">
                <a:solidFill>
                  <a:srgbClr val="000000"/>
                </a:solidFill>
                <a:latin typeface="Candara" charset="0"/>
                <a:ea typeface="MS PGothic" charset="0"/>
                <a:cs typeface="Arial" charset="0"/>
              </a:rPr>
              <a:t>Mercy is God’s love, which is the first of the two main attributes of God (love and holiness).</a:t>
            </a:r>
            <a:endParaRPr lang="en-US" sz="220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26983276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533400"/>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200" b="1" i="0" dirty="0" smtClean="0">
                <a:solidFill>
                  <a:srgbClr val="FFFFFF"/>
                </a:solidFill>
                <a:latin typeface="Candara" charset="0"/>
              </a:rPr>
              <a:t>INTERRELATIONSHIPS OF THE EIGHT BEATITUDES </a:t>
            </a:r>
          </a:p>
        </p:txBody>
      </p:sp>
      <p:grpSp>
        <p:nvGrpSpPr>
          <p:cNvPr id="2" name="Group 73"/>
          <p:cNvGrpSpPr>
            <a:grpSpLocks/>
          </p:cNvGrpSpPr>
          <p:nvPr/>
        </p:nvGrpSpPr>
        <p:grpSpPr bwMode="auto">
          <a:xfrm>
            <a:off x="231775" y="1314450"/>
            <a:ext cx="8435975" cy="4659313"/>
            <a:chOff x="274" y="851"/>
            <a:chExt cx="5037" cy="2935"/>
          </a:xfrm>
        </p:grpSpPr>
        <p:grpSp>
          <p:nvGrpSpPr>
            <p:cNvPr id="35844" name="Group 72"/>
            <p:cNvGrpSpPr>
              <a:grpSpLocks/>
            </p:cNvGrpSpPr>
            <p:nvPr/>
          </p:nvGrpSpPr>
          <p:grpSpPr bwMode="auto">
            <a:xfrm>
              <a:off x="454" y="851"/>
              <a:ext cx="4857" cy="1241"/>
              <a:chOff x="454" y="851"/>
              <a:chExt cx="4857" cy="1241"/>
            </a:xfrm>
          </p:grpSpPr>
          <p:sp>
            <p:nvSpPr>
              <p:cNvPr id="35858" name="Line 6"/>
              <p:cNvSpPr>
                <a:spLocks noChangeShapeType="1"/>
              </p:cNvSpPr>
              <p:nvPr/>
            </p:nvSpPr>
            <p:spPr bwMode="auto">
              <a:xfrm>
                <a:off x="1527"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9" name="Text Box 7"/>
              <p:cNvSpPr txBox="1">
                <a:spLocks noChangeArrowheads="1"/>
              </p:cNvSpPr>
              <p:nvPr/>
            </p:nvSpPr>
            <p:spPr bwMode="auto">
              <a:xfrm>
                <a:off x="2966" y="851"/>
                <a:ext cx="1070" cy="1232"/>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#3: the meek</a:t>
                </a:r>
              </a:p>
              <a:p>
                <a:pPr eaLnBrk="1" hangingPunct="1">
                  <a:lnSpc>
                    <a:spcPct val="90000"/>
                  </a:lnSpc>
                  <a:spcBef>
                    <a:spcPct val="20000"/>
                  </a:spcBef>
                </a:pPr>
                <a:r>
                  <a:rPr lang="en-US" b="1" i="0" dirty="0" smtClean="0">
                    <a:solidFill>
                      <a:srgbClr val="000000"/>
                    </a:solidFill>
                    <a:latin typeface="Candara" charset="0"/>
                  </a:rPr>
                  <a:t>(v.5)</a:t>
                </a:r>
              </a:p>
              <a:p>
                <a:pPr eaLnBrk="1" hangingPunct="1">
                  <a:lnSpc>
                    <a:spcPct val="90000"/>
                  </a:lnSpc>
                  <a:spcBef>
                    <a:spcPct val="20000"/>
                  </a:spcBef>
                </a:pPr>
                <a:endParaRPr lang="en-US" sz="2800" b="1" i="0" dirty="0" smtClean="0">
                  <a:solidFill>
                    <a:srgbClr val="CC33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inherit the earth.</a:t>
                </a:r>
              </a:p>
            </p:txBody>
          </p:sp>
          <p:sp>
            <p:nvSpPr>
              <p:cNvPr id="35860" name="Text Box 8"/>
              <p:cNvSpPr txBox="1">
                <a:spLocks noChangeArrowheads="1"/>
              </p:cNvSpPr>
              <p:nvPr/>
            </p:nvSpPr>
            <p:spPr bwMode="auto">
              <a:xfrm>
                <a:off x="1710" y="851"/>
                <a:ext cx="1071" cy="1241"/>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smtClean="0">
                    <a:solidFill>
                      <a:srgbClr val="000000"/>
                    </a:solidFill>
                    <a:latin typeface="Candara" charset="0"/>
                  </a:rPr>
                  <a:t>#2: those who mourn (v.4)</a:t>
                </a:r>
              </a:p>
              <a:p>
                <a:pPr eaLnBrk="1" hangingPunct="1">
                  <a:lnSpc>
                    <a:spcPct val="90000"/>
                  </a:lnSpc>
                  <a:spcBef>
                    <a:spcPct val="20000"/>
                  </a:spcBef>
                </a:pPr>
                <a:endParaRPr lang="en-US" sz="2800" b="1" i="0" smtClean="0">
                  <a:solidFill>
                    <a:srgbClr val="000000"/>
                  </a:solidFill>
                  <a:latin typeface="Candara" charset="0"/>
                  <a:sym typeface="Wingdings" charset="0"/>
                </a:endParaRPr>
              </a:p>
              <a:p>
                <a:pPr eaLnBrk="1" hangingPunct="1">
                  <a:lnSpc>
                    <a:spcPct val="90000"/>
                  </a:lnSpc>
                  <a:spcBef>
                    <a:spcPct val="20000"/>
                  </a:spcBef>
                </a:pPr>
                <a:r>
                  <a:rPr lang="en-US" b="1" i="0" smtClean="0">
                    <a:solidFill>
                      <a:srgbClr val="CC3300"/>
                    </a:solidFill>
                    <a:latin typeface="Candara" charset="0"/>
                    <a:sym typeface="Wingdings" charset="0"/>
                  </a:rPr>
                  <a:t>sha</a:t>
                </a:r>
                <a:r>
                  <a:rPr lang="en-US" b="1" i="0" smtClean="0">
                    <a:solidFill>
                      <a:srgbClr val="CC3300"/>
                    </a:solidFill>
                    <a:latin typeface="Candara" charset="0"/>
                  </a:rPr>
                  <a:t>ll be comforted.</a:t>
                </a:r>
              </a:p>
            </p:txBody>
          </p:sp>
          <p:sp>
            <p:nvSpPr>
              <p:cNvPr id="35861" name="Text Box 9"/>
              <p:cNvSpPr txBox="1">
                <a:spLocks noChangeArrowheads="1"/>
              </p:cNvSpPr>
              <p:nvPr/>
            </p:nvSpPr>
            <p:spPr bwMode="auto">
              <a:xfrm>
                <a:off x="454" y="851"/>
                <a:ext cx="1069" cy="1224"/>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#1: the poor in spirit (v.3)</a:t>
                </a:r>
              </a:p>
              <a:p>
                <a:pPr eaLnBrk="1" hangingPunct="1">
                  <a:lnSpc>
                    <a:spcPct val="90000"/>
                  </a:lnSpc>
                  <a:spcBef>
                    <a:spcPct val="20000"/>
                  </a:spcBef>
                </a:pPr>
                <a:endParaRPr lang="en-US" sz="2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sp>
            <p:nvSpPr>
              <p:cNvPr id="35862" name="Line 10"/>
              <p:cNvSpPr>
                <a:spLocks noChangeShapeType="1"/>
              </p:cNvSpPr>
              <p:nvPr/>
            </p:nvSpPr>
            <p:spPr bwMode="auto">
              <a:xfrm>
                <a:off x="2783"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3" name="Line 11"/>
              <p:cNvSpPr>
                <a:spLocks noChangeShapeType="1"/>
              </p:cNvSpPr>
              <p:nvPr/>
            </p:nvSpPr>
            <p:spPr bwMode="auto">
              <a:xfrm>
                <a:off x="3998" y="1367"/>
                <a:ext cx="279"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4" name="Text Box 12"/>
              <p:cNvSpPr txBox="1">
                <a:spLocks noChangeArrowheads="1"/>
              </p:cNvSpPr>
              <p:nvPr/>
            </p:nvSpPr>
            <p:spPr bwMode="auto">
              <a:xfrm>
                <a:off x="4222" y="854"/>
                <a:ext cx="1089" cy="1215"/>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#4: those who hunger and thirst for righteousness (v.6) </a:t>
                </a: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satisfied.</a:t>
                </a:r>
              </a:p>
              <a:p>
                <a:pPr eaLnBrk="1" hangingPunct="1">
                  <a:lnSpc>
                    <a:spcPct val="90000"/>
                  </a:lnSpc>
                  <a:spcBef>
                    <a:spcPct val="20000"/>
                  </a:spcBef>
                </a:pPr>
                <a:endParaRPr lang="en-US" sz="1800" i="0" dirty="0" smtClean="0">
                  <a:solidFill>
                    <a:srgbClr val="000000"/>
                  </a:solidFill>
                  <a:latin typeface="Eras Demi ITC" charset="0"/>
                </a:endParaRPr>
              </a:p>
            </p:txBody>
          </p:sp>
        </p:grpSp>
        <p:grpSp>
          <p:nvGrpSpPr>
            <p:cNvPr id="35845" name="Group 13"/>
            <p:cNvGrpSpPr>
              <a:grpSpLocks/>
            </p:cNvGrpSpPr>
            <p:nvPr/>
          </p:nvGrpSpPr>
          <p:grpSpPr bwMode="auto">
            <a:xfrm>
              <a:off x="460" y="2545"/>
              <a:ext cx="4833" cy="1241"/>
              <a:chOff x="1830" y="4962"/>
              <a:chExt cx="8903" cy="2074"/>
            </a:xfrm>
          </p:grpSpPr>
          <p:sp>
            <p:nvSpPr>
              <p:cNvPr id="35851" name="Line 14"/>
              <p:cNvSpPr>
                <a:spLocks noChangeShapeType="1"/>
              </p:cNvSpPr>
              <p:nvPr/>
            </p:nvSpPr>
            <p:spPr bwMode="auto">
              <a:xfrm>
                <a:off x="3806"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2" name="Text Box 15"/>
              <p:cNvSpPr txBox="1">
                <a:spLocks noChangeArrowheads="1"/>
              </p:cNvSpPr>
              <p:nvPr/>
            </p:nvSpPr>
            <p:spPr bwMode="auto">
              <a:xfrm>
                <a:off x="6458" y="4962"/>
                <a:ext cx="1971" cy="2059"/>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#7: the peacemakers (v.9)</a:t>
                </a:r>
              </a:p>
              <a:p>
                <a:pPr eaLnBrk="1" hangingPunct="1">
                  <a:lnSpc>
                    <a:spcPct val="90000"/>
                  </a:lnSpc>
                  <a:spcBef>
                    <a:spcPct val="20000"/>
                  </a:spcBef>
                </a:pPr>
                <a:endParaRPr lang="en-US" sz="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called sons of God.</a:t>
                </a:r>
              </a:p>
            </p:txBody>
          </p:sp>
          <p:sp>
            <p:nvSpPr>
              <p:cNvPr id="35853" name="Text Box 16"/>
              <p:cNvSpPr txBox="1">
                <a:spLocks noChangeArrowheads="1"/>
              </p:cNvSpPr>
              <p:nvPr/>
            </p:nvSpPr>
            <p:spPr bwMode="auto">
              <a:xfrm>
                <a:off x="4144" y="4962"/>
                <a:ext cx="2018" cy="2074"/>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#6: the pure in heart (v.8)</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see God.</a:t>
                </a:r>
              </a:p>
            </p:txBody>
          </p:sp>
          <p:sp>
            <p:nvSpPr>
              <p:cNvPr id="35854" name="Text Box 17"/>
              <p:cNvSpPr txBox="1">
                <a:spLocks noChangeArrowheads="1"/>
              </p:cNvSpPr>
              <p:nvPr/>
            </p:nvSpPr>
            <p:spPr bwMode="auto">
              <a:xfrm>
                <a:off x="1830" y="4962"/>
                <a:ext cx="1969" cy="2045"/>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#5: the merciful (v.7)</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sha</a:t>
                </a:r>
                <a:r>
                  <a:rPr lang="en-US" b="1" i="0" dirty="0" smtClean="0">
                    <a:solidFill>
                      <a:srgbClr val="CC3300"/>
                    </a:solidFill>
                    <a:latin typeface="Candara" charset="0"/>
                  </a:rPr>
                  <a:t>ll be shown mercy.</a:t>
                </a:r>
              </a:p>
            </p:txBody>
          </p:sp>
          <p:sp>
            <p:nvSpPr>
              <p:cNvPr id="35855" name="Line 18"/>
              <p:cNvSpPr>
                <a:spLocks noChangeShapeType="1"/>
              </p:cNvSpPr>
              <p:nvPr/>
            </p:nvSpPr>
            <p:spPr bwMode="auto">
              <a:xfrm>
                <a:off x="6120"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6" name="Line 19"/>
              <p:cNvSpPr>
                <a:spLocks noChangeShapeType="1"/>
              </p:cNvSpPr>
              <p:nvPr/>
            </p:nvSpPr>
            <p:spPr bwMode="auto">
              <a:xfrm>
                <a:off x="8434"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10257" name="Text Box 20"/>
              <p:cNvSpPr txBox="1">
                <a:spLocks noChangeArrowheads="1"/>
              </p:cNvSpPr>
              <p:nvPr/>
            </p:nvSpPr>
            <p:spPr bwMode="auto">
              <a:xfrm>
                <a:off x="8772" y="4967"/>
                <a:ext cx="1961" cy="2031"/>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eaLnBrk="1" hangingPunct="1">
                  <a:lnSpc>
                    <a:spcPct val="90000"/>
                  </a:lnSpc>
                  <a:spcBef>
                    <a:spcPct val="20000"/>
                  </a:spcBef>
                  <a:defRPr/>
                </a:pPr>
                <a:r>
                  <a:rPr lang="en-US" b="1" i="0" spc="-150" dirty="0" smtClean="0">
                    <a:solidFill>
                      <a:srgbClr val="000000"/>
                    </a:solidFill>
                    <a:latin typeface="Candara" charset="0"/>
                  </a:rPr>
                  <a:t>#8: </a:t>
                </a:r>
                <a:r>
                  <a:rPr lang="en-US" sz="1950" b="1" i="0" spc="-150" dirty="0" smtClean="0">
                    <a:solidFill>
                      <a:srgbClr val="000000"/>
                    </a:solidFill>
                    <a:latin typeface="Candara" charset="0"/>
                  </a:rPr>
                  <a:t>those who are </a:t>
                </a:r>
                <a:r>
                  <a:rPr lang="en-US" sz="1950" b="1" i="0" spc="-50" dirty="0" smtClean="0">
                    <a:solidFill>
                      <a:srgbClr val="000000"/>
                    </a:solidFill>
                    <a:latin typeface="Candara" charset="0"/>
                  </a:rPr>
                  <a:t>persecuted for  righteousness  </a:t>
                </a:r>
                <a:r>
                  <a:rPr lang="en-US" b="1" i="0" dirty="0" smtClean="0">
                    <a:solidFill>
                      <a:srgbClr val="000000"/>
                    </a:solidFill>
                    <a:latin typeface="Candara" charset="0"/>
                  </a:rPr>
                  <a:t>(vs.10-12)</a:t>
                </a:r>
                <a:endParaRPr lang="en-US" sz="500" b="1" i="0" dirty="0" smtClean="0">
                  <a:solidFill>
                    <a:srgbClr val="000000"/>
                  </a:solidFill>
                  <a:latin typeface="Candara" charset="0"/>
                </a:endParaRPr>
              </a:p>
              <a:p>
                <a:pPr eaLnBrk="1" hangingPunct="1">
                  <a:lnSpc>
                    <a:spcPts val="1700"/>
                  </a:lnSpc>
                  <a:spcBef>
                    <a:spcPct val="20000"/>
                  </a:spcBef>
                  <a:defRPr/>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grpSp>
        <p:sp>
          <p:nvSpPr>
            <p:cNvPr id="35846" name="Line 21"/>
            <p:cNvSpPr>
              <a:spLocks noChangeShapeType="1"/>
            </p:cNvSpPr>
            <p:nvPr/>
          </p:nvSpPr>
          <p:spPr bwMode="auto">
            <a:xfrm>
              <a:off x="274" y="3089"/>
              <a:ext cx="184"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7" name="Line 22"/>
            <p:cNvSpPr>
              <a:spLocks noChangeShapeType="1"/>
            </p:cNvSpPr>
            <p:nvPr/>
          </p:nvSpPr>
          <p:spPr bwMode="auto">
            <a:xfrm flipV="1">
              <a:off x="935" y="2061"/>
              <a:ext cx="0"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8" name="Line 23"/>
            <p:cNvSpPr>
              <a:spLocks noChangeShapeType="1"/>
            </p:cNvSpPr>
            <p:nvPr/>
          </p:nvSpPr>
          <p:spPr bwMode="auto">
            <a:xfrm flipV="1">
              <a:off x="2206" y="2081"/>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9" name="Line 24"/>
            <p:cNvSpPr>
              <a:spLocks noChangeShapeType="1"/>
            </p:cNvSpPr>
            <p:nvPr/>
          </p:nvSpPr>
          <p:spPr bwMode="auto">
            <a:xfrm flipV="1">
              <a:off x="3511" y="2100"/>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0" name="Line 25"/>
            <p:cNvSpPr>
              <a:spLocks noChangeShapeType="1"/>
            </p:cNvSpPr>
            <p:nvPr/>
          </p:nvSpPr>
          <p:spPr bwMode="auto">
            <a:xfrm flipV="1">
              <a:off x="4797" y="2095"/>
              <a:ext cx="1"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grpSp>
    </p:spTree>
    <p:extLst>
      <p:ext uri="{BB962C8B-B14F-4D97-AF65-F5344CB8AC3E}">
        <p14:creationId xmlns:p14="http://schemas.microsoft.com/office/powerpoint/2010/main" val="1363705309"/>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3000" b="1" dirty="0">
                <a:latin typeface="Candara" charset="0"/>
                <a:ea typeface="MS PGothic" charset="0"/>
                <a:cs typeface="Arial" charset="0"/>
              </a:rPr>
              <a:t>WHAT IS MERCY?</a:t>
            </a:r>
          </a:p>
        </p:txBody>
      </p:sp>
      <p:sp>
        <p:nvSpPr>
          <p:cNvPr id="27651" name="Rectangle 3"/>
          <p:cNvSpPr>
            <a:spLocks noGrp="1" noChangeArrowheads="1"/>
          </p:cNvSpPr>
          <p:nvPr>
            <p:ph type="body" idx="1"/>
          </p:nvPr>
        </p:nvSpPr>
        <p:spPr>
          <a:xfrm>
            <a:off x="228600" y="1077524"/>
            <a:ext cx="8763000" cy="5780475"/>
          </a:xfrm>
        </p:spPr>
        <p:txBody>
          <a:bodyPr/>
          <a:lstStyle/>
          <a:p>
            <a:pPr marL="0" indent="0" algn="ctr">
              <a:spcBef>
                <a:spcPts val="0"/>
              </a:spcBef>
              <a:buNone/>
            </a:pPr>
            <a:r>
              <a:rPr lang="en-US" sz="2300" i="1" dirty="0" smtClean="0">
                <a:solidFill>
                  <a:srgbClr val="000000"/>
                </a:solidFill>
                <a:latin typeface="Candara"/>
                <a:cs typeface="Candara"/>
              </a:rPr>
              <a:t>“Blessed </a:t>
            </a:r>
            <a:r>
              <a:rPr lang="en-US" sz="2300" i="1" dirty="0">
                <a:solidFill>
                  <a:srgbClr val="000000"/>
                </a:solidFill>
                <a:latin typeface="Candara"/>
                <a:cs typeface="Candara"/>
              </a:rPr>
              <a:t>are the merciful, for they shall receive mercy</a:t>
            </a:r>
            <a:r>
              <a:rPr lang="en-US" sz="2300" i="1" dirty="0" smtClean="0">
                <a:solidFill>
                  <a:srgbClr val="000000"/>
                </a:solidFill>
                <a:latin typeface="Candara"/>
                <a:cs typeface="Candara"/>
              </a:rPr>
              <a:t>.” (v. 7)</a:t>
            </a:r>
            <a:endParaRPr lang="en-US" sz="2300" i="1" dirty="0">
              <a:solidFill>
                <a:srgbClr val="000000"/>
              </a:solidFill>
              <a:latin typeface="Candara"/>
              <a:cs typeface="Candara"/>
            </a:endParaRPr>
          </a:p>
          <a:p>
            <a:pPr marL="458788" indent="-458788">
              <a:spcBef>
                <a:spcPts val="0"/>
              </a:spcBef>
              <a:defRPr/>
            </a:pPr>
            <a:endParaRPr lang="en-US" sz="1400" b="1" dirty="0" smtClean="0">
              <a:solidFill>
                <a:srgbClr val="000000"/>
              </a:solidFill>
              <a:latin typeface="Candara" charset="0"/>
              <a:ea typeface="MS PGothic" charset="0"/>
              <a:cs typeface="Arial" charset="0"/>
            </a:endParaRPr>
          </a:p>
          <a:p>
            <a:pPr marL="458788" lvl="0" indent="-458788">
              <a:spcBef>
                <a:spcPts val="0"/>
              </a:spcBef>
              <a:defRPr/>
            </a:pPr>
            <a:r>
              <a:rPr lang="en-US" sz="2400" b="1" dirty="0" smtClean="0">
                <a:solidFill>
                  <a:srgbClr val="FF0000"/>
                </a:solidFill>
                <a:latin typeface="Candara" charset="0"/>
                <a:ea typeface="MS PGothic" charset="0"/>
                <a:cs typeface="Arial" charset="0"/>
              </a:rPr>
              <a:t>Mercy </a:t>
            </a:r>
            <a:r>
              <a:rPr lang="en-US" sz="2400" b="1" dirty="0">
                <a:solidFill>
                  <a:srgbClr val="FF0000"/>
                </a:solidFill>
                <a:latin typeface="Candara" charset="0"/>
                <a:ea typeface="MS PGothic" charset="0"/>
                <a:cs typeface="Arial" charset="0"/>
              </a:rPr>
              <a:t>is: </a:t>
            </a:r>
            <a:r>
              <a:rPr lang="en-US" sz="2400" b="1" dirty="0">
                <a:solidFill>
                  <a:srgbClr val="000000"/>
                </a:solidFill>
                <a:latin typeface="Candara" charset="0"/>
                <a:ea typeface="MS PGothic" charset="0"/>
                <a:cs typeface="Arial" charset="0"/>
              </a:rPr>
              <a:t>compassion in action for people in need</a:t>
            </a:r>
            <a:r>
              <a:rPr lang="en-US" sz="2400" b="1" dirty="0" smtClean="0">
                <a:solidFill>
                  <a:srgbClr val="000000"/>
                </a:solidFill>
                <a:latin typeface="Candara" charset="0"/>
                <a:ea typeface="MS PGothic" charset="0"/>
                <a:cs typeface="Arial" charset="0"/>
              </a:rPr>
              <a:t>.</a:t>
            </a:r>
          </a:p>
          <a:p>
            <a:pPr marL="458788" lvl="0" indent="-458788">
              <a:spcBef>
                <a:spcPts val="0"/>
              </a:spcBef>
              <a:defRPr/>
            </a:pPr>
            <a:endParaRPr lang="en-US" sz="14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FF0000"/>
                </a:solidFill>
                <a:latin typeface="Candara" charset="0"/>
                <a:ea typeface="MS PGothic" charset="0"/>
                <a:cs typeface="Arial" charset="0"/>
              </a:rPr>
              <a:t>Mercy and Justice: </a:t>
            </a:r>
          </a:p>
          <a:p>
            <a:pPr marL="911225" lvl="1" indent="-454025">
              <a:spcBef>
                <a:spcPts val="0"/>
              </a:spcBef>
              <a:buFont typeface="Wingdings" charset="2"/>
              <a:buChar char="Ø"/>
              <a:defRPr/>
            </a:pPr>
            <a:r>
              <a:rPr lang="en-US" sz="2400" b="1" dirty="0">
                <a:solidFill>
                  <a:srgbClr val="000000"/>
                </a:solidFill>
                <a:latin typeface="Candara" charset="0"/>
                <a:ea typeface="MS PGothic" charset="0"/>
                <a:cs typeface="Arial" charset="0"/>
              </a:rPr>
              <a:t>Mercy is not to disregard justice but to</a:t>
            </a:r>
            <a:r>
              <a:rPr lang="en-US" sz="2400" b="1" i="1" dirty="0">
                <a:solidFill>
                  <a:srgbClr val="000000"/>
                </a:solidFill>
                <a:latin typeface="Candara" charset="0"/>
                <a:ea typeface="MS PGothic" charset="0"/>
                <a:cs typeface="Arial" charset="0"/>
              </a:rPr>
              <a:t> go beyond </a:t>
            </a:r>
            <a:r>
              <a:rPr lang="en-US" sz="2400" b="1" dirty="0">
                <a:solidFill>
                  <a:srgbClr val="000000"/>
                </a:solidFill>
                <a:latin typeface="Candara" charset="0"/>
                <a:ea typeface="MS PGothic" charset="0"/>
                <a:cs typeface="Arial" charset="0"/>
              </a:rPr>
              <a:t>justice because of love.</a:t>
            </a:r>
          </a:p>
          <a:p>
            <a:pPr marL="911225" lvl="1" indent="-454025">
              <a:spcBef>
                <a:spcPts val="0"/>
              </a:spcBef>
              <a:buFont typeface="Wingdings" charset="2"/>
              <a:buChar char="Ø"/>
              <a:defRPr/>
            </a:pPr>
            <a:r>
              <a:rPr lang="en-US" sz="2400" b="1" dirty="0">
                <a:solidFill>
                  <a:srgbClr val="000000"/>
                </a:solidFill>
                <a:latin typeface="Candara" charset="0"/>
                <a:ea typeface="MS PGothic" charset="0"/>
                <a:cs typeface="Arial" charset="0"/>
              </a:rPr>
              <a:t>Mercy without the context of justice is cheap  and phony; Mercy in the context of justice is costly and real</a:t>
            </a:r>
            <a:r>
              <a:rPr lang="en-US" sz="2400" b="1" dirty="0" smtClean="0">
                <a:solidFill>
                  <a:srgbClr val="000000"/>
                </a:solidFill>
                <a:latin typeface="Candara" charset="0"/>
                <a:ea typeface="MS PGothic" charset="0"/>
                <a:cs typeface="Arial" charset="0"/>
              </a:rPr>
              <a:t>.</a:t>
            </a:r>
          </a:p>
          <a:p>
            <a:pPr marL="911225" lvl="1" indent="-454025">
              <a:spcBef>
                <a:spcPts val="0"/>
              </a:spcBef>
              <a:buFont typeface="Wingdings" charset="2"/>
              <a:buChar char="Ø"/>
              <a:defRPr/>
            </a:pPr>
            <a:endParaRPr lang="en-US" sz="14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FF0000"/>
                </a:solidFill>
                <a:latin typeface="Candara" charset="0"/>
                <a:ea typeface="MS PGothic" charset="0"/>
                <a:cs typeface="Arial" charset="0"/>
              </a:rPr>
              <a:t>Mercy and Grace: </a:t>
            </a:r>
            <a:r>
              <a:rPr lang="en-US" sz="2400" b="1" dirty="0">
                <a:solidFill>
                  <a:srgbClr val="000000"/>
                </a:solidFill>
                <a:latin typeface="Candara" charset="0"/>
                <a:ea typeface="MS PGothic" charset="0"/>
                <a:cs typeface="Arial" charset="0"/>
              </a:rPr>
              <a:t>Twins of God’s love</a:t>
            </a:r>
            <a:endParaRPr lang="en-US" sz="800" b="1" dirty="0">
              <a:solidFill>
                <a:srgbClr val="000000"/>
              </a:solidFill>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292549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6"/>
          <p:cNvSpPr>
            <a:spLocks noGrp="1"/>
          </p:cNvSpPr>
          <p:nvPr>
            <p:ph type="title"/>
          </p:nvPr>
        </p:nvSpPr>
        <p:spPr>
          <a:xfrm>
            <a:off x="457200" y="533400"/>
            <a:ext cx="8229600" cy="533400"/>
          </a:xfrm>
        </p:spPr>
        <p:txBody>
          <a:bodyPr/>
          <a:lstStyle/>
          <a:p>
            <a:pPr eaLnBrk="1" hangingPunct="1"/>
            <a:r>
              <a:rPr lang="en-US" sz="2800" b="1" dirty="0" smtClean="0">
                <a:latin typeface="Candara"/>
                <a:cs typeface="Candara"/>
              </a:rPr>
              <a:t>MERCY AND GRACE: TWINS OF GOD’S LOVE</a:t>
            </a:r>
            <a:endParaRPr lang="en-US" sz="2800" b="1" dirty="0">
              <a:latin typeface="Candara"/>
              <a:cs typeface="Candara"/>
            </a:endParaRPr>
          </a:p>
        </p:txBody>
      </p:sp>
      <p:sp>
        <p:nvSpPr>
          <p:cNvPr id="8" name="Text Placeholder 7"/>
          <p:cNvSpPr>
            <a:spLocks noGrp="1"/>
          </p:cNvSpPr>
          <p:nvPr>
            <p:ph type="body" idx="1"/>
          </p:nvPr>
        </p:nvSpPr>
        <p:spPr>
          <a:xfrm>
            <a:off x="457200" y="1371599"/>
            <a:ext cx="4040188" cy="526898"/>
          </a:xfrm>
        </p:spPr>
        <p:txBody>
          <a:bodyPr/>
          <a:lstStyle/>
          <a:p>
            <a:pPr algn="ctr" eaLnBrk="1" hangingPunct="1"/>
            <a:r>
              <a:rPr lang="en-US" sz="2800" dirty="0" smtClean="0">
                <a:solidFill>
                  <a:srgbClr val="FF0000"/>
                </a:solidFill>
                <a:latin typeface="Candara"/>
                <a:cs typeface="Candara"/>
              </a:rPr>
              <a:t>Mercy</a:t>
            </a:r>
            <a:endParaRPr lang="en-US" sz="2800" dirty="0">
              <a:solidFill>
                <a:srgbClr val="FF0000"/>
              </a:solidFill>
              <a:latin typeface="Candara"/>
              <a:cs typeface="Candara"/>
            </a:endParaRPr>
          </a:p>
        </p:txBody>
      </p:sp>
      <p:sp>
        <p:nvSpPr>
          <p:cNvPr id="10" name="Text Placeholder 9"/>
          <p:cNvSpPr>
            <a:spLocks noGrp="1"/>
          </p:cNvSpPr>
          <p:nvPr>
            <p:ph type="body" sz="quarter" idx="3"/>
          </p:nvPr>
        </p:nvSpPr>
        <p:spPr>
          <a:xfrm>
            <a:off x="4648200" y="1371599"/>
            <a:ext cx="4041775" cy="526897"/>
          </a:xfrm>
        </p:spPr>
        <p:txBody>
          <a:bodyPr/>
          <a:lstStyle/>
          <a:p>
            <a:pPr algn="ctr" eaLnBrk="1" hangingPunct="1"/>
            <a:r>
              <a:rPr lang="en-US" sz="2800" dirty="0" smtClean="0">
                <a:solidFill>
                  <a:srgbClr val="FF0000"/>
                </a:solidFill>
                <a:latin typeface="Candara"/>
                <a:cs typeface="Candara"/>
              </a:rPr>
              <a:t>Grace</a:t>
            </a:r>
            <a:endParaRPr lang="en-US" sz="2800" dirty="0">
              <a:solidFill>
                <a:srgbClr val="FF0000"/>
              </a:solidFill>
              <a:latin typeface="Candara"/>
              <a:cs typeface="Candara"/>
            </a:endParaRPr>
          </a:p>
        </p:txBody>
      </p:sp>
      <p:sp>
        <p:nvSpPr>
          <p:cNvPr id="11" name="Content Placeholder 10"/>
          <p:cNvSpPr>
            <a:spLocks noGrp="1"/>
          </p:cNvSpPr>
          <p:nvPr>
            <p:ph sz="quarter" idx="4"/>
          </p:nvPr>
        </p:nvSpPr>
        <p:spPr>
          <a:xfrm>
            <a:off x="4648200" y="2090912"/>
            <a:ext cx="4114800" cy="4614688"/>
          </a:xfrm>
        </p:spPr>
        <p:txBody>
          <a:bodyPr/>
          <a:lstStyle/>
          <a:p>
            <a:pPr eaLnBrk="1" hangingPunct="1">
              <a:buFont typeface="Wingdings" charset="2"/>
              <a:buChar char="§"/>
            </a:pPr>
            <a:r>
              <a:rPr lang="en-US" b="1" dirty="0" smtClean="0">
                <a:latin typeface="Candara"/>
                <a:cs typeface="Candara"/>
              </a:rPr>
              <a:t>God’s </a:t>
            </a:r>
            <a:r>
              <a:rPr lang="en-US" b="1" dirty="0">
                <a:latin typeface="Candara"/>
                <a:cs typeface="Candara"/>
              </a:rPr>
              <a:t>love for </a:t>
            </a:r>
            <a:r>
              <a:rPr lang="en-US" b="1" i="1" dirty="0">
                <a:latin typeface="Candara"/>
                <a:cs typeface="Candara"/>
              </a:rPr>
              <a:t>the </a:t>
            </a:r>
            <a:r>
              <a:rPr lang="en-US" b="1" i="1" dirty="0" smtClean="0">
                <a:latin typeface="Candara"/>
                <a:cs typeface="Candara"/>
              </a:rPr>
              <a:t>guilty</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b="1" dirty="0">
                <a:latin typeface="Candara"/>
                <a:cs typeface="Candara"/>
              </a:rPr>
              <a:t>Covers the </a:t>
            </a:r>
            <a:r>
              <a:rPr lang="en-US" b="1" dirty="0" smtClean="0">
                <a:latin typeface="Candara"/>
                <a:cs typeface="Candara"/>
              </a:rPr>
              <a:t>sin</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b="1" dirty="0">
                <a:latin typeface="Candara"/>
                <a:cs typeface="Candara"/>
              </a:rPr>
              <a:t>Deals </a:t>
            </a:r>
            <a:r>
              <a:rPr lang="en-US" b="1" dirty="0" smtClean="0">
                <a:latin typeface="Candara"/>
                <a:cs typeface="Candara"/>
              </a:rPr>
              <a:t>with </a:t>
            </a:r>
            <a:r>
              <a:rPr lang="en-US" b="1" i="1" dirty="0">
                <a:latin typeface="Candara"/>
                <a:cs typeface="Candara"/>
              </a:rPr>
              <a:t>the cause </a:t>
            </a:r>
            <a:r>
              <a:rPr lang="en-US" b="1" dirty="0">
                <a:latin typeface="Candara"/>
                <a:cs typeface="Candara"/>
              </a:rPr>
              <a:t>of </a:t>
            </a:r>
            <a:r>
              <a:rPr lang="en-US" b="1" dirty="0" smtClean="0">
                <a:latin typeface="Candara"/>
                <a:cs typeface="Candara"/>
              </a:rPr>
              <a:t>sin</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b="1" dirty="0">
                <a:latin typeface="Candara"/>
                <a:cs typeface="Candara"/>
              </a:rPr>
              <a:t>Gives us what we do </a:t>
            </a:r>
            <a:r>
              <a:rPr lang="en-US" b="1" dirty="0" smtClean="0">
                <a:latin typeface="Candara"/>
                <a:cs typeface="Candara"/>
              </a:rPr>
              <a:t>NOT deserve</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b="1" dirty="0">
                <a:latin typeface="Candara"/>
                <a:cs typeface="Candara"/>
              </a:rPr>
              <a:t>Unmerited pardon and salvation</a:t>
            </a:r>
          </a:p>
          <a:p>
            <a:pPr eaLnBrk="1" hangingPunct="1"/>
            <a:endParaRPr lang="en-US" sz="2100" dirty="0">
              <a:latin typeface="Eras Demi ITC" charset="0"/>
              <a:cs typeface="Arial" charset="0"/>
            </a:endParaRPr>
          </a:p>
        </p:txBody>
      </p:sp>
      <p:cxnSp>
        <p:nvCxnSpPr>
          <p:cNvPr id="7176" name="Straight Connector 14"/>
          <p:cNvCxnSpPr>
            <a:cxnSpLocks noChangeShapeType="1"/>
          </p:cNvCxnSpPr>
          <p:nvPr/>
        </p:nvCxnSpPr>
        <p:spPr bwMode="auto">
          <a:xfrm rot="16200000" flipH="1">
            <a:off x="381000" y="2133600"/>
            <a:ext cx="2286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177" name="Straight Connector 16"/>
          <p:cNvCxnSpPr>
            <a:cxnSpLocks noChangeShapeType="1"/>
          </p:cNvCxnSpPr>
          <p:nvPr/>
        </p:nvCxnSpPr>
        <p:spPr bwMode="auto">
          <a:xfrm rot="10800000">
            <a:off x="8534400" y="1905000"/>
            <a:ext cx="609600"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7178" name="Straight Connector 18"/>
          <p:cNvCxnSpPr>
            <a:cxnSpLocks noChangeShapeType="1"/>
          </p:cNvCxnSpPr>
          <p:nvPr/>
        </p:nvCxnSpPr>
        <p:spPr bwMode="auto">
          <a:xfrm rot="16200000" flipH="1">
            <a:off x="1866900" y="3848100"/>
            <a:ext cx="4648200" cy="152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9" name="Content Placeholder 8"/>
          <p:cNvSpPr>
            <a:spLocks noGrp="1"/>
          </p:cNvSpPr>
          <p:nvPr>
            <p:ph sz="half" idx="2"/>
          </p:nvPr>
        </p:nvSpPr>
        <p:spPr>
          <a:xfrm>
            <a:off x="307900" y="2094440"/>
            <a:ext cx="4264100" cy="4611159"/>
          </a:xfrm>
        </p:spPr>
        <p:txBody>
          <a:bodyPr/>
          <a:lstStyle/>
          <a:p>
            <a:pPr eaLnBrk="1" hangingPunct="1">
              <a:buFont typeface="Wingdings" charset="2"/>
              <a:buChar char="§"/>
            </a:pPr>
            <a:r>
              <a:rPr lang="en-US" sz="2300" b="1" dirty="0">
                <a:latin typeface="Candara"/>
                <a:cs typeface="Candara"/>
              </a:rPr>
              <a:t>God’s love for </a:t>
            </a:r>
            <a:r>
              <a:rPr lang="en-US" sz="2300" b="1" i="1" dirty="0">
                <a:latin typeface="Candara"/>
                <a:cs typeface="Candara"/>
              </a:rPr>
              <a:t>the </a:t>
            </a:r>
            <a:r>
              <a:rPr lang="en-US" sz="2300" b="1" i="1" dirty="0" smtClean="0">
                <a:latin typeface="Candara"/>
                <a:cs typeface="Candara"/>
              </a:rPr>
              <a:t>distressed</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sz="2300" b="1" dirty="0">
                <a:latin typeface="Candara"/>
                <a:cs typeface="Candara"/>
              </a:rPr>
              <a:t>Removes the </a:t>
            </a:r>
            <a:r>
              <a:rPr lang="en-US" sz="2300" b="1" dirty="0" smtClean="0">
                <a:latin typeface="Candara"/>
                <a:cs typeface="Candara"/>
              </a:rPr>
              <a:t>pain</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sz="2300" b="1" spc="-40" dirty="0">
                <a:latin typeface="Candara"/>
                <a:cs typeface="Candara"/>
              </a:rPr>
              <a:t>Deals </a:t>
            </a:r>
            <a:r>
              <a:rPr lang="en-US" sz="2300" b="1" spc="-40" dirty="0" smtClean="0">
                <a:latin typeface="Candara"/>
                <a:cs typeface="Candara"/>
              </a:rPr>
              <a:t>with </a:t>
            </a:r>
            <a:r>
              <a:rPr lang="en-US" sz="2300" b="1" i="1" spc="-40" dirty="0" smtClean="0">
                <a:latin typeface="Candara"/>
                <a:cs typeface="Candara"/>
              </a:rPr>
              <a:t>the symptoms </a:t>
            </a:r>
            <a:r>
              <a:rPr lang="en-US" sz="2300" b="1" spc="-40" dirty="0">
                <a:latin typeface="Candara"/>
                <a:cs typeface="Candara"/>
              </a:rPr>
              <a:t>of </a:t>
            </a:r>
            <a:r>
              <a:rPr lang="en-US" sz="2300" b="1" spc="-40" dirty="0" smtClean="0">
                <a:latin typeface="Candara"/>
                <a:cs typeface="Candara"/>
              </a:rPr>
              <a:t>sin</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sz="2300" b="1" dirty="0" smtClean="0">
                <a:latin typeface="Candara"/>
                <a:cs typeface="Candara"/>
              </a:rPr>
              <a:t>Does NOT give us what </a:t>
            </a:r>
            <a:r>
              <a:rPr lang="en-US" sz="2300" b="1" dirty="0">
                <a:latin typeface="Candara"/>
                <a:cs typeface="Candara"/>
              </a:rPr>
              <a:t>we </a:t>
            </a:r>
            <a:r>
              <a:rPr lang="en-US" sz="2300" b="1" dirty="0" smtClean="0">
                <a:latin typeface="Candara"/>
                <a:cs typeface="Candara"/>
              </a:rPr>
              <a:t>deserve</a:t>
            </a:r>
          </a:p>
          <a:p>
            <a:pPr eaLnBrk="1" hangingPunct="1">
              <a:buFont typeface="Wingdings" charset="2"/>
              <a:buChar char="§"/>
            </a:pPr>
            <a:endParaRPr lang="en-US" sz="800" b="1" dirty="0">
              <a:latin typeface="Candara"/>
              <a:cs typeface="Candara"/>
            </a:endParaRPr>
          </a:p>
          <a:p>
            <a:pPr eaLnBrk="1" hangingPunct="1">
              <a:buFont typeface="Wingdings" charset="2"/>
              <a:buChar char="§"/>
            </a:pPr>
            <a:r>
              <a:rPr lang="en-US" sz="2300" b="1" dirty="0">
                <a:latin typeface="Candara"/>
                <a:cs typeface="Candara"/>
              </a:rPr>
              <a:t>Unmerited forgiveness &amp; healing </a:t>
            </a:r>
          </a:p>
        </p:txBody>
      </p:sp>
      <p:sp>
        <p:nvSpPr>
          <p:cNvPr id="7184" name="Line 16"/>
          <p:cNvSpPr>
            <a:spLocks noChangeShapeType="1"/>
          </p:cNvSpPr>
          <p:nvPr/>
        </p:nvSpPr>
        <p:spPr bwMode="auto">
          <a:xfrm>
            <a:off x="457200" y="6324600"/>
            <a:ext cx="8001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5" name="Line 17"/>
          <p:cNvSpPr>
            <a:spLocks noChangeShapeType="1"/>
          </p:cNvSpPr>
          <p:nvPr/>
        </p:nvSpPr>
        <p:spPr bwMode="auto">
          <a:xfrm>
            <a:off x="457200" y="6400800"/>
            <a:ext cx="8001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343288" y="1295400"/>
            <a:ext cx="8382000" cy="5029200"/>
            <a:chOff x="343288" y="1295400"/>
            <a:chExt cx="8382000" cy="5029200"/>
          </a:xfrm>
        </p:grpSpPr>
        <p:sp>
          <p:nvSpPr>
            <p:cNvPr id="7187" name="Line 19"/>
            <p:cNvSpPr>
              <a:spLocks noChangeShapeType="1"/>
            </p:cNvSpPr>
            <p:nvPr/>
          </p:nvSpPr>
          <p:spPr bwMode="auto">
            <a:xfrm>
              <a:off x="343288" y="1981200"/>
              <a:ext cx="838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8" name="Line 20"/>
            <p:cNvSpPr>
              <a:spLocks noChangeShapeType="1"/>
            </p:cNvSpPr>
            <p:nvPr/>
          </p:nvSpPr>
          <p:spPr bwMode="auto">
            <a:xfrm>
              <a:off x="4572000" y="1295400"/>
              <a:ext cx="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324190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3000" b="1" dirty="0">
                <a:latin typeface="Candara" charset="0"/>
                <a:ea typeface="MS PGothic" charset="0"/>
                <a:cs typeface="Arial" charset="0"/>
              </a:rPr>
              <a:t>WHAT IS MERCY?</a:t>
            </a:r>
          </a:p>
        </p:txBody>
      </p:sp>
      <p:sp>
        <p:nvSpPr>
          <p:cNvPr id="27651" name="Rectangle 3"/>
          <p:cNvSpPr>
            <a:spLocks noGrp="1" noChangeArrowheads="1"/>
          </p:cNvSpPr>
          <p:nvPr>
            <p:ph type="body" idx="1"/>
          </p:nvPr>
        </p:nvSpPr>
        <p:spPr>
          <a:xfrm>
            <a:off x="228600" y="1077525"/>
            <a:ext cx="8763000" cy="5780475"/>
          </a:xfrm>
        </p:spPr>
        <p:txBody>
          <a:bodyPr/>
          <a:lstStyle/>
          <a:p>
            <a:pPr marL="0" indent="0" algn="ctr">
              <a:spcBef>
                <a:spcPts val="0"/>
              </a:spcBef>
              <a:buNone/>
            </a:pPr>
            <a:r>
              <a:rPr lang="en-US" sz="2300" i="1" dirty="0" smtClean="0">
                <a:solidFill>
                  <a:srgbClr val="000000"/>
                </a:solidFill>
                <a:latin typeface="Candara"/>
                <a:cs typeface="Candara"/>
              </a:rPr>
              <a:t>“Blessed </a:t>
            </a:r>
            <a:r>
              <a:rPr lang="en-US" sz="2300" i="1" dirty="0">
                <a:solidFill>
                  <a:srgbClr val="000000"/>
                </a:solidFill>
                <a:latin typeface="Candara"/>
                <a:cs typeface="Candara"/>
              </a:rPr>
              <a:t>are the merciful, for they shall receive mercy</a:t>
            </a:r>
            <a:r>
              <a:rPr lang="en-US" sz="2300" i="1" dirty="0" smtClean="0">
                <a:solidFill>
                  <a:srgbClr val="000000"/>
                </a:solidFill>
                <a:latin typeface="Candara"/>
                <a:cs typeface="Candara"/>
              </a:rPr>
              <a:t>.” (v. 7)</a:t>
            </a:r>
            <a:endParaRPr lang="en-US" sz="2300" i="1" dirty="0">
              <a:solidFill>
                <a:srgbClr val="000000"/>
              </a:solidFill>
              <a:latin typeface="Candara"/>
              <a:cs typeface="Candara"/>
            </a:endParaRPr>
          </a:p>
          <a:p>
            <a:pPr marL="458788" indent="-458788">
              <a:spcBef>
                <a:spcPts val="0"/>
              </a:spcBef>
              <a:defRPr/>
            </a:pPr>
            <a:endParaRPr lang="en-US" sz="1400" b="1" dirty="0" smtClean="0">
              <a:latin typeface="Candara" charset="0"/>
              <a:ea typeface="MS PGothic" charset="0"/>
              <a:cs typeface="Arial" charset="0"/>
            </a:endParaRPr>
          </a:p>
          <a:p>
            <a:pPr marL="458788" indent="-458788">
              <a:spcBef>
                <a:spcPts val="0"/>
              </a:spcBef>
              <a:defRPr/>
            </a:pPr>
            <a:r>
              <a:rPr lang="en-US" sz="2400" b="1" dirty="0" smtClean="0">
                <a:solidFill>
                  <a:srgbClr val="FF0000"/>
                </a:solidFill>
                <a:latin typeface="Candara" charset="0"/>
                <a:ea typeface="MS PGothic" charset="0"/>
                <a:cs typeface="Arial" charset="0"/>
              </a:rPr>
              <a:t>Mercy and </a:t>
            </a:r>
            <a:r>
              <a:rPr lang="en-US" sz="2400" b="1" dirty="0">
                <a:solidFill>
                  <a:srgbClr val="FF0000"/>
                </a:solidFill>
                <a:latin typeface="Candara" charset="0"/>
                <a:ea typeface="MS PGothic" charset="0"/>
                <a:cs typeface="Arial" charset="0"/>
              </a:rPr>
              <a:t>the Cross: </a:t>
            </a:r>
            <a:r>
              <a:rPr lang="en-US" sz="2400" b="1" dirty="0">
                <a:latin typeface="Candara" charset="0"/>
                <a:ea typeface="MS PGothic" charset="0"/>
                <a:cs typeface="Arial" charset="0"/>
              </a:rPr>
              <a:t>The Cross is the ultimate expression of God’s compassion in action for us in the misery of our sins</a:t>
            </a:r>
            <a:r>
              <a:rPr lang="en-US" sz="2400" b="1" dirty="0" smtClean="0">
                <a:latin typeface="Candara" charset="0"/>
                <a:ea typeface="MS PGothic" charset="0"/>
                <a:cs typeface="Arial" charset="0"/>
              </a:rPr>
              <a:t>.</a:t>
            </a:r>
          </a:p>
          <a:p>
            <a:pPr marL="461963" indent="-461963">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400" b="1" dirty="0" smtClean="0">
                <a:solidFill>
                  <a:srgbClr val="FF0000"/>
                </a:solidFill>
                <a:latin typeface="Candara" charset="0"/>
                <a:ea typeface="MS PGothic" charset="0"/>
                <a:cs typeface="Arial" charset="0"/>
              </a:rPr>
              <a:t>Mercy </a:t>
            </a:r>
            <a:r>
              <a:rPr lang="en-US" sz="2400" b="1" dirty="0">
                <a:solidFill>
                  <a:srgbClr val="FF0000"/>
                </a:solidFill>
                <a:latin typeface="Candara" charset="0"/>
                <a:ea typeface="MS PGothic" charset="0"/>
                <a:cs typeface="Arial" charset="0"/>
              </a:rPr>
              <a:t>and Brokenness: </a:t>
            </a:r>
            <a:r>
              <a:rPr lang="en-US" sz="2400" b="1" dirty="0">
                <a:latin typeface="Candara" charset="0"/>
                <a:ea typeface="MS PGothic" charset="0"/>
                <a:cs typeface="Arial" charset="0"/>
              </a:rPr>
              <a:t>Only those who </a:t>
            </a:r>
            <a:r>
              <a:rPr lang="en-US" sz="2400" b="1" dirty="0" smtClean="0">
                <a:latin typeface="Candara" charset="0"/>
                <a:ea typeface="MS PGothic" charset="0"/>
                <a:cs typeface="Arial" charset="0"/>
              </a:rPr>
              <a:t>are keenly aware of  </a:t>
            </a:r>
            <a:r>
              <a:rPr lang="en-US" sz="2400" b="1" dirty="0" smtClean="0">
                <a:latin typeface="Candara" charset="0"/>
                <a:ea typeface="MS PGothic" charset="0"/>
                <a:cs typeface="Arial" charset="0"/>
              </a:rPr>
              <a:t>their brokenness </a:t>
            </a:r>
            <a:r>
              <a:rPr lang="en-US" sz="2400" b="1" dirty="0">
                <a:latin typeface="Candara" charset="0"/>
                <a:ea typeface="MS PGothic" charset="0"/>
                <a:cs typeface="Arial" charset="0"/>
              </a:rPr>
              <a:t>[</a:t>
            </a:r>
            <a:r>
              <a:rPr lang="en-US" sz="2400" b="1" i="1" dirty="0">
                <a:latin typeface="Candara" charset="0"/>
                <a:ea typeface="MS PGothic" charset="0"/>
                <a:cs typeface="Arial" charset="0"/>
              </a:rPr>
              <a:t>spiritual </a:t>
            </a:r>
            <a:r>
              <a:rPr lang="en-US" sz="2400" b="1" i="1" dirty="0" smtClean="0">
                <a:latin typeface="Candara" charset="0"/>
                <a:ea typeface="MS PGothic" charset="0"/>
                <a:cs typeface="Arial" charset="0"/>
              </a:rPr>
              <a:t>bankruptcy</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can truly show mercy because of their own need and experience </a:t>
            </a:r>
            <a:r>
              <a:rPr lang="en-US" sz="2400" b="1" dirty="0" smtClean="0">
                <a:latin typeface="Candara" charset="0"/>
                <a:ea typeface="MS PGothic" charset="0"/>
                <a:cs typeface="Arial" charset="0"/>
              </a:rPr>
              <a:t>for </a:t>
            </a:r>
            <a:r>
              <a:rPr lang="en-US" sz="2400" b="1" dirty="0" smtClean="0">
                <a:latin typeface="Candara" charset="0"/>
                <a:ea typeface="MS PGothic" charset="0"/>
                <a:cs typeface="Arial" charset="0"/>
              </a:rPr>
              <a:t>God’s </a:t>
            </a:r>
            <a:r>
              <a:rPr lang="en-US" sz="2400" b="1" dirty="0" smtClean="0">
                <a:latin typeface="Candara" charset="0"/>
                <a:ea typeface="MS PGothic" charset="0"/>
                <a:cs typeface="Arial" charset="0"/>
              </a:rPr>
              <a:t>mercy.</a:t>
            </a:r>
          </a:p>
          <a:p>
            <a:pPr marL="458788" lvl="0" indent="-458788">
              <a:spcBef>
                <a:spcPts val="0"/>
              </a:spcBef>
              <a:defRPr/>
            </a:pPr>
            <a:endParaRPr lang="en-US" sz="1400" b="1" dirty="0">
              <a:latin typeface="Candara" charset="0"/>
              <a:ea typeface="MS PGothic" charset="0"/>
              <a:cs typeface="Arial" charset="0"/>
            </a:endParaRPr>
          </a:p>
          <a:p>
            <a:pPr marL="457200" lvl="1" indent="-342900">
              <a:spcBef>
                <a:spcPct val="0"/>
              </a:spcBef>
              <a:buFont typeface="Arial"/>
              <a:buChar char="•"/>
            </a:pPr>
            <a:r>
              <a:rPr lang="en-US" sz="2400" b="1" dirty="0">
                <a:solidFill>
                  <a:srgbClr val="FF0000"/>
                </a:solidFill>
                <a:latin typeface="Candara" charset="0"/>
                <a:ea typeface="Calibri" charset="0"/>
                <a:cs typeface="Times New Roman" charset="0"/>
              </a:rPr>
              <a:t>Mercy and Meekness: </a:t>
            </a:r>
            <a:r>
              <a:rPr lang="en-US" sz="2400" b="1" dirty="0">
                <a:latin typeface="Candara" charset="0"/>
                <a:ea typeface="Calibri" charset="0"/>
                <a:cs typeface="Times New Roman" charset="0"/>
              </a:rPr>
              <a:t>The meek are also merciful. Why? </a:t>
            </a:r>
          </a:p>
          <a:p>
            <a:pPr marL="0">
              <a:spcBef>
                <a:spcPct val="0"/>
              </a:spcBef>
              <a:buNone/>
            </a:pPr>
            <a:endParaRPr lang="en-US" sz="1400" b="1" dirty="0">
              <a:latin typeface="Candara" charset="0"/>
              <a:ea typeface="Calibri" charset="0"/>
              <a:cs typeface="Times New Roman" charset="0"/>
            </a:endParaRPr>
          </a:p>
          <a:p>
            <a:pPr marL="0" algn="ctr">
              <a:spcBef>
                <a:spcPct val="0"/>
              </a:spcBef>
              <a:buNone/>
            </a:pPr>
            <a:r>
              <a:rPr lang="en-US" sz="2300" i="1" dirty="0">
                <a:latin typeface="Candara" charset="0"/>
                <a:ea typeface="Calibri" charset="0"/>
                <a:cs typeface="Times New Roman" charset="0"/>
              </a:rPr>
              <a:t>To be meek is to acknowledge to others </a:t>
            </a:r>
            <a:br>
              <a:rPr lang="en-US" sz="2300" i="1" dirty="0">
                <a:latin typeface="Candara" charset="0"/>
                <a:ea typeface="Calibri" charset="0"/>
                <a:cs typeface="Times New Roman" charset="0"/>
              </a:rPr>
            </a:br>
            <a:r>
              <a:rPr lang="en-US" sz="2300" i="1" dirty="0">
                <a:latin typeface="Candara" charset="0"/>
                <a:ea typeface="Calibri" charset="0"/>
                <a:cs typeface="Times New Roman" charset="0"/>
              </a:rPr>
              <a:t>that we are sinners; to be merciful is to have </a:t>
            </a:r>
            <a:br>
              <a:rPr lang="en-US" sz="2300" i="1" dirty="0">
                <a:latin typeface="Candara" charset="0"/>
                <a:ea typeface="Calibri" charset="0"/>
                <a:cs typeface="Times New Roman" charset="0"/>
              </a:rPr>
            </a:br>
            <a:r>
              <a:rPr lang="en-US" sz="2300" i="1" dirty="0">
                <a:latin typeface="Candara" charset="0"/>
                <a:ea typeface="Calibri" charset="0"/>
                <a:cs typeface="Times New Roman" charset="0"/>
              </a:rPr>
              <a:t>compassion on others, for they are sinners too.</a:t>
            </a:r>
            <a:br>
              <a:rPr lang="en-US" sz="2300" i="1" dirty="0">
                <a:latin typeface="Candara" charset="0"/>
                <a:ea typeface="Calibri" charset="0"/>
                <a:cs typeface="Times New Roman" charset="0"/>
              </a:rPr>
            </a:br>
            <a:r>
              <a:rPr lang="en-US" sz="2300" i="1" dirty="0">
                <a:latin typeface="Candara" charset="0"/>
                <a:ea typeface="Calibri" charset="0"/>
                <a:cs typeface="Times New Roman" charset="0"/>
              </a:rPr>
              <a:t>John </a:t>
            </a:r>
            <a:r>
              <a:rPr lang="en-US" sz="2300" i="1" dirty="0" smtClean="0">
                <a:latin typeface="Candara" charset="0"/>
                <a:ea typeface="Calibri" charset="0"/>
                <a:cs typeface="Times New Roman" charset="0"/>
              </a:rPr>
              <a:t>Stott</a:t>
            </a:r>
            <a:endParaRPr lang="en-US" sz="2300" i="1" dirty="0">
              <a:latin typeface="Candara" charset="0"/>
              <a:ea typeface="Calibri" charset="0"/>
              <a:cs typeface="Times New Roman" charset="0"/>
            </a:endParaRPr>
          </a:p>
          <a:p>
            <a:pPr marL="0" lvl="0" indent="0">
              <a:spcBef>
                <a:spcPts val="0"/>
              </a:spcBef>
              <a:buNone/>
              <a:defRPr/>
            </a:pPr>
            <a:endParaRPr lang="en-US" sz="2400" b="1" dirty="0" smtClean="0">
              <a:latin typeface="Candara" charset="0"/>
              <a:ea typeface="MS PGothic" charset="0"/>
              <a:cs typeface="Arial" charset="0"/>
            </a:endParaRPr>
          </a:p>
          <a:p>
            <a:pPr marL="0" lvl="0" indent="0">
              <a:spcBef>
                <a:spcPts val="0"/>
              </a:spcBef>
              <a:buNone/>
              <a:defRPr/>
            </a:pPr>
            <a:endParaRPr lang="en-US" sz="2400" b="1" dirty="0" smtClean="0">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FF0000"/>
              </a:solidFill>
              <a:latin typeface="Candara" charset="0"/>
              <a:ea typeface="MS PGothic" charset="0"/>
              <a:cs typeface="Arial" charset="0"/>
            </a:endParaRPr>
          </a:p>
        </p:txBody>
      </p:sp>
    </p:spTree>
    <p:extLst>
      <p:ext uri="{BB962C8B-B14F-4D97-AF65-F5344CB8AC3E}">
        <p14:creationId xmlns:p14="http://schemas.microsoft.com/office/powerpoint/2010/main" val="1135593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2800" b="1" dirty="0" smtClean="0">
                <a:latin typeface="Candara" charset="0"/>
                <a:ea typeface="MS PGothic" charset="0"/>
                <a:cs typeface="Arial" charset="0"/>
              </a:rPr>
              <a:t>WHAT DOES A MERCIFUL PERSON LOOK LIKE?</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143000"/>
            <a:ext cx="8763000" cy="5715000"/>
          </a:xfrm>
        </p:spPr>
        <p:txBody>
          <a:bodyPr/>
          <a:lstStyle/>
          <a:p>
            <a:pPr marL="0" indent="0">
              <a:spcBef>
                <a:spcPts val="0"/>
              </a:spcBef>
              <a:buNone/>
            </a:pPr>
            <a:r>
              <a:rPr lang="en-US" sz="2300" b="1" i="1" dirty="0" smtClean="0">
                <a:solidFill>
                  <a:srgbClr val="000000"/>
                </a:solidFill>
                <a:latin typeface="Candara"/>
                <a:cs typeface="Candara"/>
              </a:rPr>
              <a:t>* </a:t>
            </a:r>
            <a:r>
              <a:rPr lang="en-US" sz="2300" b="1" dirty="0" smtClean="0">
                <a:solidFill>
                  <a:srgbClr val="000000"/>
                </a:solidFill>
                <a:latin typeface="Candara"/>
                <a:cs typeface="Candara"/>
              </a:rPr>
              <a:t>An Example</a:t>
            </a:r>
            <a:r>
              <a:rPr lang="en-US" sz="2300" b="1" dirty="0">
                <a:solidFill>
                  <a:srgbClr val="000000"/>
                </a:solidFill>
                <a:latin typeface="Candara"/>
                <a:cs typeface="Candara"/>
              </a:rPr>
              <a:t>: </a:t>
            </a:r>
            <a:r>
              <a:rPr lang="en-US" sz="2300" b="1" i="1" dirty="0">
                <a:solidFill>
                  <a:srgbClr val="FF0000"/>
                </a:solidFill>
                <a:latin typeface="Candara"/>
                <a:cs typeface="Candara"/>
              </a:rPr>
              <a:t>The Good Samaritan </a:t>
            </a:r>
            <a:r>
              <a:rPr lang="en-US" sz="2300" b="1" dirty="0">
                <a:solidFill>
                  <a:srgbClr val="000000"/>
                </a:solidFill>
                <a:latin typeface="Candara"/>
                <a:cs typeface="Candara"/>
              </a:rPr>
              <a:t>[Luke 10:30-35] </a:t>
            </a:r>
            <a:endParaRPr lang="en-US" sz="2300" b="1" dirty="0" smtClean="0">
              <a:solidFill>
                <a:srgbClr val="000000"/>
              </a:solidFill>
              <a:latin typeface="Candara"/>
              <a:cs typeface="Candara"/>
            </a:endParaRPr>
          </a:p>
          <a:p>
            <a:pPr marL="0" indent="0">
              <a:spcBef>
                <a:spcPts val="0"/>
              </a:spcBef>
              <a:buNone/>
              <a:defRPr/>
            </a:pPr>
            <a:endParaRPr lang="en-US" sz="1400" b="1" dirty="0" smtClean="0">
              <a:latin typeface="Candara" charset="0"/>
              <a:ea typeface="MS PGothic" charset="0"/>
              <a:cs typeface="Arial" charset="0"/>
            </a:endParaRPr>
          </a:p>
          <a:p>
            <a:pPr marL="0" indent="0" algn="ctr">
              <a:spcBef>
                <a:spcPts val="0"/>
              </a:spcBef>
              <a:buNone/>
              <a:defRPr/>
            </a:pPr>
            <a:r>
              <a:rPr lang="en-US" sz="2200" i="1" baseline="30000" dirty="0">
                <a:latin typeface="Candara" charset="0"/>
                <a:ea typeface="MS PGothic" charset="0"/>
                <a:cs typeface="Arial" charset="0"/>
              </a:rPr>
              <a:t>30</a:t>
            </a:r>
            <a:r>
              <a:rPr lang="en-US" sz="2200" i="1" dirty="0">
                <a:latin typeface="Candara" charset="0"/>
                <a:ea typeface="MS PGothic" charset="0"/>
                <a:cs typeface="Arial" charset="0"/>
              </a:rPr>
              <a:t> Jesus replied, “A man was going down from Jerusalem to </a:t>
            </a:r>
            <a:br>
              <a:rPr lang="en-US" sz="2200" i="1" dirty="0">
                <a:latin typeface="Candara" charset="0"/>
                <a:ea typeface="MS PGothic" charset="0"/>
                <a:cs typeface="Arial" charset="0"/>
              </a:rPr>
            </a:br>
            <a:r>
              <a:rPr lang="en-US" sz="2200" i="1" dirty="0">
                <a:latin typeface="Candara" charset="0"/>
                <a:ea typeface="MS PGothic" charset="0"/>
                <a:cs typeface="Arial" charset="0"/>
              </a:rPr>
              <a:t>Jericho, and he fell among robbers, who stripped him and beat </a:t>
            </a:r>
            <a:br>
              <a:rPr lang="en-US" sz="2200" i="1" dirty="0">
                <a:latin typeface="Candara" charset="0"/>
                <a:ea typeface="MS PGothic" charset="0"/>
                <a:cs typeface="Arial" charset="0"/>
              </a:rPr>
            </a:br>
            <a:r>
              <a:rPr lang="en-US" sz="2200" i="1" dirty="0">
                <a:latin typeface="Candara" charset="0"/>
                <a:ea typeface="MS PGothic" charset="0"/>
                <a:cs typeface="Arial" charset="0"/>
              </a:rPr>
              <a:t>him and departed, leaving him half dead. </a:t>
            </a:r>
            <a:r>
              <a:rPr lang="en-US" sz="2200" i="1" baseline="30000" dirty="0">
                <a:latin typeface="Candara" charset="0"/>
                <a:ea typeface="MS PGothic" charset="0"/>
                <a:cs typeface="Arial" charset="0"/>
              </a:rPr>
              <a:t>31</a:t>
            </a:r>
            <a:r>
              <a:rPr lang="en-US" sz="2200" i="1" dirty="0">
                <a:latin typeface="Candara" charset="0"/>
                <a:ea typeface="MS PGothic" charset="0"/>
                <a:cs typeface="Arial" charset="0"/>
              </a:rPr>
              <a:t> Now by chance a priest</a:t>
            </a:r>
            <a:br>
              <a:rPr lang="en-US" sz="2200" i="1" dirty="0">
                <a:latin typeface="Candara" charset="0"/>
                <a:ea typeface="MS PGothic" charset="0"/>
                <a:cs typeface="Arial" charset="0"/>
              </a:rPr>
            </a:br>
            <a:r>
              <a:rPr lang="en-US" sz="2200" i="1" dirty="0">
                <a:latin typeface="Candara" charset="0"/>
                <a:ea typeface="MS PGothic" charset="0"/>
                <a:cs typeface="Arial" charset="0"/>
              </a:rPr>
              <a:t> was going down that road, and when he saw him he passed by on the </a:t>
            </a:r>
            <a:br>
              <a:rPr lang="en-US" sz="2200" i="1" dirty="0">
                <a:latin typeface="Candara" charset="0"/>
                <a:ea typeface="MS PGothic" charset="0"/>
                <a:cs typeface="Arial" charset="0"/>
              </a:rPr>
            </a:br>
            <a:r>
              <a:rPr lang="en-US" sz="2200" i="1" dirty="0">
                <a:latin typeface="Candara" charset="0"/>
                <a:ea typeface="MS PGothic" charset="0"/>
                <a:cs typeface="Arial" charset="0"/>
              </a:rPr>
              <a:t>other side. </a:t>
            </a:r>
            <a:r>
              <a:rPr lang="en-US" sz="2200" i="1" baseline="30000" dirty="0">
                <a:latin typeface="Candara" charset="0"/>
                <a:ea typeface="MS PGothic" charset="0"/>
                <a:cs typeface="Arial" charset="0"/>
              </a:rPr>
              <a:t>32</a:t>
            </a:r>
            <a:r>
              <a:rPr lang="en-US" sz="2200" i="1" dirty="0">
                <a:latin typeface="Candara" charset="0"/>
                <a:ea typeface="MS PGothic" charset="0"/>
                <a:cs typeface="Arial" charset="0"/>
              </a:rPr>
              <a:t> So likewise a Levite, when he came to the place and saw him, </a:t>
            </a:r>
            <a:br>
              <a:rPr lang="en-US" sz="2200" i="1" dirty="0">
                <a:latin typeface="Candara" charset="0"/>
                <a:ea typeface="MS PGothic" charset="0"/>
                <a:cs typeface="Arial" charset="0"/>
              </a:rPr>
            </a:br>
            <a:r>
              <a:rPr lang="en-US" sz="2200" i="1" dirty="0">
                <a:latin typeface="Candara" charset="0"/>
                <a:ea typeface="MS PGothic" charset="0"/>
                <a:cs typeface="Arial" charset="0"/>
              </a:rPr>
              <a:t>passed by on the other side. </a:t>
            </a:r>
            <a:r>
              <a:rPr lang="en-US" sz="2200" i="1" baseline="30000" dirty="0">
                <a:latin typeface="Candara" charset="0"/>
                <a:ea typeface="MS PGothic" charset="0"/>
                <a:cs typeface="Arial" charset="0"/>
              </a:rPr>
              <a:t>33</a:t>
            </a:r>
            <a:r>
              <a:rPr lang="en-US" sz="2200" i="1" dirty="0">
                <a:latin typeface="Candara" charset="0"/>
                <a:ea typeface="MS PGothic" charset="0"/>
                <a:cs typeface="Arial" charset="0"/>
              </a:rPr>
              <a:t> But a Samaritan, as he journeyed, came to </a:t>
            </a:r>
            <a:br>
              <a:rPr lang="en-US" sz="2200" i="1" dirty="0">
                <a:latin typeface="Candara" charset="0"/>
                <a:ea typeface="MS PGothic" charset="0"/>
                <a:cs typeface="Arial" charset="0"/>
              </a:rPr>
            </a:br>
            <a:r>
              <a:rPr lang="en-US" sz="2200" i="1" dirty="0">
                <a:latin typeface="Candara" charset="0"/>
                <a:ea typeface="MS PGothic" charset="0"/>
                <a:cs typeface="Arial" charset="0"/>
              </a:rPr>
              <a:t>where he was, and when he saw him, he had compassion. </a:t>
            </a:r>
            <a:r>
              <a:rPr lang="en-US" sz="2200" i="1" baseline="30000" dirty="0">
                <a:latin typeface="Candara" charset="0"/>
                <a:ea typeface="MS PGothic" charset="0"/>
                <a:cs typeface="Arial" charset="0"/>
              </a:rPr>
              <a:t>34</a:t>
            </a:r>
            <a:r>
              <a:rPr lang="en-US" sz="2200" i="1" dirty="0">
                <a:latin typeface="Candara" charset="0"/>
                <a:ea typeface="MS PGothic" charset="0"/>
                <a:cs typeface="Arial" charset="0"/>
              </a:rPr>
              <a:t> He went to </a:t>
            </a:r>
            <a:br>
              <a:rPr lang="en-US" sz="2200" i="1" dirty="0">
                <a:latin typeface="Candara" charset="0"/>
                <a:ea typeface="MS PGothic" charset="0"/>
                <a:cs typeface="Arial" charset="0"/>
              </a:rPr>
            </a:br>
            <a:r>
              <a:rPr lang="en-US" sz="2200" i="1" dirty="0">
                <a:latin typeface="Candara" charset="0"/>
                <a:ea typeface="MS PGothic" charset="0"/>
                <a:cs typeface="Arial" charset="0"/>
              </a:rPr>
              <a:t>him and bound up his wounds, pouring on oil and wine. Then he set </a:t>
            </a:r>
            <a:br>
              <a:rPr lang="en-US" sz="2200" i="1" dirty="0">
                <a:latin typeface="Candara" charset="0"/>
                <a:ea typeface="MS PGothic" charset="0"/>
                <a:cs typeface="Arial" charset="0"/>
              </a:rPr>
            </a:br>
            <a:r>
              <a:rPr lang="en-US" sz="2200" i="1" dirty="0">
                <a:latin typeface="Candara" charset="0"/>
                <a:ea typeface="MS PGothic" charset="0"/>
                <a:cs typeface="Arial" charset="0"/>
              </a:rPr>
              <a:t>him on his own animal and brought him to an inn and took care of</a:t>
            </a:r>
            <a:br>
              <a:rPr lang="en-US" sz="2200" i="1" dirty="0">
                <a:latin typeface="Candara" charset="0"/>
                <a:ea typeface="MS PGothic" charset="0"/>
                <a:cs typeface="Arial" charset="0"/>
              </a:rPr>
            </a:br>
            <a:r>
              <a:rPr lang="en-US" sz="2200" i="1" dirty="0">
                <a:latin typeface="Candara" charset="0"/>
                <a:ea typeface="MS PGothic" charset="0"/>
                <a:cs typeface="Arial" charset="0"/>
              </a:rPr>
              <a:t> him. </a:t>
            </a:r>
            <a:r>
              <a:rPr lang="en-US" sz="2200" i="1" baseline="30000" dirty="0">
                <a:latin typeface="Candara" charset="0"/>
                <a:ea typeface="MS PGothic" charset="0"/>
                <a:cs typeface="Arial" charset="0"/>
              </a:rPr>
              <a:t>35</a:t>
            </a:r>
            <a:r>
              <a:rPr lang="en-US" sz="2200" i="1" dirty="0">
                <a:latin typeface="Candara" charset="0"/>
                <a:ea typeface="MS PGothic" charset="0"/>
                <a:cs typeface="Arial" charset="0"/>
              </a:rPr>
              <a:t> And the next day he took out two denarii and gave them </a:t>
            </a:r>
            <a:br>
              <a:rPr lang="en-US" sz="2200" i="1" dirty="0">
                <a:latin typeface="Candara" charset="0"/>
                <a:ea typeface="MS PGothic" charset="0"/>
                <a:cs typeface="Arial" charset="0"/>
              </a:rPr>
            </a:br>
            <a:r>
              <a:rPr lang="en-US" sz="2200" i="1" dirty="0">
                <a:latin typeface="Candara" charset="0"/>
                <a:ea typeface="MS PGothic" charset="0"/>
                <a:cs typeface="Arial" charset="0"/>
              </a:rPr>
              <a:t>to the innkeeper, saying, ‘Take care of him, and whatever </a:t>
            </a:r>
            <a:br>
              <a:rPr lang="en-US" sz="2200" i="1" dirty="0">
                <a:latin typeface="Candara" charset="0"/>
                <a:ea typeface="MS PGothic" charset="0"/>
                <a:cs typeface="Arial" charset="0"/>
              </a:rPr>
            </a:br>
            <a:r>
              <a:rPr lang="en-US" sz="2200" i="1" dirty="0">
                <a:latin typeface="Candara" charset="0"/>
                <a:ea typeface="MS PGothic" charset="0"/>
                <a:cs typeface="Arial" charset="0"/>
              </a:rPr>
              <a:t>more you spend, I will repay you when I come back.’</a:t>
            </a:r>
            <a:r>
              <a:rPr lang="en-US" sz="2200" i="1" dirty="0" smtClean="0">
                <a:latin typeface="Candara" charset="0"/>
                <a:ea typeface="MS PGothic" charset="0"/>
                <a:cs typeface="Arial" charset="0"/>
              </a:rPr>
              <a:t>”</a:t>
            </a:r>
            <a:endParaRPr lang="en-US" sz="2200" i="1" dirty="0">
              <a:latin typeface="Candara" charset="0"/>
              <a:ea typeface="MS PGothic" charset="0"/>
              <a:cs typeface="Arial" charset="0"/>
            </a:endParaRPr>
          </a:p>
        </p:txBody>
      </p:sp>
    </p:spTree>
    <p:extLst>
      <p:ext uri="{BB962C8B-B14F-4D97-AF65-F5344CB8AC3E}">
        <p14:creationId xmlns:p14="http://schemas.microsoft.com/office/powerpoint/2010/main" val="42920366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2800" b="1" dirty="0" smtClean="0">
                <a:latin typeface="Candara" charset="0"/>
                <a:ea typeface="MS PGothic" charset="0"/>
                <a:cs typeface="Arial" charset="0"/>
              </a:rPr>
              <a:t>WHAT DOES A MERCIFUL PERSON LOOK LIKE?</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143000"/>
            <a:ext cx="8763000" cy="5715000"/>
          </a:xfrm>
        </p:spPr>
        <p:txBody>
          <a:bodyPr/>
          <a:lstStyle/>
          <a:p>
            <a:pPr marL="0" indent="0">
              <a:spcBef>
                <a:spcPts val="0"/>
              </a:spcBef>
              <a:buNone/>
            </a:pPr>
            <a:r>
              <a:rPr lang="en-US" sz="2300" b="1" i="1" dirty="0" smtClean="0">
                <a:solidFill>
                  <a:srgbClr val="000000"/>
                </a:solidFill>
                <a:latin typeface="Candara"/>
                <a:cs typeface="Candara"/>
              </a:rPr>
              <a:t>* </a:t>
            </a:r>
            <a:r>
              <a:rPr lang="en-US" sz="2300" b="1" dirty="0" smtClean="0">
                <a:solidFill>
                  <a:srgbClr val="000000"/>
                </a:solidFill>
                <a:latin typeface="Candara"/>
                <a:cs typeface="Candara"/>
              </a:rPr>
              <a:t>An Example</a:t>
            </a:r>
            <a:r>
              <a:rPr lang="en-US" sz="2300" b="1" dirty="0">
                <a:solidFill>
                  <a:srgbClr val="000000"/>
                </a:solidFill>
                <a:latin typeface="Candara"/>
                <a:cs typeface="Candara"/>
              </a:rPr>
              <a:t>: </a:t>
            </a:r>
            <a:r>
              <a:rPr lang="en-US" sz="2300" b="1" i="1" dirty="0">
                <a:solidFill>
                  <a:srgbClr val="FF0000"/>
                </a:solidFill>
                <a:latin typeface="Candara"/>
                <a:cs typeface="Candara"/>
              </a:rPr>
              <a:t>The Good Samaritan </a:t>
            </a:r>
            <a:r>
              <a:rPr lang="en-US" sz="2300" b="1" dirty="0">
                <a:solidFill>
                  <a:srgbClr val="000000"/>
                </a:solidFill>
                <a:latin typeface="Candara"/>
                <a:cs typeface="Candara"/>
              </a:rPr>
              <a:t>[Luke 10:30-35] </a:t>
            </a:r>
            <a:endParaRPr lang="en-US" sz="2300" b="1" dirty="0" smtClean="0">
              <a:solidFill>
                <a:srgbClr val="000000"/>
              </a:solidFill>
              <a:latin typeface="Candara"/>
              <a:cs typeface="Candara"/>
            </a:endParaRPr>
          </a:p>
          <a:p>
            <a:pPr marL="0" indent="0">
              <a:spcBef>
                <a:spcPts val="0"/>
              </a:spcBef>
              <a:buNone/>
              <a:defRPr/>
            </a:pPr>
            <a:endParaRPr lang="en-US" sz="1400" b="1" dirty="0" smtClean="0">
              <a:latin typeface="Candara" charset="0"/>
              <a:ea typeface="MS PGothic" charset="0"/>
              <a:cs typeface="Arial" charset="0"/>
            </a:endParaRPr>
          </a:p>
          <a:p>
            <a:pPr marL="458788" lvl="0" indent="-458788">
              <a:spcBef>
                <a:spcPts val="400"/>
              </a:spcBef>
              <a:defRPr/>
            </a:pPr>
            <a:r>
              <a:rPr lang="en-US" sz="2400" b="1" dirty="0" smtClean="0">
                <a:solidFill>
                  <a:srgbClr val="000000"/>
                </a:solidFill>
                <a:latin typeface="Candara" charset="0"/>
                <a:ea typeface="MS PGothic" charset="0"/>
                <a:cs typeface="Arial" charset="0"/>
              </a:rPr>
              <a:t>First, </a:t>
            </a:r>
            <a:r>
              <a:rPr lang="en-US" sz="2400" b="1" dirty="0">
                <a:solidFill>
                  <a:srgbClr val="000000"/>
                </a:solidFill>
                <a:latin typeface="Candara" charset="0"/>
                <a:ea typeface="MS PGothic" charset="0"/>
                <a:cs typeface="Arial" charset="0"/>
              </a:rPr>
              <a:t>h</a:t>
            </a:r>
            <a:r>
              <a:rPr lang="en-US" sz="2400" b="1" dirty="0" smtClean="0">
                <a:latin typeface="Candara" charset="0"/>
                <a:ea typeface="Calibri" charset="0"/>
                <a:cs typeface="Times New Roman" charset="0"/>
              </a:rPr>
              <a:t>e </a:t>
            </a:r>
            <a:r>
              <a:rPr lang="en-US" sz="2400" b="1" dirty="0">
                <a:latin typeface="Candara" charset="0"/>
                <a:ea typeface="Calibri" charset="0"/>
                <a:cs typeface="Times New Roman" charset="0"/>
              </a:rPr>
              <a:t>sees the need (misery, distress, pain)</a:t>
            </a:r>
            <a:r>
              <a:rPr lang="en-US" sz="2400" b="1" dirty="0" smtClean="0">
                <a:latin typeface="Candara" charset="0"/>
                <a:ea typeface="Calibri" charset="0"/>
                <a:cs typeface="Times New Roman" charset="0"/>
              </a:rPr>
              <a:t>.</a:t>
            </a:r>
          </a:p>
          <a:p>
            <a:pPr marL="458788" lvl="0" indent="-458788">
              <a:spcBef>
                <a:spcPts val="400"/>
              </a:spcBef>
              <a:defRPr/>
            </a:pPr>
            <a:endParaRPr lang="en-US" sz="1400" b="1" dirty="0" smtClean="0">
              <a:latin typeface="Candara" charset="0"/>
              <a:ea typeface="Calibri" charset="0"/>
              <a:cs typeface="Times New Roman" charset="0"/>
            </a:endParaRPr>
          </a:p>
          <a:p>
            <a:pPr marL="458788" lvl="0" indent="-458788">
              <a:spcBef>
                <a:spcPts val="400"/>
              </a:spcBef>
              <a:defRPr/>
            </a:pPr>
            <a:r>
              <a:rPr lang="en-US" sz="2400" b="1" dirty="0" smtClean="0">
                <a:latin typeface="Candara" charset="0"/>
                <a:ea typeface="Calibri" charset="0"/>
                <a:cs typeface="Times New Roman" charset="0"/>
              </a:rPr>
              <a:t>He </a:t>
            </a:r>
            <a:r>
              <a:rPr lang="en-US" sz="2400" b="1" dirty="0">
                <a:latin typeface="Candara" charset="0"/>
                <a:ea typeface="Calibri" charset="0"/>
                <a:cs typeface="Times New Roman" charset="0"/>
              </a:rPr>
              <a:t>responds internally with compassion/pity to the person in </a:t>
            </a:r>
            <a:r>
              <a:rPr lang="en-US" sz="2400" b="1" dirty="0" smtClean="0">
                <a:latin typeface="Candara" charset="0"/>
                <a:ea typeface="Calibri" charset="0"/>
                <a:cs typeface="Times New Roman" charset="0"/>
              </a:rPr>
              <a:t>distress.</a:t>
            </a:r>
          </a:p>
          <a:p>
            <a:pPr marL="458788" lvl="0" indent="-458788">
              <a:spcBef>
                <a:spcPts val="400"/>
              </a:spcBef>
              <a:defRPr/>
            </a:pPr>
            <a:endParaRPr lang="en-US" sz="1400" b="1" dirty="0" smtClean="0">
              <a:latin typeface="Candara" charset="0"/>
              <a:ea typeface="Calibri" charset="0"/>
              <a:cs typeface="Times New Roman" charset="0"/>
            </a:endParaRPr>
          </a:p>
          <a:p>
            <a:pPr marL="458788" lvl="0" indent="-458788">
              <a:spcBef>
                <a:spcPts val="400"/>
              </a:spcBef>
              <a:defRPr/>
            </a:pPr>
            <a:r>
              <a:rPr lang="en-US" sz="2400" b="1" dirty="0" smtClean="0">
                <a:latin typeface="Candara" charset="0"/>
                <a:ea typeface="Calibri" charset="0"/>
                <a:cs typeface="Times New Roman" charset="0"/>
              </a:rPr>
              <a:t>He </a:t>
            </a:r>
            <a:r>
              <a:rPr lang="en-US" sz="2400" b="1" dirty="0">
                <a:latin typeface="Candara" charset="0"/>
                <a:ea typeface="Calibri" charset="0"/>
                <a:cs typeface="Times New Roman" charset="0"/>
              </a:rPr>
              <a:t>responds externally with action to </a:t>
            </a:r>
            <a:r>
              <a:rPr lang="en-US" sz="2400" b="1" dirty="0" smtClean="0">
                <a:latin typeface="Candara" charset="0"/>
                <a:ea typeface="Calibri" charset="0"/>
                <a:cs typeface="Times New Roman" charset="0"/>
              </a:rPr>
              <a:t>relieve </a:t>
            </a:r>
            <a:r>
              <a:rPr lang="en-US" sz="2400" b="1" dirty="0">
                <a:latin typeface="Candara" charset="0"/>
                <a:ea typeface="Calibri" charset="0"/>
                <a:cs typeface="Times New Roman" charset="0"/>
              </a:rPr>
              <a:t>the </a:t>
            </a:r>
            <a:r>
              <a:rPr lang="en-US" sz="2400" b="1" dirty="0" smtClean="0">
                <a:latin typeface="Candara" charset="0"/>
                <a:ea typeface="Calibri" charset="0"/>
                <a:cs typeface="Times New Roman" charset="0"/>
              </a:rPr>
              <a:t>distress of the person, overcoming cultural/ethnic barriers with mercy.</a:t>
            </a:r>
            <a:endParaRPr lang="en-US" sz="2400" b="1" dirty="0" smtClean="0">
              <a:latin typeface="Candara" charset="0"/>
              <a:ea typeface="Calibri" charset="0"/>
              <a:cs typeface="Times New Roman" charset="0"/>
            </a:endParaRPr>
          </a:p>
          <a:p>
            <a:pPr marL="458788" lvl="0" indent="-458788">
              <a:spcBef>
                <a:spcPts val="400"/>
              </a:spcBef>
              <a:defRPr/>
            </a:pPr>
            <a:endParaRPr lang="en-US" sz="1400" b="1" dirty="0" smtClean="0">
              <a:latin typeface="Candara" charset="0"/>
              <a:ea typeface="Calibri" charset="0"/>
              <a:cs typeface="Times New Roman" charset="0"/>
            </a:endParaRPr>
          </a:p>
          <a:p>
            <a:pPr marL="461963" indent="-461963">
              <a:spcBef>
                <a:spcPts val="400"/>
              </a:spcBef>
              <a:defRPr/>
            </a:pPr>
            <a:r>
              <a:rPr lang="en-US" sz="2400" b="1" dirty="0" smtClean="0">
                <a:latin typeface="Candara" charset="0"/>
                <a:ea typeface="Calibri" charset="0"/>
                <a:cs typeface="Times New Roman" charset="0"/>
              </a:rPr>
              <a:t>He </a:t>
            </a:r>
            <a:r>
              <a:rPr lang="en-US" sz="2400" b="1" dirty="0">
                <a:latin typeface="Candara" charset="0"/>
                <a:ea typeface="Calibri" charset="0"/>
                <a:cs typeface="Times New Roman" charset="0"/>
              </a:rPr>
              <a:t>responds sacrificially—with no strings </a:t>
            </a:r>
            <a:r>
              <a:rPr lang="en-US" sz="2400" b="1" dirty="0" smtClean="0">
                <a:latin typeface="Candara" charset="0"/>
                <a:ea typeface="Calibri" charset="0"/>
                <a:cs typeface="Times New Roman" charset="0"/>
              </a:rPr>
              <a:t>attached.</a:t>
            </a:r>
            <a:endParaRPr lang="en-US" sz="2400" b="1" dirty="0">
              <a:latin typeface="Candara" charset="0"/>
              <a:ea typeface="Calibri" charset="0"/>
              <a:cs typeface="Times New Roman" charset="0"/>
            </a:endParaRPr>
          </a:p>
        </p:txBody>
      </p:sp>
    </p:spTree>
    <p:extLst>
      <p:ext uri="{BB962C8B-B14F-4D97-AF65-F5344CB8AC3E}">
        <p14:creationId xmlns:p14="http://schemas.microsoft.com/office/powerpoint/2010/main" val="19035950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75758</TotalTime>
  <Words>851</Words>
  <Application>Microsoft Macintosh PowerPoint</Application>
  <PresentationFormat>On-screen Show (4:3)</PresentationFormat>
  <Paragraphs>143</Paragraphs>
  <Slides>16</Slides>
  <Notes>13</Notes>
  <HiddenSlides>0</HiddenSlides>
  <MMClips>0</MMClips>
  <ScaleCrop>false</ScaleCrop>
  <HeadingPairs>
    <vt:vector size="4" baseType="variant">
      <vt:variant>
        <vt:lpstr>Theme</vt:lpstr>
      </vt:variant>
      <vt:variant>
        <vt:i4>37</vt:i4>
      </vt:variant>
      <vt:variant>
        <vt:lpstr>Slide Titles</vt:lpstr>
      </vt:variant>
      <vt:variant>
        <vt:i4>16</vt:i4>
      </vt:variant>
    </vt:vector>
  </HeadingPairs>
  <TitlesOfParts>
    <vt:vector size="53"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33_Default Design</vt:lpstr>
      <vt:lpstr>35_Default Design</vt:lpstr>
      <vt:lpstr>32_Default Design</vt:lpstr>
      <vt:lpstr>PowerPoint Presentation</vt:lpstr>
      <vt:lpstr>Blessed Are the Merciful</vt:lpstr>
      <vt:lpstr>THE FIFTH BEATITUDE  IN PROGRESSION OF INNER TRANSFORMATION</vt:lpstr>
      <vt:lpstr>PowerPoint Presentation</vt:lpstr>
      <vt:lpstr>WHAT IS MERCY?</vt:lpstr>
      <vt:lpstr>MERCY AND GRACE: TWINS OF GOD’S LOVE</vt:lpstr>
      <vt:lpstr>WHAT IS MERCY?</vt:lpstr>
      <vt:lpstr>WHAT DOES A MERCIFUL PERSON LOOK LIKE?</vt:lpstr>
      <vt:lpstr>WHAT DOES A MERCIFUL PERSON LOOK LIKE?</vt:lpstr>
      <vt:lpstr>THE BLESSING FOR THE MERCIFUL</vt:lpstr>
      <vt:lpstr>LIVING OUT THE FIFTH BEATITUDE:  BECOMING MERCIFUL </vt:lpstr>
      <vt:lpstr>LIVING OUT THE FIFTH BEATITUDE:  BECOMING MERCIFUL </vt:lpstr>
      <vt:lpstr>LIVING OUT THE FIFTH BEATITUDE:  BECOMING MERCIFUL </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3412</cp:revision>
  <cp:lastPrinted>2015-09-20T16:05:39Z</cp:lastPrinted>
  <dcterms:created xsi:type="dcterms:W3CDTF">2007-10-20T20:09:35Z</dcterms:created>
  <dcterms:modified xsi:type="dcterms:W3CDTF">2015-10-26T07:28:26Z</dcterms:modified>
</cp:coreProperties>
</file>