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59" r:id="rId35"/>
    <p:sldMasterId id="2147511196" r:id="rId36"/>
  </p:sldMasterIdLst>
  <p:notesMasterIdLst>
    <p:notesMasterId r:id="rId59"/>
  </p:notesMasterIdLst>
  <p:handoutMasterIdLst>
    <p:handoutMasterId r:id="rId60"/>
  </p:handoutMasterIdLst>
  <p:sldIdLst>
    <p:sldId id="1626" r:id="rId37"/>
    <p:sldId id="2927" r:id="rId38"/>
    <p:sldId id="2944" r:id="rId39"/>
    <p:sldId id="3056" r:id="rId40"/>
    <p:sldId id="3057" r:id="rId41"/>
    <p:sldId id="3058" r:id="rId42"/>
    <p:sldId id="3059" r:id="rId43"/>
    <p:sldId id="3060" r:id="rId44"/>
    <p:sldId id="3061" r:id="rId45"/>
    <p:sldId id="3062" r:id="rId46"/>
    <p:sldId id="3063" r:id="rId47"/>
    <p:sldId id="3072" r:id="rId48"/>
    <p:sldId id="3064" r:id="rId49"/>
    <p:sldId id="3001" r:id="rId50"/>
    <p:sldId id="3065" r:id="rId51"/>
    <p:sldId id="3066" r:id="rId52"/>
    <p:sldId id="3067" r:id="rId53"/>
    <p:sldId id="3068" r:id="rId54"/>
    <p:sldId id="3069" r:id="rId55"/>
    <p:sldId id="3070" r:id="rId56"/>
    <p:sldId id="3071" r:id="rId57"/>
    <p:sldId id="1929" r:id="rId5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94660"/>
  </p:normalViewPr>
  <p:slideViewPr>
    <p:cSldViewPr>
      <p:cViewPr>
        <p:scale>
          <a:sx n="99" d="100"/>
          <a:sy n="99" d="100"/>
        </p:scale>
        <p:origin x="-1928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14.xml"/><Relationship Id="rId51" Type="http://schemas.openxmlformats.org/officeDocument/2006/relationships/slide" Target="slides/slide15.xml"/><Relationship Id="rId52" Type="http://schemas.openxmlformats.org/officeDocument/2006/relationships/slide" Target="slides/slide16.xml"/><Relationship Id="rId53" Type="http://schemas.openxmlformats.org/officeDocument/2006/relationships/slide" Target="slides/slide17.xml"/><Relationship Id="rId54" Type="http://schemas.openxmlformats.org/officeDocument/2006/relationships/slide" Target="slides/slide18.xml"/><Relationship Id="rId55" Type="http://schemas.openxmlformats.org/officeDocument/2006/relationships/slide" Target="slides/slide19.xml"/><Relationship Id="rId56" Type="http://schemas.openxmlformats.org/officeDocument/2006/relationships/slide" Target="slides/slide20.xml"/><Relationship Id="rId57" Type="http://schemas.openxmlformats.org/officeDocument/2006/relationships/slide" Target="slides/slide21.xml"/><Relationship Id="rId58" Type="http://schemas.openxmlformats.org/officeDocument/2006/relationships/slide" Target="slides/slide22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4.xml"/><Relationship Id="rId41" Type="http://schemas.openxmlformats.org/officeDocument/2006/relationships/slide" Target="slides/slide5.xml"/><Relationship Id="rId42" Type="http://schemas.openxmlformats.org/officeDocument/2006/relationships/slide" Target="slides/slide6.xml"/><Relationship Id="rId43" Type="http://schemas.openxmlformats.org/officeDocument/2006/relationships/slide" Target="slides/slide7.xml"/><Relationship Id="rId44" Type="http://schemas.openxmlformats.org/officeDocument/2006/relationships/slide" Target="slides/slide8.xml"/><Relationship Id="rId45" Type="http://schemas.openxmlformats.org/officeDocument/2006/relationships/slide" Target="slides/slide9.xml"/><Relationship Id="rId46" Type="http://schemas.openxmlformats.org/officeDocument/2006/relationships/slide" Target="slides/slide10.xml"/><Relationship Id="rId47" Type="http://schemas.openxmlformats.org/officeDocument/2006/relationships/slide" Target="slides/slide11.xml"/><Relationship Id="rId48" Type="http://schemas.openxmlformats.org/officeDocument/2006/relationships/slide" Target="slides/slide12.xml"/><Relationship Id="rId4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" Target="slides/slide1.xml"/><Relationship Id="rId38" Type="http://schemas.openxmlformats.org/officeDocument/2006/relationships/slide" Target="slides/slide2.xml"/><Relationship Id="rId39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10/5/15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ficm.org/handy-links/%231/who-i-am-in-chris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305800" cy="632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Rachel Delevoryas </a:t>
            </a:r>
            <a:endParaRPr lang="en-US" sz="2800" b="1" dirty="0" smtClean="0">
              <a:solidFill>
                <a:srgbClr val="80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by Randy Stonewall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But I'd pass by her house in the evening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Going to play with my best friend Ray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And the music floating from her window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Spoke the things that Rachel could never say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Rachel Delevoryas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Was eating her lunch as the boys walked by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"Rachel is ugly" she heard them shout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She sat on the schoolyard bench and </a:t>
            </a: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cried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And It was clear that she'd never be one of us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With her dowdy clothes and her violin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And a name like Rachel </a:t>
            </a:r>
            <a:r>
              <a:rPr lang="en-US" sz="2400" b="1" i="1" dirty="0" err="1">
                <a:latin typeface="Candara" charset="0"/>
                <a:ea typeface="MS PGothic" charset="0"/>
                <a:cs typeface="Candara" charset="0"/>
              </a:rPr>
              <a:t>Delevoryas</a:t>
            </a:r>
            <a:endParaRPr lang="en-US" sz="2400" b="1" i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...a name like Rachel </a:t>
            </a:r>
            <a:r>
              <a:rPr lang="en-US" sz="2400" b="1" i="1" dirty="0" err="1">
                <a:latin typeface="Candara" charset="0"/>
                <a:ea typeface="MS PGothic" charset="0"/>
                <a:cs typeface="Candara" charset="0"/>
              </a:rPr>
              <a:t>Delevoryas</a:t>
            </a:r>
            <a:endParaRPr lang="en-US" sz="2400" b="1" i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400" b="1" dirty="0">
              <a:latin typeface="Candara" charset="0"/>
              <a:ea typeface="MS PGothic" charset="0"/>
              <a:cs typeface="Candara" charset="0"/>
            </a:endParaRPr>
          </a:p>
        </p:txBody>
      </p:sp>
      <p:cxnSp>
        <p:nvCxnSpPr>
          <p:cNvPr id="178178" name="Straight Arrow Connector 19"/>
          <p:cNvCxnSpPr>
            <a:cxnSpLocks noChangeShapeType="1"/>
          </p:cNvCxnSpPr>
          <p:nvPr/>
        </p:nvCxnSpPr>
        <p:spPr bwMode="auto">
          <a:xfrm>
            <a:off x="73152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39551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305800" cy="632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Rachel Delevoryas </a:t>
            </a:r>
            <a:endParaRPr lang="en-US" sz="2800" b="1" dirty="0" smtClean="0">
              <a:solidFill>
                <a:srgbClr val="80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by Randy Stonewall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And every year the hedge got higher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As it grew around Rachel’s house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Like the secret wall inside her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That she built to keep all the heartache out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400" b="1" dirty="0" smtClean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Rachel </a:t>
            </a: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Delevoryas moved back east with her family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Now she's dressed in a beautiful gown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Standing on stage with the symphony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Rachel plays the violin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But every night when the lights go down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I wonder if she still remembers those days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And cruel little boys in this one horse town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400" b="1" dirty="0">
              <a:latin typeface="Candara" charset="0"/>
              <a:ea typeface="MS PGothic" charset="0"/>
              <a:cs typeface="Candara" charset="0"/>
            </a:endParaRPr>
          </a:p>
        </p:txBody>
      </p:sp>
      <p:cxnSp>
        <p:nvCxnSpPr>
          <p:cNvPr id="178178" name="Straight Arrow Connector 19"/>
          <p:cNvCxnSpPr>
            <a:cxnSpLocks noChangeShapeType="1"/>
          </p:cNvCxnSpPr>
          <p:nvPr/>
        </p:nvCxnSpPr>
        <p:spPr bwMode="auto">
          <a:xfrm>
            <a:off x="73152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6131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305800" cy="632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Rachel Delevoryas </a:t>
            </a:r>
            <a:endParaRPr lang="en-US" sz="2800" b="1" dirty="0" smtClean="0">
              <a:solidFill>
                <a:srgbClr val="80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by Randy Stonewall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And It was clear that she'd never be one of us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With her dowdy clothes and her violin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And a name like Rachel </a:t>
            </a:r>
            <a:r>
              <a:rPr lang="en-US" sz="2400" b="1" i="1" dirty="0" err="1">
                <a:latin typeface="Candara" charset="0"/>
                <a:ea typeface="MS PGothic" charset="0"/>
                <a:cs typeface="Candara" charset="0"/>
              </a:rPr>
              <a:t>Delevoryas</a:t>
            </a:r>
            <a:endParaRPr lang="en-US" sz="2400" b="1" i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...a name like Rachel </a:t>
            </a:r>
            <a:r>
              <a:rPr lang="en-US" sz="2400" b="1" i="1" dirty="0" err="1">
                <a:latin typeface="Candara" charset="0"/>
                <a:ea typeface="MS PGothic" charset="0"/>
                <a:cs typeface="Candara" charset="0"/>
              </a:rPr>
              <a:t>Delevoryas</a:t>
            </a:r>
            <a:endParaRPr lang="en-US" sz="2400" b="1" i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400" b="1" dirty="0">
              <a:latin typeface="Candara" charset="0"/>
              <a:ea typeface="MS PGothic" charset="0"/>
              <a:cs typeface="Candara" charset="0"/>
            </a:endParaRPr>
          </a:p>
        </p:txBody>
      </p:sp>
      <p:cxnSp>
        <p:nvCxnSpPr>
          <p:cNvPr id="178178" name="Straight Arrow Connector 19"/>
          <p:cNvCxnSpPr>
            <a:cxnSpLocks noChangeShapeType="1"/>
          </p:cNvCxnSpPr>
          <p:nvPr/>
        </p:nvCxnSpPr>
        <p:spPr bwMode="auto">
          <a:xfrm>
            <a:off x="73152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397609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838200"/>
            <a:ext cx="8610601" cy="6019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 b="0"/>
            </a:pPr>
            <a:r>
              <a:rPr lang="en-US" sz="2600" b="1" dirty="0" smtClean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Q: So how do we bring healing </a:t>
            </a:r>
            <a:br>
              <a:rPr lang="en-US" sz="2600" b="1" dirty="0" smtClean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600" b="1" dirty="0" smtClean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     to the wounds in our kids lives?</a:t>
            </a:r>
          </a:p>
          <a:p>
            <a:pPr marL="0" lvl="0" indent="0">
              <a:spcBef>
                <a:spcPts val="0"/>
              </a:spcBef>
              <a:buSzTx/>
              <a:buNone/>
              <a:defRPr sz="1800" b="0"/>
            </a:pPr>
            <a:endParaRPr lang="en-US" sz="1400" b="1" dirty="0">
              <a:solidFill>
                <a:srgbClr val="8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 b="0"/>
            </a:pP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A: By </a:t>
            </a:r>
            <a:r>
              <a:rPr lang="en-US" sz="2600" b="1" dirty="0" smtClean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first learning </a:t>
            </a: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to heal </a:t>
            </a:r>
            <a:r>
              <a:rPr lang="en-US" sz="2600" b="1" u="sng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lang="en-US" sz="2600" b="1" u="sng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ones in our own lives</a:t>
            </a: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7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HOW TO ERASE THE LIES ON YOUR HEART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AND REPLACE THEM WITH GOD’S TRUTH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47800"/>
            <a:ext cx="8762999" cy="5257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1. 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IDENTIFY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wounds (with Jesus &amp; godly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people in our lives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2.  Through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Christ’s Strength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RE-OPEN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wound.</a:t>
            </a: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Retell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what happened and how you 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felt.</a:t>
            </a:r>
            <a:endParaRPr lang="en-US" sz="23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endParaRPr lang="en-US" sz="20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HOW TO ERASE THE LIES ON YOUR HEART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AND REPLACE THEM WITH GOD’S TRUTH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47800"/>
            <a:ext cx="8762999" cy="5257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1. 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IDENTIFY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wounds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(with Jesus &amp; godly people in our lives).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2.  Through Christ’s Strength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RE-OPEN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wound.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3.  Have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Jesus shine His righteous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LIGHT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into the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wound.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341313" lvl="1" indent="0">
              <a:spcBef>
                <a:spcPts val="0"/>
              </a:spcBef>
              <a:buNone/>
              <a:defRPr/>
            </a:pP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Two great questions to ask:</a:t>
            </a: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“What </a:t>
            </a:r>
            <a:r>
              <a:rPr lang="en-US" sz="2300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does Jesus have to say about your wound</a:t>
            </a:r>
            <a:r>
              <a:rPr lang="en-US" sz="230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?”</a:t>
            </a:r>
            <a:endParaRPr lang="en-US" sz="2300" i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"God</a:t>
            </a:r>
            <a:r>
              <a:rPr lang="en-US" sz="2300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Where were you when the wounding took place</a:t>
            </a:r>
            <a:r>
              <a:rPr lang="en-US" sz="2300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?”</a:t>
            </a:r>
            <a:endParaRPr lang="en-US" sz="2300" i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6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HOW TO ERASE THE LIES ON YOUR HEART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AND REPLACE THEM WITH GOD’S TRUTH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47800"/>
            <a:ext cx="8762999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1. 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IDENTIFY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wounds (with Jesus &amp; godly people in our lives)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2.  Through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Christ’s Strength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RE-OPEN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wound.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3.  Have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Jesus shine His righteous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LIGHT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into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wound.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7200" lvl="0" indent="-457200">
              <a:spcBef>
                <a:spcPts val="0"/>
              </a:spcBef>
              <a:buAutoNum type="arabicPeriod" startAt="3"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4. 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CLEAN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wound.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Forgive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offender.</a:t>
            </a:r>
            <a:endParaRPr lang="en-US" sz="23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sk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forgiveness for our inappropriate 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responses.</a:t>
            </a: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7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HOW TO ERASE THE LIES ON YOUR HEART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AND REPLACE THEM WITH GOD’S TRUTH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47800"/>
            <a:ext cx="8762999" cy="5257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1. 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IDENTIFY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wounds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with Jesus &amp; godly people in our lives)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2.  Through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Christ’s Strength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RE-OPEN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wound.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3.  Have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Jesus shine His righteous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LIGHT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into the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wound.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7200" lvl="0" indent="-457200">
              <a:spcBef>
                <a:spcPts val="0"/>
              </a:spcBef>
              <a:buAutoNum type="arabicPeriod" startAt="3"/>
              <a:defRPr/>
            </a:pPr>
            <a:endParaRPr lang="en-US" sz="2400" b="1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4. 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CLEAN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the wound.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5. 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CLOSE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wound with prayer and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thanksgiving.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6. 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PROTECT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wound over time so it can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heal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follow-up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).</a:t>
            </a: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Learn NEW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ways of thinking and acting.</a:t>
            </a: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Develop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pray a 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NEW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prayer; preach the 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TRUTH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yourself. </a:t>
            </a:r>
            <a:endParaRPr lang="en-US" sz="23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744538" lvl="1" indent="-4032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ur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spouse/ roommate</a:t>
            </a:r>
            <a:r>
              <a:rPr lang="en-US" sz="2300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/acct </a:t>
            </a:r>
            <a:r>
              <a:rPr lang="en-US" sz="2300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group are key here.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4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SOME OF THE LIES WE COMMONLY BELIEVE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Shape 1461"/>
          <p:cNvSpPr txBox="1">
            <a:spLocks/>
          </p:cNvSpPr>
          <p:nvPr/>
        </p:nvSpPr>
        <p:spPr bwMode="auto">
          <a:xfrm>
            <a:off x="533400" y="1284104"/>
            <a:ext cx="399108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I’m a failure.</a:t>
            </a: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I’m not loved.</a:t>
            </a: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I’m not lovable.</a:t>
            </a: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I am alone.</a:t>
            </a: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I’m not cared for.</a:t>
            </a:r>
          </a:p>
          <a:p>
            <a:pPr marL="269527" indent="-269527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My emotions don’t matter.</a:t>
            </a: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Trebuchet MS"/>
                <a:cs typeface="Candara"/>
                <a:sym typeface="Trebuchet MS"/>
              </a:rPr>
              <a:t>I’m overlooked.</a:t>
            </a: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I’m rejected.</a:t>
            </a: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I’m abandoned.</a:t>
            </a: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I’m disconnected.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" name="Shape 1461"/>
          <p:cNvSpPr txBox="1">
            <a:spLocks/>
          </p:cNvSpPr>
          <p:nvPr/>
        </p:nvSpPr>
        <p:spPr bwMode="auto">
          <a:xfrm>
            <a:off x="4648200" y="1284104"/>
            <a:ext cx="39910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worthless.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not good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enough.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defective.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 don’t have what it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takes.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not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accepted.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unimportant.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not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valuable.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not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understood.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not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respected.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a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disappointment.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not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respected.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  <a:p>
            <a:pPr marL="0" indent="0" defTabSz="457200">
              <a:spcBef>
                <a:spcPts val="600"/>
              </a:spcBef>
              <a:buFontTx/>
              <a:buNone/>
              <a:defRPr sz="1800" b="0"/>
            </a:pPr>
            <a:r>
              <a:rPr lang="en-US" sz="2400" b="1" i="0" dirty="0">
                <a:latin typeface="Candara"/>
                <a:ea typeface="Candara"/>
                <a:cs typeface="Candara"/>
                <a:sym typeface="Candara"/>
              </a:rPr>
              <a:t>I’m not sacrificially </a:t>
            </a:r>
            <a:r>
              <a:rPr lang="en-US" sz="2400" b="1" i="0" dirty="0" smtClean="0">
                <a:latin typeface="Candara"/>
                <a:ea typeface="Candara"/>
                <a:cs typeface="Candara"/>
                <a:sym typeface="Candara"/>
              </a:rPr>
              <a:t>loved.</a:t>
            </a:r>
            <a:endParaRPr lang="en-US" sz="2400" b="1" i="0" dirty="0"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9998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8674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Jesus, though my sins were as scarlet,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you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have made them white as snow and you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have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imparted to me the righteousness of Christ!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I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stand before you now righteous because of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Christ’s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sacrifice for me. Thank you that there is nothing I can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do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to make you love me more. Thank you that I don’t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have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to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be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the best at anything. You merely want me to walk with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you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and learn to abide in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you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. You’re pleased as I share life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with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you and rely upon you as I live each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day . . . 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Thank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you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that I am your son, that I am dearly loved. Thank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you that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you call me not just your servant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but your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friend.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Thank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you that your Word says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that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you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rejoice over me with gladness; you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quiet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me with by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your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love; You exalt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over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me with loud singing.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457200"/>
          </a:xfrm>
        </p:spPr>
        <p:txBody>
          <a:bodyPr/>
          <a:lstStyle/>
          <a:p>
            <a:pPr marL="0" lvl="0" indent="0">
              <a:spcBef>
                <a:spcPts val="0"/>
              </a:spcBef>
              <a:defRPr sz="1800" b="0"/>
            </a:pPr>
            <a:r>
              <a:rPr lang="en-US" sz="2800" b="1" dirty="0">
                <a:latin typeface="Candara"/>
                <a:ea typeface="Candara"/>
                <a:cs typeface="Candara"/>
                <a:sym typeface="Candara"/>
              </a:rPr>
              <a:t>My Soul Talk/ Prayer</a:t>
            </a:r>
          </a:p>
        </p:txBody>
      </p:sp>
    </p:spTree>
    <p:extLst>
      <p:ext uri="{BB962C8B-B14F-4D97-AF65-F5344CB8AC3E}">
        <p14:creationId xmlns:p14="http://schemas.microsoft.com/office/powerpoint/2010/main" val="28248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981200"/>
            <a:ext cx="8447362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Repairing Your Past, </a:t>
            </a: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Strengthening </a:t>
            </a:r>
            <a:r>
              <a:rPr lang="en-US" sz="36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Your Future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352800"/>
            <a:ext cx="7813019" cy="2209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Message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Scriptures</a:t>
            </a: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October 4,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Wade Harlan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5000"/>
          </a:xfrm>
        </p:spPr>
        <p:txBody>
          <a:bodyPr/>
          <a:lstStyle/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a new creation in Christ. 	2 Cor. 5:17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a saint. 	Eph. 1:1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a child of God. 	John 1:12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free from condemnation. 	Rom. 8:1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free because Jesus has set me free.	John 8:36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have the mind of Christ. 	1 Cor. 2:16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have been chosen in Christ before the foundation 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    of the world to be holy and without blame before Him. 	Eph. 1:4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have the righteousness of Christ. 	2 Cor. 5:21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cannot be separated from the love of God.	Rom. 8:35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have been blessed in Christ with every spiritual 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      blessing in heavenly places. 	Eph. 1:3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God’s temple and God’s Spirit dwells in me. 	1 Cor. 3:16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God’s workmanship.  	Eph. 2:10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wholly and dearly loved 	Col 3:12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a friend of Jesus     	</a:t>
            </a:r>
            <a:r>
              <a:rPr lang="en-US" sz="2000" b="1" dirty="0" err="1">
                <a:latin typeface="Candara"/>
                <a:ea typeface="Trebuchet MS"/>
                <a:cs typeface="Candara"/>
                <a:sym typeface="Trebuchet MS"/>
              </a:rPr>
              <a:t>Jn</a:t>
            </a: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 15:15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I am chosen by God 	Eph. 1:4		</a:t>
            </a:r>
          </a:p>
          <a:p>
            <a:pPr marL="0" lvl="0" indent="0" defTabSz="292606">
              <a:spcBef>
                <a:spcPts val="0"/>
              </a:spcBef>
              <a:buSzTx/>
              <a:buNone/>
              <a:tabLst>
                <a:tab pos="6781800" algn="l"/>
              </a:tabLst>
              <a:defRPr sz="1800" b="0"/>
            </a:pPr>
            <a:r>
              <a:rPr lang="en-US" sz="2000" b="1" dirty="0">
                <a:latin typeface="Candara"/>
                <a:ea typeface="Trebuchet MS"/>
                <a:cs typeface="Candara"/>
                <a:sym typeface="Trebuchet MS"/>
              </a:rPr>
              <a:t>Christ lives in me 	Gal. 2:20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>
              <a:spcBef>
                <a:spcPts val="0"/>
              </a:spcBef>
              <a:defRPr sz="1800" b="0"/>
            </a:pPr>
            <a:r>
              <a:rPr lang="en-US" sz="2800" b="1" dirty="0">
                <a:latin typeface="Candara"/>
                <a:ea typeface="Candara"/>
                <a:cs typeface="Candara"/>
                <a:sym typeface="Candara"/>
              </a:rPr>
              <a:t>My Identity in Christ </a:t>
            </a:r>
            <a:br>
              <a:rPr lang="en-US" sz="2800" b="1" dirty="0">
                <a:latin typeface="Candara"/>
                <a:ea typeface="Candara"/>
                <a:cs typeface="Candara"/>
                <a:sym typeface="Candara"/>
              </a:rPr>
            </a:br>
            <a:r>
              <a:rPr lang="en-US" sz="2000" b="1" dirty="0" smtClean="0">
                <a:solidFill>
                  <a:srgbClr val="3366FF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https://www.ficm.org/handy-links/#1/who-i-am-in-christ</a:t>
            </a:r>
            <a:endParaRPr lang="en-US" sz="2000" b="1" dirty="0">
              <a:solidFill>
                <a:srgbClr val="3366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0953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216186" y="1524000"/>
            <a:ext cx="8796076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you think of and share an example where an unresolved wounds in your life has impacted or is impacting your life in a negative way?  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your own daily life how do you tend to view Satan and his work? How accurate to scripture would you say your view is?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you think something like the 6 step process outlined today with the help of your spouse, close friends or your accountability group be helpful for you in getting healing from past wounds?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45151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533400"/>
            <a:ext cx="8686800" cy="6324600"/>
          </a:xfrm>
        </p:spPr>
        <p:txBody>
          <a:bodyPr/>
          <a:lstStyle/>
          <a:p>
            <a:pPr marL="0" indent="0" algn="ctr">
              <a:spcBef>
                <a:spcPts val="400"/>
              </a:spcBef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Our Biggest Mistake in Ministry in China</a:t>
            </a: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Failure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to help people overcome past sins, addictions,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wounds,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involvement with the occult, and generational sins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limits &amp; slows growth, some fall away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unpredictable, erratic 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behavior</a:t>
            </a:r>
          </a:p>
          <a:p>
            <a:pPr marL="457200" lvl="1" indent="0">
              <a:spcBef>
                <a:spcPts val="400"/>
              </a:spcBef>
              <a:buNone/>
              <a:defRPr/>
            </a:pPr>
            <a:endParaRPr lang="en-US" sz="3200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 defTabSz="841247">
              <a:spcBef>
                <a:spcPts val="0"/>
              </a:spcBef>
              <a:buSzTx/>
              <a:buNone/>
              <a:defRPr sz="1800" b="0"/>
            </a:pPr>
            <a:r>
              <a:rPr lang="en-US" sz="28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A Mistake the Church in America Often Makes</a:t>
            </a:r>
          </a:p>
          <a:p>
            <a:pPr marL="0" indent="0">
              <a:spcBef>
                <a:spcPts val="400"/>
              </a:spcBef>
              <a:buNone/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Failure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to help people overcome past sins, and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WOUNDS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limits &amp; slows growth, some fall away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“hurt 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people hurt people”, unpredictable, erratic behavior</a:t>
            </a:r>
          </a:p>
          <a:p>
            <a:pPr marL="457200" lvl="1" indent="0">
              <a:spcBef>
                <a:spcPts val="400"/>
              </a:spcBef>
              <a:buNone/>
              <a:defRPr/>
            </a:pPr>
            <a:endParaRPr lang="en-US" sz="2300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5626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“For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such a one, this punishment by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the majority is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enough, so you should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rather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turn to forgive and comfort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him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, or he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may be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overwhelmed by excessive sorrow. So I beg y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ou to 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reaffirm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your love for him. For this is why I wrote,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that 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I might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test you and know whether you are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obedient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in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everything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.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Anyone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whom you forgive, I also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forgive. Indeed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,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what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I have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forgiven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, if I have forgiven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anything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, has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been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for your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sake in the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presence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of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Christ, so that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we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would not be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outwitted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by Satan; for we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are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not ignorant of his designs.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”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2 Corinthians 2:6-11    </a:t>
            </a:r>
            <a:endParaRPr lang="en-US" sz="2400" b="1" i="1" dirty="0">
              <a:latin typeface="Candara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Too Often We Are Unaware of Satan’s Tactics</a:t>
            </a:r>
          </a:p>
        </p:txBody>
      </p:sp>
    </p:spTree>
    <p:extLst>
      <p:ext uri="{BB962C8B-B14F-4D97-AF65-F5344CB8AC3E}">
        <p14:creationId xmlns:p14="http://schemas.microsoft.com/office/powerpoint/2010/main" val="371006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562600"/>
          </a:xfrm>
        </p:spPr>
        <p:txBody>
          <a:bodyPr/>
          <a:lstStyle/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He is a destroyer 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Rev.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9:11</a:t>
            </a: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Beelzebul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Matt.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12:24;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Mk.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3:22; </a:t>
            </a:r>
            <a:r>
              <a:rPr lang="en-US" sz="2400" b="1" dirty="0" err="1" smtClean="0">
                <a:latin typeface="Candara" charset="0"/>
                <a:ea typeface="MS PGothic" charset="0"/>
                <a:cs typeface="Arial" charset="0"/>
              </a:rPr>
              <a:t>Lk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11:15  (Lord of Flies, The Lord of Dung, The Dung God)</a:t>
            </a: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liar (the father of lies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 Jn.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8:44 When he lies, he speaks his native language, for he is a liar and the father of lies.</a:t>
            </a: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lying spirit, 1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Kings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22:22</a:t>
            </a: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accuser of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brethren  Rev. 12:10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400"/>
              </a:spcBef>
              <a:buNone/>
              <a:defRPr/>
            </a:pP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“Be sober- minded; be watchful. 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Your 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adversary the devil prowls around 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like 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a roaring lion, seeking someone to devour.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”</a:t>
            </a:r>
            <a:b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1 Peter 5:8</a:t>
            </a:r>
            <a:endParaRPr lang="en-US" sz="2300" i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Too Often We Are Unaware of Satan’s Tactics</a:t>
            </a:r>
          </a:p>
        </p:txBody>
      </p:sp>
    </p:spTree>
    <p:extLst>
      <p:ext uri="{BB962C8B-B14F-4D97-AF65-F5344CB8AC3E}">
        <p14:creationId xmlns:p14="http://schemas.microsoft.com/office/powerpoint/2010/main" val="20497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562600"/>
          </a:xfrm>
        </p:spPr>
        <p:txBody>
          <a:bodyPr/>
          <a:lstStyle/>
          <a:p>
            <a:pPr marL="0" indent="0" algn="ctr">
              <a:spcBef>
                <a:spcPts val="40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“And when the devil had ended every temptation,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departed from him until an opportune time.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”</a:t>
            </a: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40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Luke 4:13</a:t>
            </a: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Tempter 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Matt.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4:3;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 Thess.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3:5</a:t>
            </a: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Wicked One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Matt.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13:19, 38</a:t>
            </a: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ruler of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darkness/of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this world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Eph.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6:12</a:t>
            </a: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murderer 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Jn.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8:44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Too Often We Are Unaware of Satan’s Tactics</a:t>
            </a:r>
          </a:p>
        </p:txBody>
      </p:sp>
    </p:spTree>
    <p:extLst>
      <p:ext uri="{BB962C8B-B14F-4D97-AF65-F5344CB8AC3E}">
        <p14:creationId xmlns:p14="http://schemas.microsoft.com/office/powerpoint/2010/main" val="13808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533400"/>
            <a:ext cx="8610601" cy="6324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 b="0"/>
            </a:pP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Q: How Does </a:t>
            </a:r>
            <a:r>
              <a:rPr lang="en-US" sz="2600" b="1" dirty="0" smtClean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Satan </a:t>
            </a: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Wound People?</a:t>
            </a:r>
          </a:p>
          <a:p>
            <a:pPr marL="444500" lvl="0" indent="-444500">
              <a:spcBef>
                <a:spcPts val="0"/>
              </a:spcBef>
              <a:buSzTx/>
              <a:buNone/>
              <a:defRPr sz="1800" b="0"/>
            </a:pPr>
            <a:endParaRPr lang="en-US" sz="1400" b="1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44500" lvl="0" indent="-444500">
              <a:spcBef>
                <a:spcPts val="0"/>
              </a:spcBef>
              <a:buSzTx/>
              <a:buNone/>
              <a:defRPr sz="1800" b="0"/>
            </a:pP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A: Through our </a:t>
            </a:r>
            <a:r>
              <a:rPr lang="en-US" sz="2600" b="1" u="sng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MINDS</a:t>
            </a:r>
            <a:r>
              <a:rPr lang="en-US" sz="2600" b="1" dirty="0" smtClean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Getting us to believe lies instead of God’s </a:t>
            </a:r>
            <a:r>
              <a:rPr lang="en-US" sz="2600" b="1" dirty="0" smtClean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truths.</a:t>
            </a:r>
            <a:endParaRPr lang="en-US" sz="2600" b="1" dirty="0">
              <a:solidFill>
                <a:srgbClr val="8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by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writing/tattooing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lies on their hearts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by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shooting painful arrows into our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hearts</a:t>
            </a:r>
          </a:p>
          <a:p>
            <a:pPr marL="457200" lvl="1" indent="0">
              <a:spcBef>
                <a:spcPts val="400"/>
              </a:spcBef>
              <a:buNone/>
              <a:defRPr/>
            </a:pPr>
            <a:endParaRPr lang="en-US" sz="23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SzTx/>
              <a:buNone/>
              <a:defRPr sz="1800" b="0"/>
            </a:pP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Q: How Does Satan Wound People?</a:t>
            </a:r>
          </a:p>
          <a:p>
            <a:pPr marL="444500" lvl="0" indent="-444500">
              <a:spcBef>
                <a:spcPts val="0"/>
              </a:spcBef>
              <a:buSzTx/>
              <a:buNone/>
              <a:defRPr sz="1800" b="0"/>
            </a:pPr>
            <a:endParaRPr lang="en-US" sz="1400" b="1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44500" lvl="0" indent="-444500">
              <a:spcBef>
                <a:spcPts val="0"/>
              </a:spcBef>
              <a:buSzTx/>
              <a:buNone/>
              <a:defRPr sz="1800" b="0"/>
            </a:pPr>
            <a:r>
              <a:rPr lang="en-US" sz="2600" b="1" dirty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A: 80% between ages 10-</a:t>
            </a:r>
            <a:r>
              <a:rPr lang="en-US" sz="2600" b="1" dirty="0" smtClean="0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rPr>
              <a:t>14.</a:t>
            </a:r>
          </a:p>
          <a:p>
            <a:pPr marL="57150" indent="0">
              <a:spcBef>
                <a:spcPts val="400"/>
              </a:spcBef>
              <a:buNone/>
              <a:defRPr/>
            </a:pPr>
            <a:endParaRPr lang="en-US" sz="1600" b="1" dirty="0">
              <a:solidFill>
                <a:srgbClr val="8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7150" indent="0">
              <a:spcBef>
                <a:spcPts val="400"/>
              </a:spcBef>
              <a:buNone/>
              <a:defRPr/>
            </a:pPr>
            <a:r>
              <a:rPr lang="en-US" sz="2800" b="1" dirty="0" smtClean="0">
                <a:latin typeface="Candara"/>
                <a:ea typeface="Candara"/>
                <a:cs typeface="Candara"/>
                <a:sym typeface="Candara"/>
              </a:rPr>
              <a:t>*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Example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of my friend Dana:</a:t>
            </a:r>
          </a:p>
          <a:p>
            <a:pPr marL="57150" indent="0">
              <a:spcBef>
                <a:spcPts val="400"/>
              </a:spcBef>
              <a:buNone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57150" indent="0">
              <a:spcBef>
                <a:spcPts val="400"/>
              </a:spcBef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*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Sticks and stones may break my bones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   but </a:t>
            </a: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words will never hurt </a:t>
            </a:r>
            <a:r>
              <a:rPr lang="en-US" sz="240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me!”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Really?</a:t>
            </a:r>
            <a:endParaRPr lang="en-US" sz="2400" b="1" i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44500" lvl="0" indent="-444500">
              <a:spcBef>
                <a:spcPts val="0"/>
              </a:spcBef>
              <a:buSzTx/>
              <a:buNone/>
              <a:defRPr sz="1800" b="0"/>
            </a:pPr>
            <a:endParaRPr lang="en-US" sz="2800" b="1" dirty="0">
              <a:solidFill>
                <a:srgbClr val="8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3923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“When we put bits into the mouths of horses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to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make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them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obey us, we can turn the whole animal. Or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take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ships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as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an example. Although they are so large and are driven by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strong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winds, they are steered by a very small rudder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wherever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the pilot wants to go. Likewise the tongue is a small part of the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body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, but it makes great boasts. Consider what a great forest is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set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on fire by a small spark. The tongue also is a fire, a world of evil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among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the parts of the body. It corrupts the whole person, sets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whole course of his life on fire, and is itself set on fire by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hell.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All kinds of animals, birds, reptiles and creatures of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the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sea are being tamed and have been tamed by man,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but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no man can tame the tongue. It is a restless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/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evil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, full of deadly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poison.”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James 3:5-8</a:t>
            </a:r>
            <a:endParaRPr lang="en-US" sz="2400" b="1" i="1" dirty="0">
              <a:latin typeface="Candara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457200"/>
          </a:xfrm>
        </p:spPr>
        <p:txBody>
          <a:bodyPr/>
          <a:lstStyle/>
          <a:p>
            <a:pPr marL="0" lvl="0" indent="0">
              <a:spcBef>
                <a:spcPts val="0"/>
              </a:spcBef>
              <a:defRPr sz="1800" b="0"/>
            </a:pPr>
            <a:r>
              <a:rPr lang="en-US" sz="2800" b="1" dirty="0">
                <a:latin typeface="Candara"/>
                <a:ea typeface="Candara"/>
                <a:cs typeface="Candara"/>
                <a:sym typeface="Candara"/>
              </a:rPr>
              <a:t>Q: How Does </a:t>
            </a:r>
            <a:r>
              <a:rPr lang="en-US" sz="2800" b="1" dirty="0" smtClean="0">
                <a:latin typeface="Candara"/>
                <a:ea typeface="Candara"/>
                <a:cs typeface="Candara"/>
                <a:sym typeface="Candara"/>
              </a:rPr>
              <a:t>Satan </a:t>
            </a:r>
            <a:r>
              <a:rPr lang="en-US" sz="2800" b="1" dirty="0">
                <a:latin typeface="Candara"/>
                <a:ea typeface="Candara"/>
                <a:cs typeface="Candara"/>
                <a:sym typeface="Candara"/>
              </a:rPr>
              <a:t>Wound People?</a:t>
            </a:r>
            <a:endParaRPr lang="en-US" sz="2400" dirty="0"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5679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305800" cy="632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Rachel Delevoryas </a:t>
            </a:r>
            <a:endParaRPr lang="en-US" sz="2800" b="1" dirty="0" smtClean="0">
              <a:solidFill>
                <a:srgbClr val="80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latin typeface="Candara" charset="0"/>
                <a:ea typeface="MS PGothic" charset="0"/>
                <a:cs typeface="Candara" charset="0"/>
              </a:rPr>
              <a:t>by Randy Stonewall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Rachel Delevoryas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With her thick eye glasses and her plain Jane face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Sat beside me in my fifth grade class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Looking so terribly out of place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Rachel played the violin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And classical music was out of style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She couldn't control all her wild brown hair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Her nervous laughter and her awkward smile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400" b="1" i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It was clear that she'd never be one of us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With her dowdy clothes and her violin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>
                <a:latin typeface="Candara" charset="0"/>
                <a:ea typeface="MS PGothic" charset="0"/>
                <a:cs typeface="Candara" charset="0"/>
              </a:rPr>
              <a:t>And a name like Rachel Delevoryas</a:t>
            </a:r>
          </a:p>
        </p:txBody>
      </p:sp>
      <p:cxnSp>
        <p:nvCxnSpPr>
          <p:cNvPr id="178178" name="Straight Arrow Connector 19"/>
          <p:cNvCxnSpPr>
            <a:cxnSpLocks noChangeShapeType="1"/>
          </p:cNvCxnSpPr>
          <p:nvPr/>
        </p:nvCxnSpPr>
        <p:spPr bwMode="auto">
          <a:xfrm>
            <a:off x="73152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101551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74261</TotalTime>
  <Words>1088</Words>
  <Application>Microsoft Macintosh PowerPoint</Application>
  <PresentationFormat>On-screen Show (4:3)</PresentationFormat>
  <Paragraphs>197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36</vt:i4>
      </vt:variant>
      <vt:variant>
        <vt:lpstr>Slide Titles</vt:lpstr>
      </vt:variant>
      <vt:variant>
        <vt:i4>22</vt:i4>
      </vt:variant>
    </vt:vector>
  </HeadingPairs>
  <TitlesOfParts>
    <vt:vector size="58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33_Default Design</vt:lpstr>
      <vt:lpstr>35_Default Design</vt:lpstr>
      <vt:lpstr>PowerPoint Presentation</vt:lpstr>
      <vt:lpstr>Repairing Your Past,  Strengthening Your Future</vt:lpstr>
      <vt:lpstr>PowerPoint Presentation</vt:lpstr>
      <vt:lpstr>Too Often We Are Unaware of Satan’s Tactics</vt:lpstr>
      <vt:lpstr>Too Often We Are Unaware of Satan’s Tactics</vt:lpstr>
      <vt:lpstr>Too Often We Are Unaware of Satan’s Tactics</vt:lpstr>
      <vt:lpstr>PowerPoint Presentation</vt:lpstr>
      <vt:lpstr>Q: How Does Satan Wound People?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ERASE THE LIES ON YOUR HEART  AND REPLACE THEM WITH GOD’S TRUTH</vt:lpstr>
      <vt:lpstr>HOW TO ERASE THE LIES ON YOUR HEART  AND REPLACE THEM WITH GOD’S TRUTH</vt:lpstr>
      <vt:lpstr>HOW TO ERASE THE LIES ON YOUR HEART  AND REPLACE THEM WITH GOD’S TRUTH</vt:lpstr>
      <vt:lpstr>HOW TO ERASE THE LIES ON YOUR HEART  AND REPLACE THEM WITH GOD’S TRUTH</vt:lpstr>
      <vt:lpstr>SOME OF THE LIES WE COMMONLY BELIEVE</vt:lpstr>
      <vt:lpstr>My Soul Talk/ Prayer</vt:lpstr>
      <vt:lpstr>My Identity in Christ  https://www.ficm.org/handy-links/#1/who-i-am-in-christ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3350</cp:revision>
  <cp:lastPrinted>2015-09-20T16:05:39Z</cp:lastPrinted>
  <dcterms:created xsi:type="dcterms:W3CDTF">2007-10-20T20:09:35Z</dcterms:created>
  <dcterms:modified xsi:type="dcterms:W3CDTF">2015-10-05T19:03:02Z</dcterms:modified>
</cp:coreProperties>
</file>