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23" r:id="rId9"/>
    <p:sldMasterId id="2147484135" r:id="rId10"/>
    <p:sldMasterId id="2147484159" r:id="rId11"/>
    <p:sldMasterId id="2147484171" r:id="rId12"/>
    <p:sldMasterId id="2147484195" r:id="rId13"/>
    <p:sldMasterId id="2147484207" r:id="rId14"/>
    <p:sldMasterId id="2147484231" r:id="rId15"/>
    <p:sldMasterId id="2147484255" r:id="rId16"/>
    <p:sldMasterId id="2147484267" r:id="rId17"/>
    <p:sldMasterId id="2147484279" r:id="rId18"/>
    <p:sldMasterId id="2147484291" r:id="rId19"/>
    <p:sldMasterId id="2147484303" r:id="rId20"/>
    <p:sldMasterId id="2147484315" r:id="rId21"/>
    <p:sldMasterId id="2147484327" r:id="rId22"/>
  </p:sldMasterIdLst>
  <p:notesMasterIdLst>
    <p:notesMasterId r:id="rId59"/>
  </p:notesMasterIdLst>
  <p:handoutMasterIdLst>
    <p:handoutMasterId r:id="rId60"/>
  </p:handoutMasterIdLst>
  <p:sldIdLst>
    <p:sldId id="281" r:id="rId23"/>
    <p:sldId id="502" r:id="rId24"/>
    <p:sldId id="503" r:id="rId25"/>
    <p:sldId id="504" r:id="rId26"/>
    <p:sldId id="505" r:id="rId27"/>
    <p:sldId id="506" r:id="rId28"/>
    <p:sldId id="507" r:id="rId29"/>
    <p:sldId id="508" r:id="rId30"/>
    <p:sldId id="509" r:id="rId31"/>
    <p:sldId id="510" r:id="rId32"/>
    <p:sldId id="511" r:id="rId33"/>
    <p:sldId id="512" r:id="rId34"/>
    <p:sldId id="513" r:id="rId35"/>
    <p:sldId id="514" r:id="rId36"/>
    <p:sldId id="515" r:id="rId37"/>
    <p:sldId id="516" r:id="rId38"/>
    <p:sldId id="517" r:id="rId39"/>
    <p:sldId id="518" r:id="rId40"/>
    <p:sldId id="519" r:id="rId41"/>
    <p:sldId id="520" r:id="rId42"/>
    <p:sldId id="521" r:id="rId43"/>
    <p:sldId id="522" r:id="rId44"/>
    <p:sldId id="523" r:id="rId45"/>
    <p:sldId id="524" r:id="rId46"/>
    <p:sldId id="525" r:id="rId47"/>
    <p:sldId id="526" r:id="rId48"/>
    <p:sldId id="527" r:id="rId49"/>
    <p:sldId id="528" r:id="rId50"/>
    <p:sldId id="529" r:id="rId51"/>
    <p:sldId id="530" r:id="rId52"/>
    <p:sldId id="531" r:id="rId53"/>
    <p:sldId id="532" r:id="rId54"/>
    <p:sldId id="533" r:id="rId55"/>
    <p:sldId id="534" r:id="rId56"/>
    <p:sldId id="535" r:id="rId57"/>
    <p:sldId id="537" r:id="rId5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8" autoAdjust="0"/>
    <p:restoredTop sz="92760"/>
  </p:normalViewPr>
  <p:slideViewPr>
    <p:cSldViewPr>
      <p:cViewPr>
        <p:scale>
          <a:sx n="94" d="100"/>
          <a:sy n="94" d="100"/>
        </p:scale>
        <p:origin x="-2560" y="-107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28.xml"/><Relationship Id="rId51" Type="http://schemas.openxmlformats.org/officeDocument/2006/relationships/slide" Target="slides/slide29.xml"/><Relationship Id="rId52" Type="http://schemas.openxmlformats.org/officeDocument/2006/relationships/slide" Target="slides/slide30.xml"/><Relationship Id="rId53" Type="http://schemas.openxmlformats.org/officeDocument/2006/relationships/slide" Target="slides/slide31.xml"/><Relationship Id="rId54" Type="http://schemas.openxmlformats.org/officeDocument/2006/relationships/slide" Target="slides/slide32.xml"/><Relationship Id="rId55" Type="http://schemas.openxmlformats.org/officeDocument/2006/relationships/slide" Target="slides/slide33.xml"/><Relationship Id="rId56" Type="http://schemas.openxmlformats.org/officeDocument/2006/relationships/slide" Target="slides/slide34.xml"/><Relationship Id="rId57" Type="http://schemas.openxmlformats.org/officeDocument/2006/relationships/slide" Target="slides/slide35.xml"/><Relationship Id="rId58" Type="http://schemas.openxmlformats.org/officeDocument/2006/relationships/slide" Target="slides/slide36.xml"/><Relationship Id="rId59" Type="http://schemas.openxmlformats.org/officeDocument/2006/relationships/notesMaster" Target="notesMasters/notesMaster1.xml"/><Relationship Id="rId40" Type="http://schemas.openxmlformats.org/officeDocument/2006/relationships/slide" Target="slides/slide18.xml"/><Relationship Id="rId41" Type="http://schemas.openxmlformats.org/officeDocument/2006/relationships/slide" Target="slides/slide19.xml"/><Relationship Id="rId42" Type="http://schemas.openxmlformats.org/officeDocument/2006/relationships/slide" Target="slides/slide20.xml"/><Relationship Id="rId43" Type="http://schemas.openxmlformats.org/officeDocument/2006/relationships/slide" Target="slides/slide21.xml"/><Relationship Id="rId44" Type="http://schemas.openxmlformats.org/officeDocument/2006/relationships/slide" Target="slides/slide22.xml"/><Relationship Id="rId45" Type="http://schemas.openxmlformats.org/officeDocument/2006/relationships/slide" Target="slides/slide23.xml"/><Relationship Id="rId46" Type="http://schemas.openxmlformats.org/officeDocument/2006/relationships/slide" Target="slides/slide24.xml"/><Relationship Id="rId47" Type="http://schemas.openxmlformats.org/officeDocument/2006/relationships/slide" Target="slides/slide25.xml"/><Relationship Id="rId48" Type="http://schemas.openxmlformats.org/officeDocument/2006/relationships/slide" Target="slides/slide26.xml"/><Relationship Id="rId4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slide" Target="slides/slide17.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3184BF-8891-B34B-9695-6BF9B4758A91}" type="datetimeFigureOut">
              <a:rPr lang="en-US" smtClean="0"/>
              <a:t>4/10/16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1BF6AF-CE7D-374D-AAA7-683B40F70BA6}" type="slidenum">
              <a:rPr lang="en-US" smtClean="0"/>
              <a:t>‹#›</a:t>
            </a:fld>
            <a:endParaRPr lang="en-US"/>
          </a:p>
        </p:txBody>
      </p:sp>
    </p:spTree>
    <p:extLst>
      <p:ext uri="{BB962C8B-B14F-4D97-AF65-F5344CB8AC3E}">
        <p14:creationId xmlns:p14="http://schemas.microsoft.com/office/powerpoint/2010/main" val="366530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4/10/16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180236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8122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29382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04362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178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01694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178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7246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66742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951350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178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8202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062943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90825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46437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1786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970076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1786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049482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9169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1786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178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59295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extLst>
      <p:ext uri="{BB962C8B-B14F-4D97-AF65-F5344CB8AC3E}">
        <p14:creationId xmlns:p14="http://schemas.microsoft.com/office/powerpoint/2010/main" val="1102705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2002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5715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03528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8746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09939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05675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94957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91795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67970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0178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4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9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9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0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7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7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7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4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4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733500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145110855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2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5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254185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4/10/16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159506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4/10/16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5004986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4/10/16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18383560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4/10/16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18880250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1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4/10/16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6327862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1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4/10/16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32047799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31033241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5707917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9759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669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7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51858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179137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5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5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43041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1619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04517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65810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3218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6838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7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7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06230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20825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44766358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65350462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724112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960565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23112015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42160676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5329535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25518132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3416712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52020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8794852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1608301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8"/>
            <a:ext cx="103632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00"/>
            </a:lvl1pPr>
            <a:lvl2pPr marL="457182" indent="0">
              <a:buNone/>
              <a:defRPr sz="1800"/>
            </a:lvl2pPr>
            <a:lvl3pPr marL="914363" indent="0">
              <a:buNone/>
              <a:defRPr sz="1500"/>
            </a:lvl3pPr>
            <a:lvl4pPr marL="1371545" indent="0">
              <a:buNone/>
              <a:defRPr sz="1400"/>
            </a:lvl4pPr>
            <a:lvl5pPr marL="1828727" indent="0">
              <a:buNone/>
              <a:defRPr sz="1400"/>
            </a:lvl5pPr>
            <a:lvl6pPr marL="2285909" indent="0">
              <a:buNone/>
              <a:defRPr sz="1400"/>
            </a:lvl6pPr>
            <a:lvl7pPr marL="2743090" indent="0">
              <a:buNone/>
              <a:defRPr sz="1400"/>
            </a:lvl7pPr>
            <a:lvl8pPr marL="3200272" indent="0">
              <a:buNone/>
              <a:defRPr sz="1400"/>
            </a:lvl8pPr>
            <a:lvl9pPr marL="365745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07273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3865285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6" y="1535117"/>
            <a:ext cx="5389033"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406" y="2174875"/>
            <a:ext cx="5389033"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5398962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404687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7733385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5"/>
            <a:ext cx="4011084" cy="1162051"/>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766733" y="273102"/>
            <a:ext cx="6815667"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0205961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3" indent="0">
              <a:buNone/>
              <a:defRPr sz="2400"/>
            </a:lvl3pPr>
            <a:lvl4pPr marL="1371545" indent="0">
              <a:buNone/>
              <a:defRPr sz="2100"/>
            </a:lvl4pPr>
            <a:lvl5pPr marL="1828727" indent="0">
              <a:buNone/>
              <a:defRPr sz="2100"/>
            </a:lvl5pPr>
            <a:lvl6pPr marL="2285909" indent="0">
              <a:buNone/>
              <a:defRPr sz="2100"/>
            </a:lvl6pPr>
            <a:lvl7pPr marL="2743090" indent="0">
              <a:buNone/>
              <a:defRPr sz="2100"/>
            </a:lvl7pPr>
            <a:lvl8pPr marL="3200272" indent="0">
              <a:buNone/>
              <a:defRPr sz="2100"/>
            </a:lvl8pPr>
            <a:lvl9pPr marL="3657454" indent="0">
              <a:buNone/>
              <a:defRPr sz="21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4355781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452166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50"/>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50"/>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04862912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3"/>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936443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4374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8"/>
            <a:ext cx="103632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00"/>
            </a:lvl1pPr>
            <a:lvl2pPr marL="457182" indent="0">
              <a:buNone/>
              <a:defRPr sz="1800"/>
            </a:lvl2pPr>
            <a:lvl3pPr marL="914363" indent="0">
              <a:buNone/>
              <a:defRPr sz="1500"/>
            </a:lvl3pPr>
            <a:lvl4pPr marL="1371545" indent="0">
              <a:buNone/>
              <a:defRPr sz="1400"/>
            </a:lvl4pPr>
            <a:lvl5pPr marL="1828727" indent="0">
              <a:buNone/>
              <a:defRPr sz="1400"/>
            </a:lvl5pPr>
            <a:lvl6pPr marL="2285909" indent="0">
              <a:buNone/>
              <a:defRPr sz="1400"/>
            </a:lvl6pPr>
            <a:lvl7pPr marL="2743090" indent="0">
              <a:buNone/>
              <a:defRPr sz="1400"/>
            </a:lvl7pPr>
            <a:lvl8pPr marL="3200272" indent="0">
              <a:buNone/>
              <a:defRPr sz="1400"/>
            </a:lvl8pPr>
            <a:lvl9pPr marL="365745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9584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99346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2" y="1535115"/>
            <a:ext cx="5389033"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502" y="2174875"/>
            <a:ext cx="5389033"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16919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896550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236223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3"/>
            <a:ext cx="4011084" cy="1162051"/>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766733" y="273247"/>
            <a:ext cx="6815667"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0" y="1435104"/>
            <a:ext cx="4011084" cy="4691063"/>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734071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3" indent="0">
              <a:buNone/>
              <a:defRPr sz="2400"/>
            </a:lvl3pPr>
            <a:lvl4pPr marL="1371545" indent="0">
              <a:buNone/>
              <a:defRPr sz="2100"/>
            </a:lvl4pPr>
            <a:lvl5pPr marL="1828727" indent="0">
              <a:buNone/>
              <a:defRPr sz="2100"/>
            </a:lvl5pPr>
            <a:lvl6pPr marL="2285909" indent="0">
              <a:buNone/>
              <a:defRPr sz="2100"/>
            </a:lvl6pPr>
            <a:lvl7pPr marL="2743090" indent="0">
              <a:buNone/>
              <a:defRPr sz="2100"/>
            </a:lvl7pPr>
            <a:lvl8pPr marL="3200272" indent="0">
              <a:buNone/>
              <a:defRPr sz="2100"/>
            </a:lvl8pPr>
            <a:lvl9pPr marL="3657454" indent="0">
              <a:buNone/>
              <a:defRPr sz="21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3166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759850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572522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17950807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5781918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287683955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930294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24466582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14371281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362789474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4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95087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7596327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35754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3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83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655547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8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8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2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2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2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75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4/10/16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4/10/16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4/10/16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4/10/16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1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4/10/16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1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4/10/16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4/10/16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4.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4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4/10/16</a:t>
            </a:fld>
            <a:endParaRPr lang="en-US"/>
          </a:p>
        </p:txBody>
      </p:sp>
      <p:sp>
        <p:nvSpPr>
          <p:cNvPr id="5" name="Footer Placeholder 4"/>
          <p:cNvSpPr>
            <a:spLocks noGrp="1"/>
          </p:cNvSpPr>
          <p:nvPr>
            <p:ph type="ftr" sz="quarter" idx="3"/>
          </p:nvPr>
        </p:nvSpPr>
        <p:spPr>
          <a:xfrm>
            <a:off x="4038600" y="635664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4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116989273"/>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1797849"/>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82194047"/>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9" rIns="91436" bIns="45719"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9" rIns="91436"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9"/>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9"/>
            <a:ext cx="3860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9"/>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945713266"/>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82" algn="ctr" rtl="0" fontAlgn="base">
        <a:spcBef>
          <a:spcPct val="0"/>
        </a:spcBef>
        <a:spcAft>
          <a:spcPct val="0"/>
        </a:spcAft>
        <a:defRPr sz="4400">
          <a:solidFill>
            <a:srgbClr val="800000"/>
          </a:solidFill>
          <a:latin typeface="Eras Bold ITC" pitchFamily="34" charset="0"/>
          <a:cs typeface="Arial" charset="0"/>
        </a:defRPr>
      </a:lvl6pPr>
      <a:lvl7pPr marL="914363" algn="ctr" rtl="0" fontAlgn="base">
        <a:spcBef>
          <a:spcPct val="0"/>
        </a:spcBef>
        <a:spcAft>
          <a:spcPct val="0"/>
        </a:spcAft>
        <a:defRPr sz="4400">
          <a:solidFill>
            <a:srgbClr val="800000"/>
          </a:solidFill>
          <a:latin typeface="Eras Bold ITC" pitchFamily="34" charset="0"/>
          <a:cs typeface="Arial" charset="0"/>
        </a:defRPr>
      </a:lvl7pPr>
      <a:lvl8pPr marL="1371545" algn="ctr" rtl="0" fontAlgn="base">
        <a:spcBef>
          <a:spcPct val="0"/>
        </a:spcBef>
        <a:spcAft>
          <a:spcPct val="0"/>
        </a:spcAft>
        <a:defRPr sz="4400">
          <a:solidFill>
            <a:srgbClr val="800000"/>
          </a:solidFill>
          <a:latin typeface="Eras Bold ITC" pitchFamily="34" charset="0"/>
          <a:cs typeface="Arial" charset="0"/>
        </a:defRPr>
      </a:lvl8pPr>
      <a:lvl9pPr marL="1828727" algn="ctr" rtl="0" fontAlgn="base">
        <a:spcBef>
          <a:spcPct val="0"/>
        </a:spcBef>
        <a:spcAft>
          <a:spcPct val="0"/>
        </a:spcAft>
        <a:defRPr sz="4400">
          <a:solidFill>
            <a:srgbClr val="800000"/>
          </a:solidFill>
          <a:latin typeface="Eras Bold ITC" pitchFamily="34" charset="0"/>
          <a:cs typeface="Arial" charset="0"/>
        </a:defRPr>
      </a:lvl9pPr>
    </p:titleStyle>
    <p:bodyStyle>
      <a:lvl1pPr marL="342886" indent="-342886"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20" indent="-285739" algn="l" rtl="0" eaLnBrk="0" fontAlgn="base" hangingPunct="0">
        <a:spcBef>
          <a:spcPct val="20000"/>
        </a:spcBef>
        <a:spcAft>
          <a:spcPct val="0"/>
        </a:spcAft>
        <a:buChar char="–"/>
        <a:defRPr sz="2800">
          <a:solidFill>
            <a:schemeClr val="tx1"/>
          </a:solidFill>
          <a:latin typeface="+mn-lt"/>
          <a:ea typeface="Arial" charset="0"/>
          <a:cs typeface="+mn-cs"/>
        </a:defRPr>
      </a:lvl2pPr>
      <a:lvl3pPr marL="1142954" indent="-228591" algn="l" rtl="0" eaLnBrk="0" fontAlgn="base" hangingPunct="0">
        <a:spcBef>
          <a:spcPct val="20000"/>
        </a:spcBef>
        <a:spcAft>
          <a:spcPct val="0"/>
        </a:spcAft>
        <a:buChar char="•"/>
        <a:defRPr sz="2400">
          <a:solidFill>
            <a:schemeClr val="tx1"/>
          </a:solidFill>
          <a:latin typeface="+mn-lt"/>
          <a:ea typeface="Arial" charset="0"/>
          <a:cs typeface="+mn-cs"/>
        </a:defRPr>
      </a:lvl3pPr>
      <a:lvl4pPr marL="1600136" indent="-228591" algn="l" rtl="0" eaLnBrk="0" fontAlgn="base" hangingPunct="0">
        <a:spcBef>
          <a:spcPct val="20000"/>
        </a:spcBef>
        <a:spcAft>
          <a:spcPct val="0"/>
        </a:spcAft>
        <a:buChar char="–"/>
        <a:defRPr sz="2100">
          <a:solidFill>
            <a:schemeClr val="tx1"/>
          </a:solidFill>
          <a:latin typeface="+mn-lt"/>
          <a:ea typeface="Arial" charset="0"/>
          <a:cs typeface="+mn-cs"/>
        </a:defRPr>
      </a:lvl4pPr>
      <a:lvl5pPr marL="2057318" indent="-228591" algn="l" rtl="0" eaLnBrk="0" fontAlgn="base" hangingPunct="0">
        <a:spcBef>
          <a:spcPct val="20000"/>
        </a:spcBef>
        <a:spcAft>
          <a:spcPct val="0"/>
        </a:spcAft>
        <a:buChar char="»"/>
        <a:defRPr sz="2100">
          <a:solidFill>
            <a:schemeClr val="tx1"/>
          </a:solidFill>
          <a:latin typeface="+mn-lt"/>
          <a:ea typeface="Arial" charset="0"/>
          <a:cs typeface="+mn-cs"/>
        </a:defRPr>
      </a:lvl5pPr>
      <a:lvl6pPr marL="2514499" indent="-228591" algn="l" rtl="0" fontAlgn="base">
        <a:spcBef>
          <a:spcPct val="20000"/>
        </a:spcBef>
        <a:spcAft>
          <a:spcPct val="0"/>
        </a:spcAft>
        <a:buChar char="»"/>
        <a:defRPr sz="2100">
          <a:solidFill>
            <a:schemeClr val="tx1"/>
          </a:solidFill>
          <a:latin typeface="+mn-lt"/>
          <a:cs typeface="+mn-cs"/>
        </a:defRPr>
      </a:lvl6pPr>
      <a:lvl7pPr marL="2971681" indent="-228591" algn="l" rtl="0" fontAlgn="base">
        <a:spcBef>
          <a:spcPct val="20000"/>
        </a:spcBef>
        <a:spcAft>
          <a:spcPct val="0"/>
        </a:spcAft>
        <a:buChar char="»"/>
        <a:defRPr sz="2100">
          <a:solidFill>
            <a:schemeClr val="tx1"/>
          </a:solidFill>
          <a:latin typeface="+mn-lt"/>
          <a:cs typeface="+mn-cs"/>
        </a:defRPr>
      </a:lvl7pPr>
      <a:lvl8pPr marL="3428863" indent="-228591" algn="l" rtl="0" fontAlgn="base">
        <a:spcBef>
          <a:spcPct val="20000"/>
        </a:spcBef>
        <a:spcAft>
          <a:spcPct val="0"/>
        </a:spcAft>
        <a:buChar char="»"/>
        <a:defRPr sz="2100">
          <a:solidFill>
            <a:schemeClr val="tx1"/>
          </a:solidFill>
          <a:latin typeface="+mn-lt"/>
          <a:cs typeface="+mn-cs"/>
        </a:defRPr>
      </a:lvl8pPr>
      <a:lvl9pPr marL="3886045" indent="-228591" algn="l"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9" rIns="91436" bIns="4571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6" tIns="45719" rIns="91436"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7"/>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7"/>
            <a:ext cx="3860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7"/>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732930"/>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182" algn="ctr" rtl="0" fontAlgn="base">
        <a:spcBef>
          <a:spcPct val="0"/>
        </a:spcBef>
        <a:spcAft>
          <a:spcPct val="0"/>
        </a:spcAft>
        <a:defRPr sz="4400">
          <a:solidFill>
            <a:srgbClr val="800000"/>
          </a:solidFill>
          <a:latin typeface="Eras Bold ITC" pitchFamily="34" charset="0"/>
          <a:cs typeface="Arial" charset="0"/>
        </a:defRPr>
      </a:lvl6pPr>
      <a:lvl7pPr marL="914363" algn="ctr" rtl="0" fontAlgn="base">
        <a:spcBef>
          <a:spcPct val="0"/>
        </a:spcBef>
        <a:spcAft>
          <a:spcPct val="0"/>
        </a:spcAft>
        <a:defRPr sz="4400">
          <a:solidFill>
            <a:srgbClr val="800000"/>
          </a:solidFill>
          <a:latin typeface="Eras Bold ITC" pitchFamily="34" charset="0"/>
          <a:cs typeface="Arial" charset="0"/>
        </a:defRPr>
      </a:lvl7pPr>
      <a:lvl8pPr marL="1371545" algn="ctr" rtl="0" fontAlgn="base">
        <a:spcBef>
          <a:spcPct val="0"/>
        </a:spcBef>
        <a:spcAft>
          <a:spcPct val="0"/>
        </a:spcAft>
        <a:defRPr sz="4400">
          <a:solidFill>
            <a:srgbClr val="800000"/>
          </a:solidFill>
          <a:latin typeface="Eras Bold ITC" pitchFamily="34" charset="0"/>
          <a:cs typeface="Arial" charset="0"/>
        </a:defRPr>
      </a:lvl8pPr>
      <a:lvl9pPr marL="1828727" algn="ctr" rtl="0" fontAlgn="base">
        <a:spcBef>
          <a:spcPct val="0"/>
        </a:spcBef>
        <a:spcAft>
          <a:spcPct val="0"/>
        </a:spcAft>
        <a:defRPr sz="4400">
          <a:solidFill>
            <a:srgbClr val="800000"/>
          </a:solidFill>
          <a:latin typeface="Eras Bold ITC" pitchFamily="34" charset="0"/>
          <a:cs typeface="Arial" charset="0"/>
        </a:defRPr>
      </a:lvl9pPr>
    </p:titleStyle>
    <p:bodyStyle>
      <a:lvl1pPr marL="342886" indent="-342886"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20" indent="-285739" algn="l" rtl="0" eaLnBrk="0" fontAlgn="base" hangingPunct="0">
        <a:spcBef>
          <a:spcPct val="20000"/>
        </a:spcBef>
        <a:spcAft>
          <a:spcPct val="0"/>
        </a:spcAft>
        <a:buChar char="–"/>
        <a:defRPr sz="2800">
          <a:solidFill>
            <a:schemeClr val="tx1"/>
          </a:solidFill>
          <a:latin typeface="+mn-lt"/>
          <a:ea typeface="Arial" charset="0"/>
          <a:cs typeface="+mn-cs"/>
        </a:defRPr>
      </a:lvl2pPr>
      <a:lvl3pPr marL="1142954" indent="-228591" algn="l" rtl="0" eaLnBrk="0" fontAlgn="base" hangingPunct="0">
        <a:spcBef>
          <a:spcPct val="20000"/>
        </a:spcBef>
        <a:spcAft>
          <a:spcPct val="0"/>
        </a:spcAft>
        <a:buChar char="•"/>
        <a:defRPr sz="2400">
          <a:solidFill>
            <a:schemeClr val="tx1"/>
          </a:solidFill>
          <a:latin typeface="+mn-lt"/>
          <a:ea typeface="Arial" charset="0"/>
          <a:cs typeface="+mn-cs"/>
        </a:defRPr>
      </a:lvl3pPr>
      <a:lvl4pPr marL="1600136" indent="-228591" algn="l" rtl="0" eaLnBrk="0" fontAlgn="base" hangingPunct="0">
        <a:spcBef>
          <a:spcPct val="20000"/>
        </a:spcBef>
        <a:spcAft>
          <a:spcPct val="0"/>
        </a:spcAft>
        <a:buChar char="–"/>
        <a:defRPr sz="2100">
          <a:solidFill>
            <a:schemeClr val="tx1"/>
          </a:solidFill>
          <a:latin typeface="+mn-lt"/>
          <a:ea typeface="Arial" charset="0"/>
          <a:cs typeface="+mn-cs"/>
        </a:defRPr>
      </a:lvl4pPr>
      <a:lvl5pPr marL="2057318" indent="-228591" algn="l" rtl="0" eaLnBrk="0" fontAlgn="base" hangingPunct="0">
        <a:spcBef>
          <a:spcPct val="20000"/>
        </a:spcBef>
        <a:spcAft>
          <a:spcPct val="0"/>
        </a:spcAft>
        <a:buChar char="»"/>
        <a:defRPr sz="2100">
          <a:solidFill>
            <a:schemeClr val="tx1"/>
          </a:solidFill>
          <a:latin typeface="+mn-lt"/>
          <a:ea typeface="Arial" charset="0"/>
          <a:cs typeface="+mn-cs"/>
        </a:defRPr>
      </a:lvl5pPr>
      <a:lvl6pPr marL="2514499" indent="-228591" algn="l" rtl="0" fontAlgn="base">
        <a:spcBef>
          <a:spcPct val="20000"/>
        </a:spcBef>
        <a:spcAft>
          <a:spcPct val="0"/>
        </a:spcAft>
        <a:buChar char="»"/>
        <a:defRPr sz="2100">
          <a:solidFill>
            <a:schemeClr val="tx1"/>
          </a:solidFill>
          <a:latin typeface="+mn-lt"/>
          <a:cs typeface="+mn-cs"/>
        </a:defRPr>
      </a:lvl6pPr>
      <a:lvl7pPr marL="2971681" indent="-228591" algn="l" rtl="0" fontAlgn="base">
        <a:spcBef>
          <a:spcPct val="20000"/>
        </a:spcBef>
        <a:spcAft>
          <a:spcPct val="0"/>
        </a:spcAft>
        <a:buChar char="»"/>
        <a:defRPr sz="2100">
          <a:solidFill>
            <a:schemeClr val="tx1"/>
          </a:solidFill>
          <a:latin typeface="+mn-lt"/>
          <a:cs typeface="+mn-cs"/>
        </a:defRPr>
      </a:lvl7pPr>
      <a:lvl8pPr marL="3428863" indent="-228591" algn="l" rtl="0" fontAlgn="base">
        <a:spcBef>
          <a:spcPct val="20000"/>
        </a:spcBef>
        <a:spcAft>
          <a:spcPct val="0"/>
        </a:spcAft>
        <a:buChar char="»"/>
        <a:defRPr sz="2100">
          <a:solidFill>
            <a:schemeClr val="tx1"/>
          </a:solidFill>
          <a:latin typeface="+mn-lt"/>
          <a:cs typeface="+mn-cs"/>
        </a:defRPr>
      </a:lvl8pPr>
      <a:lvl9pPr marL="3886045" indent="-228591" algn="l"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4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54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54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773806238"/>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4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4/10/16</a:t>
            </a:fld>
            <a:endParaRPr lang="en-US"/>
          </a:p>
        </p:txBody>
      </p:sp>
      <p:sp>
        <p:nvSpPr>
          <p:cNvPr id="5" name="Footer Placeholder 4"/>
          <p:cNvSpPr>
            <a:spLocks noGrp="1"/>
          </p:cNvSpPr>
          <p:nvPr>
            <p:ph type="ftr" sz="quarter" idx="3"/>
          </p:nvPr>
        </p:nvSpPr>
        <p:spPr>
          <a:xfrm>
            <a:off x="4038600" y="635664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4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22975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smtClean="0">
                <a:solidFill>
                  <a:srgbClr val="000000"/>
                </a:solidFill>
                <a:latin typeface="Candara" charset="0"/>
                <a:ea typeface="Candara" charset="0"/>
                <a:cs typeface="Candara" charset="0"/>
              </a:rPr>
              <a:t>Man-centered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smtClean="0">
                <a:solidFill>
                  <a:srgbClr val="000000"/>
                </a:solidFill>
                <a:latin typeface="Candara" charset="0"/>
                <a:ea typeface="Candara" charset="0"/>
                <a:cs typeface="Candara" charset="0"/>
              </a:rPr>
              <a:t>I was basically pretty good before</a:t>
            </a: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smtClean="0">
              <a:solidFill>
                <a:srgbClr val="000000"/>
              </a:solidFill>
              <a:latin typeface="Candara" charset="0"/>
              <a:ea typeface="Candara" charset="0"/>
              <a:cs typeface="Candara" charset="0"/>
            </a:endParaRPr>
          </a:p>
          <a:p>
            <a:pPr marL="0" indent="0">
              <a:spcBef>
                <a:spcPct val="0"/>
              </a:spcBef>
              <a:buFontTx/>
              <a:buNone/>
            </a:pPr>
            <a:endParaRPr lang="en-US" sz="2600" i="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6096000" y="119050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a:solidFill>
                  <a:srgbClr val="000000"/>
                </a:solidFill>
                <a:latin typeface="Candara" charset="0"/>
                <a:ea typeface="Candara" charset="0"/>
                <a:cs typeface="Candara" charset="0"/>
              </a:rPr>
              <a:t>God-centered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everything “before” is </a:t>
            </a:r>
            <a:r>
              <a:rPr lang="en-US" sz="2600" i="0" kern="0" dirty="0" smtClean="0">
                <a:solidFill>
                  <a:srgbClr val="000000"/>
                </a:solidFill>
                <a:latin typeface="Candara" charset="0"/>
                <a:ea typeface="Candara" charset="0"/>
                <a:cs typeface="Candara" charset="0"/>
              </a:rPr>
              <a:t>garbage</a:t>
            </a:r>
            <a:endParaRPr lang="en-US" sz="2600" i="0" dirty="0" smtClean="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cxnSp>
        <p:nvCxnSpPr>
          <p:cNvPr id="8" name="Straight Connector 7"/>
          <p:cNvCxnSpPr/>
          <p:nvPr/>
        </p:nvCxnSpPr>
        <p:spPr bwMode="auto">
          <a:xfrm>
            <a:off x="304800" y="1752600"/>
            <a:ext cx="11353800" cy="0"/>
          </a:xfrm>
          <a:prstGeom prst="line">
            <a:avLst/>
          </a:prstGeom>
          <a:noFill/>
          <a:ln w="9525" cap="flat" cmpd="sng" algn="ctr">
            <a:noFill/>
            <a:prstDash val="solid"/>
            <a:round/>
            <a:headEnd type="none" w="med" len="med"/>
            <a:tailEnd type="none" w="med" len="med"/>
          </a:ln>
          <a:effectLst/>
        </p:spPr>
      </p:cxnSp>
      <p:grpSp>
        <p:nvGrpSpPr>
          <p:cNvPr id="21" name="Group 20"/>
          <p:cNvGrpSpPr/>
          <p:nvPr/>
        </p:nvGrpSpPr>
        <p:grpSpPr>
          <a:xfrm>
            <a:off x="457201" y="1219200"/>
            <a:ext cx="10922559" cy="5029200"/>
            <a:chOff x="457200" y="1219200"/>
            <a:chExt cx="10922558" cy="5029200"/>
          </a:xfrm>
        </p:grpSpPr>
        <p:cxnSp>
          <p:nvCxnSpPr>
            <p:cNvPr id="10" name="Straight Connector 9"/>
            <p:cNvCxnSpPr/>
            <p:nvPr/>
          </p:nvCxnSpPr>
          <p:spPr bwMode="auto">
            <a:xfrm flipV="1">
              <a:off x="457200" y="1752600"/>
              <a:ext cx="10922558" cy="9763"/>
            </a:xfrm>
            <a:prstGeom prst="line">
              <a:avLst/>
            </a:prstGeom>
            <a:no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19800" y="1219200"/>
              <a:ext cx="0" cy="5029200"/>
            </a:xfrm>
            <a:prstGeom prst="line">
              <a:avLst/>
            </a:prstGeom>
            <a:no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40536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143002"/>
            <a:ext cx="116332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(3:7) But whatever gain I had, I counted as loss for the sake of Christ.</a:t>
            </a: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a:spcBef>
                <a:spcPts val="0"/>
              </a:spcBef>
            </a:pPr>
            <a:r>
              <a:rPr lang="en-US" sz="2600" b="1" i="0" kern="0" dirty="0" smtClean="0">
                <a:solidFill>
                  <a:srgbClr val="000000"/>
                </a:solidFill>
                <a:latin typeface="Candara" charset="0"/>
                <a:ea typeface="Candara" charset="0"/>
                <a:cs typeface="Candara" charset="0"/>
              </a:rPr>
              <a:t>his upbringing – </a:t>
            </a:r>
            <a:r>
              <a:rPr lang="en-US" sz="2600" i="0" kern="0" dirty="0" smtClean="0">
                <a:solidFill>
                  <a:srgbClr val="000000"/>
                </a:solidFill>
                <a:latin typeface="Candara" charset="0"/>
                <a:ea typeface="Candara" charset="0"/>
                <a:cs typeface="Candara" charset="0"/>
              </a:rPr>
              <a:t>“a Hebrew of Hebrews”</a:t>
            </a:r>
          </a:p>
          <a:p>
            <a:pPr>
              <a:spcBef>
                <a:spcPts val="0"/>
              </a:spcBef>
            </a:pPr>
            <a:r>
              <a:rPr lang="en-US" sz="2600" b="1" i="0" kern="0" dirty="0" smtClean="0">
                <a:solidFill>
                  <a:srgbClr val="000000"/>
                </a:solidFill>
                <a:latin typeface="Candara" charset="0"/>
                <a:ea typeface="Candara" charset="0"/>
                <a:cs typeface="Candara" charset="0"/>
              </a:rPr>
              <a:t>his education – </a:t>
            </a:r>
            <a:r>
              <a:rPr lang="en-US" sz="2600" i="0" kern="0" dirty="0" smtClean="0">
                <a:solidFill>
                  <a:srgbClr val="000000"/>
                </a:solidFill>
                <a:latin typeface="Candara" charset="0"/>
                <a:ea typeface="Candara" charset="0"/>
                <a:cs typeface="Candara" charset="0"/>
              </a:rPr>
              <a:t>“as to the law, a Pharisee”</a:t>
            </a:r>
          </a:p>
          <a:p>
            <a:pPr>
              <a:spcBef>
                <a:spcPts val="0"/>
              </a:spcBef>
            </a:pPr>
            <a:r>
              <a:rPr lang="en-US" sz="2600" b="1" i="0" kern="0" dirty="0" smtClean="0">
                <a:solidFill>
                  <a:srgbClr val="000000"/>
                </a:solidFill>
                <a:latin typeface="Candara" charset="0"/>
                <a:ea typeface="Candara" charset="0"/>
                <a:cs typeface="Candara" charset="0"/>
              </a:rPr>
              <a:t>his abilities and achievements – </a:t>
            </a:r>
            <a:r>
              <a:rPr lang="en-US" sz="2600" i="0" kern="0" dirty="0" smtClean="0">
                <a:solidFill>
                  <a:srgbClr val="000000"/>
                </a:solidFill>
                <a:latin typeface="Candara" charset="0"/>
                <a:ea typeface="Candara" charset="0"/>
                <a:cs typeface="Candara" charset="0"/>
              </a:rPr>
              <a:t>“as to zeal, a persecutor of the church”</a:t>
            </a:r>
          </a:p>
          <a:p>
            <a:pPr>
              <a:spcBef>
                <a:spcPts val="0"/>
              </a:spcBef>
            </a:pPr>
            <a:r>
              <a:rPr lang="en-US" sz="2600" b="1" i="0" kern="0" dirty="0" smtClean="0">
                <a:solidFill>
                  <a:srgbClr val="000000"/>
                </a:solidFill>
                <a:latin typeface="Candara" charset="0"/>
                <a:ea typeface="Candara" charset="0"/>
                <a:cs typeface="Candara" charset="0"/>
              </a:rPr>
              <a:t>his character – </a:t>
            </a:r>
            <a:r>
              <a:rPr lang="en-US" sz="2600" i="0" kern="0" dirty="0" smtClean="0">
                <a:solidFill>
                  <a:srgbClr val="000000"/>
                </a:solidFill>
                <a:latin typeface="Candara" charset="0"/>
                <a:ea typeface="Candara" charset="0"/>
                <a:cs typeface="Candara" charset="0"/>
              </a:rPr>
              <a:t>“as to righteousness under the law, blameless”</a:t>
            </a: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r>
              <a:rPr lang="en-US" sz="2600" i="0" kern="0" dirty="0" smtClean="0">
                <a:solidFill>
                  <a:srgbClr val="000000"/>
                </a:solidFill>
                <a:latin typeface="Candara" charset="0"/>
                <a:ea typeface="Candara" charset="0"/>
                <a:cs typeface="Candara" charset="0"/>
              </a:rPr>
              <a:t>Everything that Paul used to value about himself, he now sees as worthless when compared to Christ. He has an entirely new set of priorities.</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13194949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5" name="Rectangle 3"/>
          <p:cNvSpPr txBox="1">
            <a:spLocks noChangeArrowheads="1"/>
          </p:cNvSpPr>
          <p:nvPr/>
        </p:nvSpPr>
        <p:spPr bwMode="auto">
          <a:xfrm>
            <a:off x="304800" y="1143002"/>
            <a:ext cx="116332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(3:8a) Indeed, I count everything as loss because of the surpassing worth of knowing Christ Jesus my Lord. For his sake I have suffered the loss of all things and count them as rubbish</a:t>
            </a:r>
            <a:r>
              <a:rPr lang="is-IS" sz="2600" b="1" i="0" kern="0" dirty="0" smtClean="0">
                <a:solidFill>
                  <a:srgbClr val="000000"/>
                </a:solidFill>
                <a:latin typeface="Candara" charset="0"/>
                <a:ea typeface="Candara" charset="0"/>
                <a:cs typeface="Candara" charset="0"/>
              </a:rPr>
              <a:t>… </a:t>
            </a: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r>
              <a:rPr lang="en-US" sz="2600" i="0" kern="0" dirty="0" smtClean="0">
                <a:solidFill>
                  <a:srgbClr val="000000"/>
                </a:solidFill>
                <a:latin typeface="Candara" charset="0"/>
                <a:ea typeface="Candara" charset="0"/>
                <a:cs typeface="Candara" charset="0"/>
              </a:rPr>
              <a:t>There is nothing – no happiness, no accomplishment, no success, nothing – worth comparing to the worth of knowing Jesus. Knowing Jesus is so extremely valuable, it is worth far more than anything else we have and everything else we could ever have all put together.</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2999654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5" name="Rectangle 3"/>
          <p:cNvSpPr txBox="1">
            <a:spLocks noChangeArrowheads="1"/>
          </p:cNvSpPr>
          <p:nvPr/>
        </p:nvSpPr>
        <p:spPr bwMode="auto">
          <a:xfrm>
            <a:off x="304800" y="1143002"/>
            <a:ext cx="116332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(3:8a) Indeed, I count everything as loss because of the surpassing worth of knowing Christ Jesus my Lord. For his sake </a:t>
            </a:r>
            <a:r>
              <a:rPr lang="en-US" sz="2600" b="1" i="0" kern="0" dirty="0" smtClean="0">
                <a:solidFill>
                  <a:srgbClr val="C00000"/>
                </a:solidFill>
                <a:latin typeface="Candara" charset="0"/>
                <a:ea typeface="Candara" charset="0"/>
                <a:cs typeface="Candara" charset="0"/>
              </a:rPr>
              <a:t>I have suffered the loss </a:t>
            </a:r>
            <a:r>
              <a:rPr lang="en-US" sz="2600" b="1" i="0" kern="0" dirty="0" smtClean="0">
                <a:solidFill>
                  <a:srgbClr val="000000"/>
                </a:solidFill>
                <a:latin typeface="Candara" charset="0"/>
                <a:ea typeface="Candara" charset="0"/>
                <a:cs typeface="Candara" charset="0"/>
              </a:rPr>
              <a:t>of all things and count them as rubbish</a:t>
            </a:r>
            <a:r>
              <a:rPr lang="is-IS" sz="2600" b="1" i="0" kern="0" dirty="0" smtClean="0">
                <a:solidFill>
                  <a:srgbClr val="000000"/>
                </a:solidFill>
                <a:latin typeface="Candara" charset="0"/>
                <a:ea typeface="Candara" charset="0"/>
                <a:cs typeface="Candara" charset="0"/>
              </a:rPr>
              <a:t>… </a:t>
            </a: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r>
              <a:rPr lang="en-US" sz="2600" i="0" kern="0" dirty="0" smtClean="0">
                <a:solidFill>
                  <a:srgbClr val="000000"/>
                </a:solidFill>
                <a:latin typeface="Candara" charset="0"/>
                <a:ea typeface="Candara" charset="0"/>
                <a:cs typeface="Candara" charset="0"/>
              </a:rPr>
              <a:t>It’s not as though Paul was always cheerfully smiling as he said goodbye to everything upon which he based his existence. Many of those things he counted as loss were ripped from him.</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35929366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22975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smtClean="0">
                <a:solidFill>
                  <a:srgbClr val="000000"/>
                </a:solidFill>
                <a:latin typeface="Candara" charset="0"/>
                <a:ea typeface="Candara" charset="0"/>
                <a:cs typeface="Candara" charset="0"/>
              </a:rPr>
              <a:t>Man-centered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smtClean="0">
                <a:solidFill>
                  <a:srgbClr val="000000"/>
                </a:solidFill>
                <a:latin typeface="Candara" charset="0"/>
                <a:ea typeface="Candara" charset="0"/>
                <a:cs typeface="Candara" charset="0"/>
              </a:rPr>
              <a:t>I was basically pretty good before</a:t>
            </a:r>
          </a:p>
          <a:p>
            <a:pPr>
              <a:spcBef>
                <a:spcPts val="600"/>
              </a:spcBef>
            </a:pPr>
            <a:r>
              <a:rPr lang="en-US" sz="2600" i="0" kern="0" dirty="0">
                <a:solidFill>
                  <a:srgbClr val="000000"/>
                </a:solidFill>
                <a:latin typeface="Candara" charset="0"/>
                <a:ea typeface="Candara" charset="0"/>
                <a:cs typeface="Candara" charset="0"/>
              </a:rPr>
              <a:t>“Jesus plus</a:t>
            </a:r>
            <a:r>
              <a:rPr lang="is-IS" sz="2600" i="0" kern="0" dirty="0">
                <a:solidFill>
                  <a:srgbClr val="000000"/>
                </a:solidFill>
                <a:latin typeface="Candara" charset="0"/>
                <a:ea typeface="Candara" charset="0"/>
                <a:cs typeface="Candara" charset="0"/>
              </a:rPr>
              <a:t>…”</a:t>
            </a: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smtClean="0">
              <a:solidFill>
                <a:srgbClr val="000000"/>
              </a:solidFill>
              <a:latin typeface="Candara" charset="0"/>
              <a:ea typeface="Candara" charset="0"/>
              <a:cs typeface="Candara" charset="0"/>
            </a:endParaRPr>
          </a:p>
          <a:p>
            <a:pPr marL="0" indent="0">
              <a:spcBef>
                <a:spcPct val="0"/>
              </a:spcBef>
              <a:buFontTx/>
              <a:buNone/>
            </a:pPr>
            <a:endParaRPr lang="en-US" sz="2600" i="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6096000" y="119050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a:solidFill>
                  <a:srgbClr val="000000"/>
                </a:solidFill>
                <a:latin typeface="Candara" charset="0"/>
                <a:ea typeface="Candara" charset="0"/>
                <a:cs typeface="Candara" charset="0"/>
              </a:rPr>
              <a:t>God-centered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everything “before” is </a:t>
            </a:r>
            <a:r>
              <a:rPr lang="en-US" sz="2600" i="0" kern="0" dirty="0" smtClean="0">
                <a:solidFill>
                  <a:srgbClr val="000000"/>
                </a:solidFill>
                <a:latin typeface="Candara" charset="0"/>
                <a:ea typeface="Candara" charset="0"/>
                <a:cs typeface="Candara" charset="0"/>
              </a:rPr>
              <a:t>garbage</a:t>
            </a:r>
            <a:endParaRPr lang="en-US" sz="2600" i="0" kern="0" dirty="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treasuring Christ above all </a:t>
            </a:r>
            <a:r>
              <a:rPr lang="en-US" sz="2600" i="0" kern="0" dirty="0" smtClean="0">
                <a:solidFill>
                  <a:srgbClr val="000000"/>
                </a:solidFill>
                <a:latin typeface="Candara" charset="0"/>
                <a:ea typeface="Candara" charset="0"/>
                <a:cs typeface="Candara" charset="0"/>
              </a:rPr>
              <a:t>else</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cxnSp>
        <p:nvCxnSpPr>
          <p:cNvPr id="8" name="Straight Connector 7"/>
          <p:cNvCxnSpPr/>
          <p:nvPr/>
        </p:nvCxnSpPr>
        <p:spPr bwMode="auto">
          <a:xfrm>
            <a:off x="304800" y="1752600"/>
            <a:ext cx="11353800" cy="0"/>
          </a:xfrm>
          <a:prstGeom prst="line">
            <a:avLst/>
          </a:prstGeom>
          <a:noFill/>
          <a:ln w="9525" cap="flat" cmpd="sng" algn="ctr">
            <a:noFill/>
            <a:prstDash val="solid"/>
            <a:round/>
            <a:headEnd type="none" w="med" len="med"/>
            <a:tailEnd type="none" w="med" len="med"/>
          </a:ln>
          <a:effectLst/>
        </p:spPr>
      </p:cxnSp>
      <p:grpSp>
        <p:nvGrpSpPr>
          <p:cNvPr id="21" name="Group 20"/>
          <p:cNvGrpSpPr/>
          <p:nvPr/>
        </p:nvGrpSpPr>
        <p:grpSpPr>
          <a:xfrm>
            <a:off x="457201" y="1219200"/>
            <a:ext cx="10922559" cy="5029200"/>
            <a:chOff x="457200" y="1219200"/>
            <a:chExt cx="10922558" cy="5029200"/>
          </a:xfrm>
        </p:grpSpPr>
        <p:cxnSp>
          <p:nvCxnSpPr>
            <p:cNvPr id="10" name="Straight Connector 9"/>
            <p:cNvCxnSpPr/>
            <p:nvPr/>
          </p:nvCxnSpPr>
          <p:spPr bwMode="auto">
            <a:xfrm flipV="1">
              <a:off x="457200" y="1752600"/>
              <a:ext cx="10922558" cy="9763"/>
            </a:xfrm>
            <a:prstGeom prst="line">
              <a:avLst/>
            </a:prstGeom>
            <a:no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19800" y="1219200"/>
              <a:ext cx="0" cy="5029200"/>
            </a:xfrm>
            <a:prstGeom prst="line">
              <a:avLst/>
            </a:prstGeom>
            <a:no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461387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143002"/>
            <a:ext cx="116332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(3:8b-9) </a:t>
            </a:r>
            <a:r>
              <a:rPr lang="is-IS" sz="2600" b="1" i="0" kern="0" dirty="0" smtClean="0">
                <a:solidFill>
                  <a:srgbClr val="000000"/>
                </a:solidFill>
                <a:latin typeface="Candara" charset="0"/>
                <a:ea typeface="Candara" charset="0"/>
                <a:cs typeface="Candara" charset="0"/>
              </a:rPr>
              <a:t>…in order that I may gain Christ </a:t>
            </a:r>
            <a:r>
              <a:rPr lang="is-IS" sz="2600" b="1" i="0" kern="0" baseline="30000" dirty="0" smtClean="0">
                <a:solidFill>
                  <a:srgbClr val="000000"/>
                </a:solidFill>
                <a:latin typeface="Candara" charset="0"/>
                <a:ea typeface="Candara" charset="0"/>
                <a:cs typeface="Candara" charset="0"/>
              </a:rPr>
              <a:t>9</a:t>
            </a:r>
            <a:r>
              <a:rPr lang="is-IS" sz="2600" b="1" i="0" kern="0" dirty="0" smtClean="0">
                <a:solidFill>
                  <a:srgbClr val="000000"/>
                </a:solidFill>
                <a:latin typeface="Candara" charset="0"/>
                <a:ea typeface="Candara" charset="0"/>
                <a:cs typeface="Candara" charset="0"/>
              </a:rPr>
              <a:t>and be found in him, not having a righteousness of my own that comes from the law, but that which comes through faith in Christ, the righteousness of God that depends on faith...</a:t>
            </a: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r>
              <a:rPr lang="en-US" sz="2600" i="0" kern="0" dirty="0" smtClean="0">
                <a:solidFill>
                  <a:srgbClr val="000000"/>
                </a:solidFill>
                <a:latin typeface="Candara" charset="0"/>
                <a:ea typeface="Candara" charset="0"/>
                <a:cs typeface="Candara" charset="0"/>
              </a:rPr>
              <a:t>How do we “gain Christ and be found in him”? </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r>
              <a:rPr lang="en-US" sz="2600" b="1" i="0" kern="0" dirty="0" smtClean="0">
                <a:solidFill>
                  <a:srgbClr val="000000"/>
                </a:solidFill>
                <a:latin typeface="Candara" charset="0"/>
                <a:ea typeface="Candara" charset="0"/>
                <a:cs typeface="Candara" charset="0"/>
              </a:rPr>
              <a:t>We gain Christ by </a:t>
            </a:r>
            <a:r>
              <a:rPr lang="en-US" sz="2600" b="1" i="0" u="sng" kern="0" dirty="0" smtClean="0">
                <a:solidFill>
                  <a:srgbClr val="FF0000"/>
                </a:solidFill>
                <a:latin typeface="Candara" charset="0"/>
                <a:ea typeface="Candara" charset="0"/>
                <a:cs typeface="Candara" charset="0"/>
              </a:rPr>
              <a:t>losing ourselves</a:t>
            </a:r>
            <a:r>
              <a:rPr lang="en-US" sz="2600" i="0" kern="0" dirty="0" smtClean="0">
                <a:solidFill>
                  <a:srgbClr val="FF0000"/>
                </a:solidFill>
                <a:latin typeface="Candara" charset="0"/>
                <a:ea typeface="Candara" charset="0"/>
                <a:cs typeface="Candara" charset="0"/>
              </a:rPr>
              <a:t>.</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139630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22975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smtClean="0">
                <a:solidFill>
                  <a:srgbClr val="000000"/>
                </a:solidFill>
                <a:latin typeface="Candara" charset="0"/>
                <a:ea typeface="Candara" charset="0"/>
                <a:cs typeface="Candara" charset="0"/>
              </a:rPr>
              <a:t>Man-centered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smtClean="0">
                <a:solidFill>
                  <a:srgbClr val="000000"/>
                </a:solidFill>
                <a:latin typeface="Candara" charset="0"/>
                <a:ea typeface="Candara" charset="0"/>
                <a:cs typeface="Candara" charset="0"/>
              </a:rPr>
              <a:t>I </a:t>
            </a:r>
            <a:r>
              <a:rPr lang="en-US" sz="2600" i="0" kern="0" dirty="0">
                <a:solidFill>
                  <a:srgbClr val="000000"/>
                </a:solidFill>
                <a:latin typeface="Candara" charset="0"/>
                <a:ea typeface="Candara" charset="0"/>
                <a:cs typeface="Candara" charset="0"/>
              </a:rPr>
              <a:t>was basically pretty good </a:t>
            </a:r>
            <a:r>
              <a:rPr lang="en-US" sz="2600" i="0" kern="0" dirty="0" smtClean="0">
                <a:solidFill>
                  <a:srgbClr val="000000"/>
                </a:solidFill>
                <a:latin typeface="Candara" charset="0"/>
                <a:ea typeface="Candara" charset="0"/>
                <a:cs typeface="Candara" charset="0"/>
              </a:rPr>
              <a:t>before</a:t>
            </a:r>
            <a:endParaRPr lang="en-US" sz="2600" i="0" kern="0" dirty="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“Jesus plus…”</a:t>
            </a:r>
          </a:p>
          <a:p>
            <a:pPr>
              <a:spcBef>
                <a:spcPts val="600"/>
              </a:spcBef>
            </a:pPr>
            <a:r>
              <a:rPr lang="en-US" sz="2600" i="0" kern="0" dirty="0">
                <a:solidFill>
                  <a:srgbClr val="000000"/>
                </a:solidFill>
                <a:latin typeface="Candara" charset="0"/>
                <a:ea typeface="Candara" charset="0"/>
                <a:cs typeface="Candara" charset="0"/>
              </a:rPr>
              <a:t>“keeping ourselves”</a:t>
            </a: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smtClean="0">
              <a:solidFill>
                <a:srgbClr val="000000"/>
              </a:solidFill>
              <a:latin typeface="Candara" charset="0"/>
              <a:ea typeface="Candara" charset="0"/>
              <a:cs typeface="Candara" charset="0"/>
            </a:endParaRPr>
          </a:p>
          <a:p>
            <a:pPr marL="0" indent="0">
              <a:spcBef>
                <a:spcPct val="0"/>
              </a:spcBef>
              <a:buFontTx/>
              <a:buNone/>
            </a:pPr>
            <a:endParaRPr lang="en-US" sz="2600" i="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6096000" y="119050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a:solidFill>
                  <a:srgbClr val="000000"/>
                </a:solidFill>
                <a:latin typeface="Candara" charset="0"/>
                <a:ea typeface="Candara" charset="0"/>
                <a:cs typeface="Candara" charset="0"/>
              </a:rPr>
              <a:t>God-centered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everything “before” is </a:t>
            </a:r>
            <a:r>
              <a:rPr lang="en-US" sz="2600" i="0" kern="0" dirty="0" smtClean="0">
                <a:solidFill>
                  <a:srgbClr val="000000"/>
                </a:solidFill>
                <a:latin typeface="Candara" charset="0"/>
                <a:ea typeface="Candara" charset="0"/>
                <a:cs typeface="Candara" charset="0"/>
              </a:rPr>
              <a:t>garbage</a:t>
            </a:r>
            <a:endParaRPr lang="en-US" sz="2600" i="0" kern="0" dirty="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treasuring Christ above all </a:t>
            </a:r>
            <a:r>
              <a:rPr lang="en-US" sz="2600" i="0" kern="0" dirty="0" smtClean="0">
                <a:solidFill>
                  <a:srgbClr val="000000"/>
                </a:solidFill>
                <a:latin typeface="Candara" charset="0"/>
                <a:ea typeface="Candara" charset="0"/>
                <a:cs typeface="Candara" charset="0"/>
              </a:rPr>
              <a:t>else</a:t>
            </a:r>
            <a:endParaRPr lang="en-US" sz="2600" i="0" kern="0" dirty="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“losing ourselves”</a:t>
            </a: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cxnSp>
        <p:nvCxnSpPr>
          <p:cNvPr id="8" name="Straight Connector 7"/>
          <p:cNvCxnSpPr/>
          <p:nvPr/>
        </p:nvCxnSpPr>
        <p:spPr bwMode="auto">
          <a:xfrm>
            <a:off x="304800" y="1752600"/>
            <a:ext cx="11353800" cy="0"/>
          </a:xfrm>
          <a:prstGeom prst="line">
            <a:avLst/>
          </a:prstGeom>
          <a:noFill/>
          <a:ln w="9525" cap="flat" cmpd="sng" algn="ctr">
            <a:noFill/>
            <a:prstDash val="solid"/>
            <a:round/>
            <a:headEnd type="none" w="med" len="med"/>
            <a:tailEnd type="none" w="med" len="med"/>
          </a:ln>
          <a:effectLst/>
        </p:spPr>
      </p:cxnSp>
      <p:grpSp>
        <p:nvGrpSpPr>
          <p:cNvPr id="21" name="Group 20"/>
          <p:cNvGrpSpPr/>
          <p:nvPr/>
        </p:nvGrpSpPr>
        <p:grpSpPr>
          <a:xfrm>
            <a:off x="457201" y="1219200"/>
            <a:ext cx="10922559" cy="5029200"/>
            <a:chOff x="457200" y="1219200"/>
            <a:chExt cx="10922558" cy="5029200"/>
          </a:xfrm>
        </p:grpSpPr>
        <p:cxnSp>
          <p:nvCxnSpPr>
            <p:cNvPr id="10" name="Straight Connector 9"/>
            <p:cNvCxnSpPr/>
            <p:nvPr/>
          </p:nvCxnSpPr>
          <p:spPr bwMode="auto">
            <a:xfrm flipV="1">
              <a:off x="457200" y="1752600"/>
              <a:ext cx="10922558" cy="9763"/>
            </a:xfrm>
            <a:prstGeom prst="line">
              <a:avLst/>
            </a:prstGeom>
            <a:no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19800" y="1219200"/>
              <a:ext cx="0" cy="5029200"/>
            </a:xfrm>
            <a:prstGeom prst="line">
              <a:avLst/>
            </a:prstGeom>
            <a:no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140604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GAINING CHRIST BY LOSING OURSELVES</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143001"/>
            <a:ext cx="11633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baseline="30000" dirty="0" smtClean="0">
                <a:solidFill>
                  <a:srgbClr val="000000"/>
                </a:solidFill>
                <a:latin typeface="Candara" charset="0"/>
                <a:ea typeface="Candara" charset="0"/>
                <a:cs typeface="Candara" charset="0"/>
              </a:rPr>
              <a:t>24</a:t>
            </a:r>
            <a:r>
              <a:rPr lang="en-US" sz="2600" b="1" i="0" kern="0" dirty="0" smtClean="0">
                <a:solidFill>
                  <a:srgbClr val="000000"/>
                </a:solidFill>
                <a:latin typeface="Candara" charset="0"/>
                <a:ea typeface="Candara" charset="0"/>
                <a:cs typeface="Candara" charset="0"/>
              </a:rPr>
              <a:t>Then Jesus told his disciples, “If anyone would come after me, let him deny himself and take up his cross and follow me. </a:t>
            </a:r>
            <a:r>
              <a:rPr lang="en-US" sz="2600" b="1" i="0" kern="0" baseline="30000" dirty="0" smtClean="0">
                <a:solidFill>
                  <a:srgbClr val="000000"/>
                </a:solidFill>
                <a:latin typeface="Candara" charset="0"/>
                <a:ea typeface="Candara" charset="0"/>
                <a:cs typeface="Candara" charset="0"/>
              </a:rPr>
              <a:t>25</a:t>
            </a:r>
            <a:r>
              <a:rPr lang="en-US" sz="2600" b="1" i="0" kern="0" dirty="0" smtClean="0">
                <a:solidFill>
                  <a:srgbClr val="000000"/>
                </a:solidFill>
                <a:latin typeface="Candara" charset="0"/>
                <a:ea typeface="Candara" charset="0"/>
                <a:cs typeface="Candara" charset="0"/>
              </a:rPr>
              <a:t>For whoever would save his life will lose it, but whoever loses his life for my sake will find it. </a:t>
            </a:r>
            <a:r>
              <a:rPr lang="en-US" sz="2600" b="1" i="0" kern="0" baseline="30000" dirty="0" smtClean="0">
                <a:solidFill>
                  <a:srgbClr val="000000"/>
                </a:solidFill>
                <a:latin typeface="Candara" charset="0"/>
                <a:ea typeface="Candara" charset="0"/>
                <a:cs typeface="Candara" charset="0"/>
              </a:rPr>
              <a:t>26</a:t>
            </a:r>
            <a:r>
              <a:rPr lang="en-US" sz="2600" b="1" i="0" kern="0" dirty="0" smtClean="0">
                <a:solidFill>
                  <a:srgbClr val="000000"/>
                </a:solidFill>
                <a:latin typeface="Candara" charset="0"/>
                <a:ea typeface="Candara" charset="0"/>
                <a:cs typeface="Candara" charset="0"/>
              </a:rPr>
              <a:t>For what will it profit a man if he gains the whole world and forfeits his soul?” </a:t>
            </a:r>
          </a:p>
          <a:p>
            <a:pPr marL="0" indent="0">
              <a:spcBef>
                <a:spcPts val="0"/>
              </a:spcBef>
              <a:buFontTx/>
              <a:buNone/>
            </a:pPr>
            <a:r>
              <a:rPr lang="en-US" sz="2600" b="1" i="0" kern="0" dirty="0" smtClean="0">
                <a:solidFill>
                  <a:srgbClr val="000000"/>
                </a:solidFill>
                <a:latin typeface="Candara" charset="0"/>
                <a:ea typeface="Candara" charset="0"/>
                <a:cs typeface="Candara" charset="0"/>
              </a:rPr>
              <a:t>	- </a:t>
            </a:r>
            <a:r>
              <a:rPr lang="en-US" sz="2600" b="1" kern="0" dirty="0" smtClean="0">
                <a:solidFill>
                  <a:srgbClr val="000000"/>
                </a:solidFill>
                <a:latin typeface="Candara" charset="0"/>
                <a:ea typeface="Candara" charset="0"/>
                <a:cs typeface="Candara" charset="0"/>
              </a:rPr>
              <a:t>Matthew 16:24-26</a:t>
            </a:r>
          </a:p>
          <a:p>
            <a:pPr marL="0" indent="0">
              <a:spcBef>
                <a:spcPts val="0"/>
              </a:spcBef>
              <a:buFontTx/>
              <a:buNone/>
            </a:pPr>
            <a:endParaRPr lang="en-US" sz="2600" b="1"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304800" y="3429000"/>
            <a:ext cx="1163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I have been crucified with Christ. It is no longer I who live, but Christ who lives in me. And the life I now live in the flesh I live by faith in the Son of God, who loved me and gave himself for me.</a:t>
            </a:r>
          </a:p>
          <a:p>
            <a:pPr marL="0" indent="0">
              <a:spcBef>
                <a:spcPts val="0"/>
              </a:spcBef>
              <a:buFontTx/>
              <a:buNone/>
            </a:pPr>
            <a:r>
              <a:rPr lang="en-US" sz="2600" b="1" i="0" kern="0" dirty="0">
                <a:solidFill>
                  <a:srgbClr val="000000"/>
                </a:solidFill>
                <a:latin typeface="Candara" charset="0"/>
                <a:ea typeface="Candara" charset="0"/>
                <a:cs typeface="Candara" charset="0"/>
              </a:rPr>
              <a:t>	</a:t>
            </a:r>
            <a:r>
              <a:rPr lang="en-US" sz="2600" b="1" i="0" kern="0" dirty="0" smtClean="0">
                <a:solidFill>
                  <a:srgbClr val="000000"/>
                </a:solidFill>
                <a:latin typeface="Candara" charset="0"/>
                <a:ea typeface="Candara" charset="0"/>
                <a:cs typeface="Candara" charset="0"/>
              </a:rPr>
              <a:t>- </a:t>
            </a:r>
            <a:r>
              <a:rPr lang="en-US" sz="2600" b="1" kern="0" dirty="0" smtClean="0">
                <a:solidFill>
                  <a:srgbClr val="000000"/>
                </a:solidFill>
                <a:latin typeface="Candara" charset="0"/>
                <a:ea typeface="Candara" charset="0"/>
                <a:cs typeface="Candara" charset="0"/>
              </a:rPr>
              <a:t>Galatians 2:20</a:t>
            </a:r>
          </a:p>
          <a:p>
            <a:pPr marL="0" indent="0">
              <a:spcBef>
                <a:spcPts val="0"/>
              </a:spcBef>
              <a:buFontTx/>
              <a:buNone/>
            </a:pPr>
            <a:endParaRPr lang="en-US" sz="2600" b="1"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1409770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GAINING CHRIST BY LOSING OURSELVES</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9" name="Rectangle 3"/>
          <p:cNvSpPr txBox="1">
            <a:spLocks noChangeArrowheads="1"/>
          </p:cNvSpPr>
          <p:nvPr/>
        </p:nvSpPr>
        <p:spPr bwMode="auto">
          <a:xfrm>
            <a:off x="304800" y="1143001"/>
            <a:ext cx="1163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i="0" kern="0" dirty="0" smtClean="0">
                <a:solidFill>
                  <a:srgbClr val="000000"/>
                </a:solidFill>
                <a:latin typeface="Candara" charset="0"/>
                <a:ea typeface="Candara" charset="0"/>
                <a:cs typeface="Candara" charset="0"/>
              </a:rPr>
              <a:t>Gaining Christ by losing himself set Paul free. Because his priorities were turned upside down and he no longer looked for the world’s approval, he was able to instruct Timothy:</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r>
              <a:rPr lang="en-US" sz="2600" b="1" i="0" kern="0" baseline="30000" dirty="0" smtClean="0">
                <a:solidFill>
                  <a:srgbClr val="000000"/>
                </a:solidFill>
                <a:latin typeface="Candara" charset="0"/>
                <a:ea typeface="Candara" charset="0"/>
                <a:cs typeface="Candara" charset="0"/>
              </a:rPr>
              <a:t>3</a:t>
            </a:r>
            <a:r>
              <a:rPr lang="en-US" sz="2600" b="1" kern="0" dirty="0" smtClean="0">
                <a:solidFill>
                  <a:srgbClr val="000000"/>
                </a:solidFill>
                <a:latin typeface="Candara" charset="0"/>
                <a:ea typeface="Candara" charset="0"/>
                <a:cs typeface="Candara" charset="0"/>
              </a:rPr>
              <a:t>Share in suffering as a good soldier of Christ Jesus. </a:t>
            </a:r>
            <a:r>
              <a:rPr lang="en-US" sz="2600" b="1" kern="0" baseline="30000" dirty="0" smtClean="0">
                <a:solidFill>
                  <a:srgbClr val="000000"/>
                </a:solidFill>
                <a:latin typeface="Candara" charset="0"/>
                <a:ea typeface="Candara" charset="0"/>
                <a:cs typeface="Candara" charset="0"/>
              </a:rPr>
              <a:t>4</a:t>
            </a:r>
            <a:r>
              <a:rPr lang="en-US" sz="2600" b="1" kern="0" dirty="0" smtClean="0">
                <a:solidFill>
                  <a:srgbClr val="000000"/>
                </a:solidFill>
                <a:latin typeface="Candara" charset="0"/>
                <a:ea typeface="Candara" charset="0"/>
                <a:cs typeface="Candara" charset="0"/>
              </a:rPr>
              <a:t>No soldier gets entangled in civilian pursuits, since his aim is to please the one who enlisted him. </a:t>
            </a:r>
          </a:p>
          <a:p>
            <a:pPr marL="0" indent="0">
              <a:spcBef>
                <a:spcPts val="0"/>
              </a:spcBef>
              <a:buFontTx/>
              <a:buNone/>
            </a:pPr>
            <a:r>
              <a:rPr lang="en-US" sz="2600" b="1" kern="0" dirty="0">
                <a:solidFill>
                  <a:srgbClr val="000000"/>
                </a:solidFill>
                <a:latin typeface="Candara" charset="0"/>
                <a:ea typeface="Candara" charset="0"/>
                <a:cs typeface="Candara" charset="0"/>
              </a:rPr>
              <a:t>	</a:t>
            </a:r>
            <a:r>
              <a:rPr lang="en-US" sz="2600" b="1" kern="0" dirty="0" smtClean="0">
                <a:solidFill>
                  <a:srgbClr val="000000"/>
                </a:solidFill>
                <a:latin typeface="Candara" charset="0"/>
                <a:ea typeface="Candara" charset="0"/>
                <a:cs typeface="Candara" charset="0"/>
              </a:rPr>
              <a:t>					– 2 Timothy 2:3-4</a:t>
            </a:r>
          </a:p>
          <a:p>
            <a:pPr marL="0" indent="0">
              <a:spcBef>
                <a:spcPts val="0"/>
              </a:spcBef>
              <a:buFontTx/>
              <a:buNone/>
            </a:pPr>
            <a:endParaRPr lang="en-US" sz="260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10" name="Rectangle 3"/>
          <p:cNvSpPr txBox="1">
            <a:spLocks noChangeArrowheads="1"/>
          </p:cNvSpPr>
          <p:nvPr/>
        </p:nvSpPr>
        <p:spPr bwMode="auto">
          <a:xfrm>
            <a:off x="304800" y="4495802"/>
            <a:ext cx="11633200" cy="167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i="0" kern="0" dirty="0" smtClean="0">
                <a:solidFill>
                  <a:srgbClr val="000000"/>
                </a:solidFill>
                <a:latin typeface="Candara" charset="0"/>
                <a:ea typeface="Candara" charset="0"/>
                <a:cs typeface="Candara" charset="0"/>
              </a:rPr>
              <a:t>Losing himself and being found in Christ, being united with him, was a million times </a:t>
            </a:r>
            <a:r>
              <a:rPr lang="en-US" sz="2600" i="0" kern="0" smtClean="0">
                <a:solidFill>
                  <a:srgbClr val="000000"/>
                </a:solidFill>
                <a:latin typeface="Candara" charset="0"/>
                <a:ea typeface="Candara" charset="0"/>
                <a:cs typeface="Candara" charset="0"/>
              </a:rPr>
              <a:t>better than anything Paul could dream up for himself.</a:t>
            </a:r>
            <a:endParaRPr lang="en-US" sz="2600" i="0" kern="0" dirty="0" smtClean="0">
              <a:solidFill>
                <a:srgbClr val="000000"/>
              </a:solidFill>
              <a:latin typeface="Candara" charset="0"/>
              <a:ea typeface="Candara" charset="0"/>
              <a:cs typeface="Candara" charset="0"/>
            </a:endParaRPr>
          </a:p>
          <a:p>
            <a:pPr marL="0" indent="0">
              <a:spcBef>
                <a:spcPts val="0"/>
              </a:spcBef>
              <a:buFontTx/>
              <a:buNone/>
            </a:pPr>
            <a:r>
              <a:rPr lang="en-US" sz="2600" i="0" kern="0" dirty="0" smtClean="0">
                <a:solidFill>
                  <a:srgbClr val="000000"/>
                </a:solidFill>
                <a:latin typeface="Candara" charset="0"/>
                <a:ea typeface="Candara" charset="0"/>
                <a:cs typeface="Candara" charset="0"/>
              </a:rPr>
              <a:t>	</a:t>
            </a:r>
          </a:p>
          <a:p>
            <a:pPr marL="0" indent="0">
              <a:spcBef>
                <a:spcPts val="0"/>
              </a:spcBef>
              <a:buFontTx/>
              <a:buNone/>
            </a:pPr>
            <a:r>
              <a:rPr lang="en-US" sz="2600" i="0" kern="0" dirty="0" smtClean="0">
                <a:solidFill>
                  <a:srgbClr val="000000"/>
                </a:solidFill>
                <a:latin typeface="Candara" charset="0"/>
                <a:ea typeface="Candara" charset="0"/>
                <a:cs typeface="Candara" charset="0"/>
              </a:rPr>
              <a:t>	</a:t>
            </a:r>
            <a:endParaRPr lang="en-US" sz="260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19312713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GAINING CHRIST BY LOSING OURSELVES</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143001"/>
            <a:ext cx="1163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i="0" kern="0" dirty="0" smtClean="0">
                <a:solidFill>
                  <a:srgbClr val="000000"/>
                </a:solidFill>
                <a:latin typeface="Candara" charset="0"/>
                <a:ea typeface="Candara" charset="0"/>
                <a:cs typeface="Candara" charset="0"/>
              </a:rPr>
              <a:t>When James Calvert went out as a missionary to the cannibals of the Fiji Islands, the ship captain tried to turn him back, saying, “You will lose your life and the lives of those with you if you go among such savages.” To that, Calvert replied, “We died before we came here.”</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34769352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3622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A God-centered </a:t>
            </a:r>
            <a:r>
              <a:rPr lang="en-US" b="1" i="1" dirty="0" smtClean="0">
                <a:effectLst>
                  <a:outerShdw blurRad="38100" dist="38100" dir="2700000" algn="tl">
                    <a:srgbClr val="DDDDDD"/>
                  </a:outerShdw>
                </a:effectLst>
                <a:latin typeface="Candara" charset="0"/>
                <a:ea typeface="MS PGothic" charset="0"/>
                <a:cs typeface="Arial" charset="0"/>
              </a:rPr>
              <a:t>View </a:t>
            </a:r>
            <a:r>
              <a:rPr lang="en-US" b="1" i="1" dirty="0">
                <a:effectLst>
                  <a:outerShdw blurRad="38100" dist="38100" dir="2700000" algn="tl">
                    <a:srgbClr val="DDDDDD"/>
                  </a:outerShdw>
                </a:effectLst>
                <a:latin typeface="Candara" charset="0"/>
                <a:ea typeface="MS PGothic" charset="0"/>
                <a:cs typeface="Arial" charset="0"/>
              </a:rPr>
              <a:t>of Salvation</a:t>
            </a:r>
          </a:p>
        </p:txBody>
      </p:sp>
      <p:sp>
        <p:nvSpPr>
          <p:cNvPr id="129027" name="Rectangle 3"/>
          <p:cNvSpPr>
            <a:spLocks noGrp="1" noChangeArrowheads="1"/>
          </p:cNvSpPr>
          <p:nvPr>
            <p:ph type="body" idx="4294967295"/>
          </p:nvPr>
        </p:nvSpPr>
        <p:spPr>
          <a:xfrm>
            <a:off x="812800" y="3048000"/>
            <a:ext cx="10464800" cy="25146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Missions Month Week #2 Message</a:t>
            </a: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Selected Scriptures</a:t>
            </a:r>
            <a:endParaRPr lang="en-US"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b="1" dirty="0">
                <a:latin typeface="Candara"/>
                <a:cs typeface="Candara"/>
              </a:rPr>
              <a:t>©</a:t>
            </a:r>
            <a:r>
              <a:rPr lang="en-US" dirty="0"/>
              <a:t> </a:t>
            </a:r>
            <a:r>
              <a:rPr lang="en-US" b="1" dirty="0" smtClean="0">
                <a:effectLst>
                  <a:outerShdw blurRad="38100" dist="38100" dir="2700000" algn="tl">
                    <a:srgbClr val="DDDDDD"/>
                  </a:outerShdw>
                </a:effectLst>
                <a:latin typeface="Candara" charset="0"/>
                <a:ea typeface="MS PGothic" charset="0"/>
                <a:cs typeface="Arial" charset="0"/>
              </a:rPr>
              <a:t>April 10, </a:t>
            </a:r>
            <a:r>
              <a:rPr lang="en-US" b="1" dirty="0">
                <a:effectLst>
                  <a:outerShdw blurRad="38100" dist="38100" dir="2700000" algn="tl">
                    <a:srgbClr val="DDDDDD"/>
                  </a:outerShdw>
                </a:effectLst>
                <a:latin typeface="Candara" charset="0"/>
                <a:ea typeface="MS PGothic" charset="0"/>
                <a:cs typeface="Arial" charset="0"/>
              </a:rPr>
              <a:t>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Bo Lee</a:t>
            </a:r>
            <a:endParaRPr lang="en-US" b="1" i="1" dirty="0">
              <a:effectLst>
                <a:outerShdw blurRad="38100" dist="38100" dir="2700000" algn="tl">
                  <a:srgbClr val="DDDDDD"/>
                </a:outerShdw>
              </a:effectLst>
              <a:latin typeface="Candara" charset="0"/>
              <a:ea typeface="MS PGothic" charset="0"/>
              <a:cs typeface="Arial" charset="0"/>
            </a:endParaRP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6125857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22975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smtClean="0">
                <a:solidFill>
                  <a:srgbClr val="000000"/>
                </a:solidFill>
                <a:latin typeface="Candara" charset="0"/>
                <a:ea typeface="Candara" charset="0"/>
                <a:cs typeface="Candara" charset="0"/>
              </a:rPr>
              <a:t>Man-centered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smtClean="0">
                <a:solidFill>
                  <a:srgbClr val="000000"/>
                </a:solidFill>
                <a:latin typeface="Candara" charset="0"/>
                <a:ea typeface="Candara" charset="0"/>
                <a:cs typeface="Candara" charset="0"/>
              </a:rPr>
              <a:t>I </a:t>
            </a:r>
            <a:r>
              <a:rPr lang="en-US" sz="2600" i="0" kern="0" dirty="0">
                <a:solidFill>
                  <a:srgbClr val="000000"/>
                </a:solidFill>
                <a:latin typeface="Candara" charset="0"/>
                <a:ea typeface="Candara" charset="0"/>
                <a:cs typeface="Candara" charset="0"/>
              </a:rPr>
              <a:t>was basically pretty good before</a:t>
            </a:r>
          </a:p>
          <a:p>
            <a:pPr>
              <a:spcBef>
                <a:spcPts val="600"/>
              </a:spcBef>
            </a:pPr>
            <a:r>
              <a:rPr lang="en-US" sz="2600" i="0" kern="0" dirty="0">
                <a:solidFill>
                  <a:srgbClr val="000000"/>
                </a:solidFill>
                <a:latin typeface="Candara" charset="0"/>
                <a:ea typeface="Candara" charset="0"/>
                <a:cs typeface="Candara" charset="0"/>
              </a:rPr>
              <a:t>“Jesus plus…”</a:t>
            </a:r>
          </a:p>
          <a:p>
            <a:pPr>
              <a:spcBef>
                <a:spcPts val="600"/>
              </a:spcBef>
            </a:pPr>
            <a:r>
              <a:rPr lang="en-US" sz="2600" i="0" kern="0" dirty="0">
                <a:solidFill>
                  <a:srgbClr val="000000"/>
                </a:solidFill>
                <a:latin typeface="Candara" charset="0"/>
                <a:ea typeface="Candara" charset="0"/>
                <a:cs typeface="Candara" charset="0"/>
              </a:rPr>
              <a:t>“keeping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glory...up to a point</a:t>
            </a: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smtClean="0">
              <a:solidFill>
                <a:srgbClr val="000000"/>
              </a:solidFill>
              <a:latin typeface="Candara" charset="0"/>
              <a:ea typeface="Candara" charset="0"/>
              <a:cs typeface="Candara" charset="0"/>
            </a:endParaRPr>
          </a:p>
          <a:p>
            <a:pPr marL="0" indent="0">
              <a:spcBef>
                <a:spcPct val="0"/>
              </a:spcBef>
              <a:buFontTx/>
              <a:buNone/>
            </a:pPr>
            <a:endParaRPr lang="en-US" sz="2600" i="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6096000" y="119050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a:solidFill>
                  <a:srgbClr val="000000"/>
                </a:solidFill>
                <a:latin typeface="Candara" charset="0"/>
                <a:ea typeface="Candara" charset="0"/>
                <a:cs typeface="Candara" charset="0"/>
              </a:rPr>
              <a:t>God-centered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everything “before” is garbage</a:t>
            </a:r>
          </a:p>
          <a:p>
            <a:pPr>
              <a:spcBef>
                <a:spcPts val="600"/>
              </a:spcBef>
            </a:pPr>
            <a:r>
              <a:rPr lang="en-US" sz="2600" i="0" kern="0" dirty="0">
                <a:solidFill>
                  <a:srgbClr val="000000"/>
                </a:solidFill>
                <a:latin typeface="Candara" charset="0"/>
                <a:ea typeface="Candara" charset="0"/>
                <a:cs typeface="Candara" charset="0"/>
              </a:rPr>
              <a:t>treasuring Christ above all else</a:t>
            </a:r>
          </a:p>
          <a:p>
            <a:pPr>
              <a:spcBef>
                <a:spcPts val="600"/>
              </a:spcBef>
            </a:pPr>
            <a:r>
              <a:rPr lang="en-US" sz="2600" i="0" kern="0" dirty="0">
                <a:solidFill>
                  <a:srgbClr val="000000"/>
                </a:solidFill>
                <a:latin typeface="Candara" charset="0"/>
                <a:ea typeface="Candara" charset="0"/>
                <a:cs typeface="Candara" charset="0"/>
              </a:rPr>
              <a:t>“losing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 at any </a:t>
            </a:r>
            <a:r>
              <a:rPr lang="en-US" sz="2600" i="0" kern="0" dirty="0" smtClean="0">
                <a:solidFill>
                  <a:srgbClr val="000000"/>
                </a:solidFill>
                <a:latin typeface="Candara" charset="0"/>
                <a:ea typeface="Candara" charset="0"/>
                <a:cs typeface="Candara" charset="0"/>
              </a:rPr>
              <a:t>cost</a:t>
            </a:r>
            <a:endParaRPr lang="en-US" sz="2600" i="0" kern="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cxnSp>
        <p:nvCxnSpPr>
          <p:cNvPr id="8" name="Straight Connector 7"/>
          <p:cNvCxnSpPr/>
          <p:nvPr/>
        </p:nvCxnSpPr>
        <p:spPr bwMode="auto">
          <a:xfrm>
            <a:off x="304800" y="1752600"/>
            <a:ext cx="11353800" cy="0"/>
          </a:xfrm>
          <a:prstGeom prst="line">
            <a:avLst/>
          </a:prstGeom>
          <a:noFill/>
          <a:ln w="9525" cap="flat" cmpd="sng" algn="ctr">
            <a:noFill/>
            <a:prstDash val="solid"/>
            <a:round/>
            <a:headEnd type="none" w="med" len="med"/>
            <a:tailEnd type="none" w="med" len="med"/>
          </a:ln>
          <a:effectLst/>
        </p:spPr>
      </p:cxnSp>
      <p:grpSp>
        <p:nvGrpSpPr>
          <p:cNvPr id="21" name="Group 20"/>
          <p:cNvGrpSpPr/>
          <p:nvPr/>
        </p:nvGrpSpPr>
        <p:grpSpPr>
          <a:xfrm>
            <a:off x="457201" y="1219200"/>
            <a:ext cx="10922559" cy="5029200"/>
            <a:chOff x="457200" y="1219200"/>
            <a:chExt cx="10922558" cy="5029200"/>
          </a:xfrm>
        </p:grpSpPr>
        <p:cxnSp>
          <p:nvCxnSpPr>
            <p:cNvPr id="10" name="Straight Connector 9"/>
            <p:cNvCxnSpPr/>
            <p:nvPr/>
          </p:nvCxnSpPr>
          <p:spPr bwMode="auto">
            <a:xfrm flipV="1">
              <a:off x="457200" y="1752600"/>
              <a:ext cx="10922558" cy="9763"/>
            </a:xfrm>
            <a:prstGeom prst="line">
              <a:avLst/>
            </a:prstGeom>
            <a:no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19800" y="1219200"/>
              <a:ext cx="0" cy="5029200"/>
            </a:xfrm>
            <a:prstGeom prst="line">
              <a:avLst/>
            </a:prstGeom>
            <a:no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689346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5" name="Rectangle 3"/>
          <p:cNvSpPr txBox="1">
            <a:spLocks noChangeArrowheads="1"/>
          </p:cNvSpPr>
          <p:nvPr/>
        </p:nvSpPr>
        <p:spPr bwMode="auto">
          <a:xfrm>
            <a:off x="304800" y="1143001"/>
            <a:ext cx="1163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(3:10-11) </a:t>
            </a:r>
            <a:r>
              <a:rPr lang="is-IS" sz="2600" b="1" i="0" kern="0" dirty="0" smtClean="0">
                <a:solidFill>
                  <a:srgbClr val="000000"/>
                </a:solidFill>
                <a:latin typeface="Candara" charset="0"/>
                <a:ea typeface="Candara" charset="0"/>
                <a:cs typeface="Candara" charset="0"/>
              </a:rPr>
              <a:t>…</a:t>
            </a:r>
            <a:r>
              <a:rPr lang="is-IS" sz="2600" b="1" i="0" kern="0" baseline="30000" dirty="0" smtClean="0">
                <a:solidFill>
                  <a:srgbClr val="000000"/>
                </a:solidFill>
                <a:latin typeface="Candara" charset="0"/>
                <a:ea typeface="Candara" charset="0"/>
                <a:cs typeface="Candara" charset="0"/>
              </a:rPr>
              <a:t>10</a:t>
            </a:r>
            <a:r>
              <a:rPr lang="en-US" sz="2600" b="1" i="0" kern="0" dirty="0" smtClean="0">
                <a:solidFill>
                  <a:srgbClr val="000000"/>
                </a:solidFill>
                <a:latin typeface="Candara" charset="0"/>
                <a:ea typeface="Candara" charset="0"/>
                <a:cs typeface="Candara" charset="0"/>
              </a:rPr>
              <a:t>that I may know him and the power of his resurrection, and may share in his sufferings, becoming like him in his death, </a:t>
            </a:r>
            <a:r>
              <a:rPr lang="en-US" sz="2600" b="1" i="0" kern="0" baseline="30000" dirty="0" smtClean="0">
                <a:solidFill>
                  <a:srgbClr val="000000"/>
                </a:solidFill>
                <a:latin typeface="Candara" charset="0"/>
                <a:ea typeface="Candara" charset="0"/>
                <a:cs typeface="Candara" charset="0"/>
              </a:rPr>
              <a:t>11</a:t>
            </a:r>
            <a:r>
              <a:rPr lang="en-US" sz="2600" b="1" i="0" kern="0" dirty="0" smtClean="0">
                <a:solidFill>
                  <a:srgbClr val="000000"/>
                </a:solidFill>
                <a:latin typeface="Candara" charset="0"/>
                <a:ea typeface="Candara" charset="0"/>
                <a:cs typeface="Candara" charset="0"/>
              </a:rPr>
              <a:t>that by any means possible I may attain the resurrection of the dead.</a:t>
            </a: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624184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ADVENTURES IN SELECTIVE READING</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8" name="TextBox 7"/>
          <p:cNvSpPr txBox="1"/>
          <p:nvPr/>
        </p:nvSpPr>
        <p:spPr>
          <a:xfrm>
            <a:off x="355600" y="1371602"/>
            <a:ext cx="11379200" cy="492443"/>
          </a:xfrm>
          <a:prstGeom prst="rect">
            <a:avLst/>
          </a:prstGeom>
          <a:noFill/>
        </p:spPr>
        <p:txBody>
          <a:bodyPr wrap="square" rtlCol="0">
            <a:spAutoFit/>
          </a:bodyPr>
          <a:lstStyle/>
          <a:p>
            <a:r>
              <a:rPr lang="en-US" sz="2600" dirty="0" smtClean="0">
                <a:solidFill>
                  <a:srgbClr val="000000"/>
                </a:solidFill>
                <a:latin typeface="Candara" charset="0"/>
                <a:ea typeface="Candara" charset="0"/>
                <a:cs typeface="Candara" charset="0"/>
              </a:rPr>
              <a:t>1 John 4:19 – We love because he first loved us.</a:t>
            </a:r>
            <a:endParaRPr lang="en-US" sz="2600" dirty="0">
              <a:solidFill>
                <a:srgbClr val="000000"/>
              </a:solidFill>
              <a:latin typeface="Candara" charset="0"/>
              <a:ea typeface="Candara" charset="0"/>
              <a:cs typeface="Candara" charset="0"/>
            </a:endParaRPr>
          </a:p>
        </p:txBody>
      </p:sp>
      <p:sp>
        <p:nvSpPr>
          <p:cNvPr id="9" name="TextBox 8"/>
          <p:cNvSpPr txBox="1"/>
          <p:nvPr/>
        </p:nvSpPr>
        <p:spPr>
          <a:xfrm>
            <a:off x="355600" y="1793557"/>
            <a:ext cx="11379200" cy="492443"/>
          </a:xfrm>
          <a:prstGeom prst="rect">
            <a:avLst/>
          </a:prstGeom>
          <a:noFill/>
        </p:spPr>
        <p:txBody>
          <a:bodyPr wrap="square" rtlCol="0">
            <a:spAutoFit/>
          </a:bodyPr>
          <a:lstStyle/>
          <a:p>
            <a:r>
              <a:rPr lang="en-US" sz="2600" dirty="0" smtClean="0">
                <a:solidFill>
                  <a:srgbClr val="000000"/>
                </a:solidFill>
                <a:latin typeface="Candara" charset="0"/>
                <a:ea typeface="Candara" charset="0"/>
                <a:cs typeface="Candara" charset="0"/>
              </a:rPr>
              <a:t>1 John 4:20 – If anyone says, “I love God,” and hates his brother, he is a liar.</a:t>
            </a:r>
            <a:endParaRPr lang="en-US" sz="2600" dirty="0">
              <a:solidFill>
                <a:srgbClr val="000000"/>
              </a:solidFill>
              <a:latin typeface="Candara" charset="0"/>
              <a:ea typeface="Candara" charset="0"/>
              <a:cs typeface="Candara" charset="0"/>
            </a:endParaRPr>
          </a:p>
        </p:txBody>
      </p:sp>
      <p:sp>
        <p:nvSpPr>
          <p:cNvPr id="10" name="TextBox 9"/>
          <p:cNvSpPr txBox="1"/>
          <p:nvPr/>
        </p:nvSpPr>
        <p:spPr>
          <a:xfrm>
            <a:off x="381000" y="2743202"/>
            <a:ext cx="11379200" cy="492443"/>
          </a:xfrm>
          <a:prstGeom prst="rect">
            <a:avLst/>
          </a:prstGeom>
          <a:noFill/>
        </p:spPr>
        <p:txBody>
          <a:bodyPr wrap="square" rtlCol="0">
            <a:spAutoFit/>
          </a:bodyPr>
          <a:lstStyle/>
          <a:p>
            <a:r>
              <a:rPr lang="en-US" sz="2600" dirty="0" smtClean="0">
                <a:solidFill>
                  <a:srgbClr val="000000"/>
                </a:solidFill>
                <a:latin typeface="Candara" charset="0"/>
                <a:ea typeface="Candara" charset="0"/>
                <a:cs typeface="Candara" charset="0"/>
              </a:rPr>
              <a:t>Psalm 46:10a – Be still, and know that I am God.</a:t>
            </a:r>
            <a:endParaRPr lang="en-US" sz="2600" dirty="0">
              <a:solidFill>
                <a:srgbClr val="000000"/>
              </a:solidFill>
              <a:latin typeface="Candara" charset="0"/>
              <a:ea typeface="Candara" charset="0"/>
              <a:cs typeface="Candara" charset="0"/>
            </a:endParaRPr>
          </a:p>
        </p:txBody>
      </p:sp>
      <p:sp>
        <p:nvSpPr>
          <p:cNvPr id="11" name="TextBox 10"/>
          <p:cNvSpPr txBox="1"/>
          <p:nvPr/>
        </p:nvSpPr>
        <p:spPr>
          <a:xfrm>
            <a:off x="381000" y="3200401"/>
            <a:ext cx="11379200" cy="492443"/>
          </a:xfrm>
          <a:prstGeom prst="rect">
            <a:avLst/>
          </a:prstGeom>
          <a:noFill/>
        </p:spPr>
        <p:txBody>
          <a:bodyPr wrap="square" rtlCol="0">
            <a:spAutoFit/>
          </a:bodyPr>
          <a:lstStyle/>
          <a:p>
            <a:r>
              <a:rPr lang="en-US" sz="2600" dirty="0" smtClean="0">
                <a:solidFill>
                  <a:srgbClr val="000000"/>
                </a:solidFill>
                <a:latin typeface="Candara" charset="0"/>
                <a:ea typeface="Candara" charset="0"/>
                <a:cs typeface="Candara" charset="0"/>
              </a:rPr>
              <a:t>Psalm 46:10b – I will be exalted among the nations, I will be exalted in the earth!</a:t>
            </a:r>
            <a:endParaRPr lang="en-US" sz="2600" dirty="0">
              <a:solidFill>
                <a:srgbClr val="000000"/>
              </a:solidFill>
              <a:latin typeface="Candara" charset="0"/>
              <a:ea typeface="Candara" charset="0"/>
              <a:cs typeface="Candara" charset="0"/>
            </a:endParaRPr>
          </a:p>
        </p:txBody>
      </p:sp>
      <p:sp>
        <p:nvSpPr>
          <p:cNvPr id="12" name="TextBox 11"/>
          <p:cNvSpPr txBox="1"/>
          <p:nvPr/>
        </p:nvSpPr>
        <p:spPr>
          <a:xfrm>
            <a:off x="355600" y="4060448"/>
            <a:ext cx="11379200" cy="892552"/>
          </a:xfrm>
          <a:prstGeom prst="rect">
            <a:avLst/>
          </a:prstGeom>
          <a:noFill/>
        </p:spPr>
        <p:txBody>
          <a:bodyPr wrap="square" rtlCol="0">
            <a:spAutoFit/>
          </a:bodyPr>
          <a:lstStyle/>
          <a:p>
            <a:r>
              <a:rPr lang="en-US" sz="2600" dirty="0" smtClean="0">
                <a:solidFill>
                  <a:srgbClr val="000000"/>
                </a:solidFill>
                <a:latin typeface="Candara" charset="0"/>
                <a:ea typeface="Candara" charset="0"/>
                <a:cs typeface="Candara" charset="0"/>
              </a:rPr>
              <a:t>Habakkuk 1:5 – Look among the nations, and see; wonder and be astounded. For I am doing a work in your days that you would not believe if told.</a:t>
            </a:r>
            <a:endParaRPr lang="en-US" sz="2600" dirty="0">
              <a:solidFill>
                <a:srgbClr val="000000"/>
              </a:solidFill>
              <a:latin typeface="Candara" charset="0"/>
              <a:ea typeface="Candara" charset="0"/>
              <a:cs typeface="Candara" charset="0"/>
            </a:endParaRPr>
          </a:p>
        </p:txBody>
      </p:sp>
      <p:sp>
        <p:nvSpPr>
          <p:cNvPr id="13" name="TextBox 12"/>
          <p:cNvSpPr txBox="1"/>
          <p:nvPr/>
        </p:nvSpPr>
        <p:spPr>
          <a:xfrm>
            <a:off x="355600" y="4955738"/>
            <a:ext cx="11379200" cy="1292662"/>
          </a:xfrm>
          <a:prstGeom prst="rect">
            <a:avLst/>
          </a:prstGeom>
          <a:noFill/>
        </p:spPr>
        <p:txBody>
          <a:bodyPr wrap="square" rtlCol="0">
            <a:spAutoFit/>
          </a:bodyPr>
          <a:lstStyle/>
          <a:p>
            <a:r>
              <a:rPr lang="en-US" sz="2600" dirty="0" smtClean="0">
                <a:solidFill>
                  <a:srgbClr val="000000"/>
                </a:solidFill>
                <a:latin typeface="Candara" charset="0"/>
                <a:ea typeface="Candara" charset="0"/>
                <a:cs typeface="Candara" charset="0"/>
              </a:rPr>
              <a:t>Habakkuk 1:6 – For behold, I am raising up </a:t>
            </a:r>
            <a:r>
              <a:rPr lang="en-US" sz="2600" smtClean="0">
                <a:solidFill>
                  <a:srgbClr val="000000"/>
                </a:solidFill>
                <a:latin typeface="Candara" charset="0"/>
                <a:ea typeface="Candara" charset="0"/>
                <a:cs typeface="Candara" charset="0"/>
              </a:rPr>
              <a:t>the Chaldeans, that bitter and hasty nation, who march through the breadth of the earth, to seize dwellings not their own.</a:t>
            </a:r>
            <a:endParaRPr lang="en-US" sz="260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2596025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5" name="Rectangle 3"/>
          <p:cNvSpPr txBox="1">
            <a:spLocks noChangeArrowheads="1"/>
          </p:cNvSpPr>
          <p:nvPr/>
        </p:nvSpPr>
        <p:spPr bwMode="auto">
          <a:xfrm>
            <a:off x="304800" y="1143001"/>
            <a:ext cx="1163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(3:10-11) </a:t>
            </a:r>
            <a:r>
              <a:rPr lang="is-IS" sz="2600" b="1" i="0" kern="0" dirty="0" smtClean="0">
                <a:solidFill>
                  <a:srgbClr val="000000"/>
                </a:solidFill>
                <a:latin typeface="Candara" charset="0"/>
                <a:ea typeface="Candara" charset="0"/>
                <a:cs typeface="Candara" charset="0"/>
              </a:rPr>
              <a:t>…</a:t>
            </a:r>
            <a:r>
              <a:rPr lang="is-IS" sz="2600" b="1" i="0" kern="0" baseline="30000" dirty="0" smtClean="0">
                <a:solidFill>
                  <a:srgbClr val="000000"/>
                </a:solidFill>
                <a:latin typeface="Candara" charset="0"/>
                <a:ea typeface="Candara" charset="0"/>
                <a:cs typeface="Candara" charset="0"/>
              </a:rPr>
              <a:t>10</a:t>
            </a:r>
            <a:r>
              <a:rPr lang="en-US" sz="2600" b="1" i="0" kern="0" dirty="0" smtClean="0">
                <a:solidFill>
                  <a:srgbClr val="000000"/>
                </a:solidFill>
                <a:latin typeface="Candara" charset="0"/>
                <a:ea typeface="Candara" charset="0"/>
                <a:cs typeface="Candara" charset="0"/>
              </a:rPr>
              <a:t>that I may know him and the power of his resurrection, and may share in his sufferings, becoming like him in his death, </a:t>
            </a:r>
            <a:r>
              <a:rPr lang="en-US" sz="2600" b="1" i="0" kern="0" baseline="30000" dirty="0" smtClean="0">
                <a:solidFill>
                  <a:srgbClr val="000000"/>
                </a:solidFill>
                <a:latin typeface="Candara" charset="0"/>
                <a:ea typeface="Candara" charset="0"/>
                <a:cs typeface="Candara" charset="0"/>
              </a:rPr>
              <a:t>11</a:t>
            </a:r>
            <a:r>
              <a:rPr lang="en-US" sz="2600" b="1" i="0" kern="0" dirty="0" smtClean="0">
                <a:solidFill>
                  <a:srgbClr val="000000"/>
                </a:solidFill>
                <a:latin typeface="Candara" charset="0"/>
                <a:ea typeface="Candara" charset="0"/>
                <a:cs typeface="Candara" charset="0"/>
              </a:rPr>
              <a:t>that by any means possible I may attain the resurrection of the dead.</a:t>
            </a: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6" name="TextBox 5"/>
          <p:cNvSpPr txBox="1"/>
          <p:nvPr/>
        </p:nvSpPr>
        <p:spPr>
          <a:xfrm>
            <a:off x="355600" y="2819402"/>
            <a:ext cx="11379200" cy="492443"/>
          </a:xfrm>
          <a:prstGeom prst="rect">
            <a:avLst/>
          </a:prstGeom>
          <a:noFill/>
        </p:spPr>
        <p:txBody>
          <a:bodyPr wrap="square" rtlCol="0">
            <a:spAutoFit/>
          </a:bodyPr>
          <a:lstStyle/>
          <a:p>
            <a:r>
              <a:rPr lang="en-US" sz="2600" b="1" i="0" dirty="0" smtClean="0">
                <a:solidFill>
                  <a:srgbClr val="000000"/>
                </a:solidFill>
                <a:latin typeface="Candara" charset="0"/>
                <a:ea typeface="Candara" charset="0"/>
                <a:cs typeface="Candara" charset="0"/>
              </a:rPr>
              <a:t>Why we shouldn’t selectively read God’s word:</a:t>
            </a:r>
            <a:endParaRPr lang="en-US" sz="2600" dirty="0">
              <a:solidFill>
                <a:srgbClr val="000000"/>
              </a:solidFill>
              <a:latin typeface="Candara" charset="0"/>
              <a:ea typeface="Candara" charset="0"/>
              <a:cs typeface="Candara" charset="0"/>
            </a:endParaRPr>
          </a:p>
        </p:txBody>
      </p:sp>
      <p:sp>
        <p:nvSpPr>
          <p:cNvPr id="7" name="TextBox 6"/>
          <p:cNvSpPr txBox="1"/>
          <p:nvPr/>
        </p:nvSpPr>
        <p:spPr>
          <a:xfrm>
            <a:off x="355600" y="3286782"/>
            <a:ext cx="11379200" cy="2092881"/>
          </a:xfrm>
          <a:prstGeom prst="rect">
            <a:avLst/>
          </a:prstGeom>
          <a:noFill/>
        </p:spPr>
        <p:txBody>
          <a:bodyPr wrap="square" rtlCol="0">
            <a:spAutoFit/>
          </a:bodyPr>
          <a:lstStyle/>
          <a:p>
            <a:r>
              <a:rPr lang="en-US" sz="2600" dirty="0" smtClean="0">
                <a:solidFill>
                  <a:srgbClr val="000000"/>
                </a:solidFill>
                <a:latin typeface="Candara" charset="0"/>
                <a:ea typeface="Candara" charset="0"/>
                <a:cs typeface="Candara" charset="0"/>
              </a:rPr>
              <a:t>Because knowing him and the power of his resurrection is INSEPARABLE from sharing in his sufferings and becoming humble and obedient, like he was in his death.</a:t>
            </a:r>
          </a:p>
          <a:p>
            <a:endParaRPr lang="en-US" sz="2600" dirty="0" smtClean="0">
              <a:solidFill>
                <a:srgbClr val="000000"/>
              </a:solidFill>
              <a:latin typeface="Candara" charset="0"/>
              <a:ea typeface="Candara" charset="0"/>
              <a:cs typeface="Candara" charset="0"/>
            </a:endParaRPr>
          </a:p>
          <a:p>
            <a:r>
              <a:rPr lang="en-US" sz="2600" b="1" dirty="0" smtClean="0">
                <a:solidFill>
                  <a:srgbClr val="000000"/>
                </a:solidFill>
                <a:latin typeface="Candara" charset="0"/>
                <a:ea typeface="Candara" charset="0"/>
                <a:cs typeface="Candara" charset="0"/>
              </a:rPr>
              <a:t>Suffering is </a:t>
            </a:r>
            <a:r>
              <a:rPr lang="en-US" sz="2600" b="1" u="sng" dirty="0" smtClean="0">
                <a:solidFill>
                  <a:srgbClr val="FF0000"/>
                </a:solidFill>
                <a:latin typeface="Candara" charset="0"/>
                <a:ea typeface="Candara" charset="0"/>
                <a:cs typeface="Candara" charset="0"/>
              </a:rPr>
              <a:t>normal</a:t>
            </a:r>
            <a:r>
              <a:rPr lang="en-US" sz="2600" dirty="0" smtClean="0">
                <a:solidFill>
                  <a:srgbClr val="C00000"/>
                </a:solidFill>
                <a:latin typeface="Candara" charset="0"/>
                <a:ea typeface="Candara" charset="0"/>
                <a:cs typeface="Candara" charset="0"/>
              </a:rPr>
              <a:t>.</a:t>
            </a:r>
            <a:r>
              <a:rPr lang="en-US" sz="2600" dirty="0" smtClean="0">
                <a:solidFill>
                  <a:srgbClr val="000000"/>
                </a:solidFill>
                <a:latin typeface="Candara" charset="0"/>
                <a:ea typeface="Candara" charset="0"/>
                <a:cs typeface="Candara" charset="0"/>
              </a:rPr>
              <a:t> </a:t>
            </a:r>
            <a:r>
              <a:rPr lang="en-US" sz="2600" b="1" u="sng" dirty="0" smtClean="0">
                <a:solidFill>
                  <a:srgbClr val="FF0000"/>
                </a:solidFill>
                <a:latin typeface="Candara" charset="0"/>
                <a:ea typeface="Candara" charset="0"/>
                <a:cs typeface="Candara" charset="0"/>
              </a:rPr>
              <a:t>Expect it</a:t>
            </a:r>
            <a:r>
              <a:rPr lang="en-US" sz="2600" dirty="0" smtClean="0">
                <a:solidFill>
                  <a:srgbClr val="C00000"/>
                </a:solidFill>
                <a:latin typeface="Candara" charset="0"/>
                <a:ea typeface="Candara" charset="0"/>
                <a:cs typeface="Candara" charset="0"/>
              </a:rPr>
              <a:t>.</a:t>
            </a:r>
            <a:endParaRPr lang="en-US" sz="260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3439994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22975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smtClean="0">
                <a:solidFill>
                  <a:srgbClr val="000000"/>
                </a:solidFill>
                <a:latin typeface="Candara" charset="0"/>
                <a:ea typeface="Candara" charset="0"/>
                <a:cs typeface="Candara" charset="0"/>
              </a:rPr>
              <a:t>Man-centered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smtClean="0">
                <a:solidFill>
                  <a:srgbClr val="000000"/>
                </a:solidFill>
                <a:latin typeface="Candara" charset="0"/>
                <a:ea typeface="Candara" charset="0"/>
                <a:cs typeface="Candara" charset="0"/>
              </a:rPr>
              <a:t>I </a:t>
            </a:r>
            <a:r>
              <a:rPr lang="en-US" sz="2600" i="0" kern="0" dirty="0">
                <a:solidFill>
                  <a:srgbClr val="000000"/>
                </a:solidFill>
                <a:latin typeface="Candara" charset="0"/>
                <a:ea typeface="Candara" charset="0"/>
                <a:cs typeface="Candara" charset="0"/>
              </a:rPr>
              <a:t>was basically pretty good before</a:t>
            </a:r>
          </a:p>
          <a:p>
            <a:pPr>
              <a:spcBef>
                <a:spcPts val="600"/>
              </a:spcBef>
            </a:pPr>
            <a:r>
              <a:rPr lang="en-US" sz="2600" i="0" kern="0" dirty="0">
                <a:solidFill>
                  <a:srgbClr val="000000"/>
                </a:solidFill>
                <a:latin typeface="Candara" charset="0"/>
                <a:ea typeface="Candara" charset="0"/>
                <a:cs typeface="Candara" charset="0"/>
              </a:rPr>
              <a:t>“Jesus plus…”</a:t>
            </a:r>
          </a:p>
          <a:p>
            <a:pPr>
              <a:spcBef>
                <a:spcPts val="600"/>
              </a:spcBef>
            </a:pPr>
            <a:r>
              <a:rPr lang="en-US" sz="2600" i="0" kern="0" dirty="0">
                <a:solidFill>
                  <a:srgbClr val="000000"/>
                </a:solidFill>
                <a:latin typeface="Candara" charset="0"/>
                <a:ea typeface="Candara" charset="0"/>
                <a:cs typeface="Candara" charset="0"/>
              </a:rPr>
              <a:t>“keeping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glory...up to a </a:t>
            </a:r>
            <a:r>
              <a:rPr lang="en-US" sz="2600" i="0" kern="0" dirty="0" smtClean="0">
                <a:solidFill>
                  <a:srgbClr val="000000"/>
                </a:solidFill>
                <a:latin typeface="Candara" charset="0"/>
                <a:ea typeface="Candara" charset="0"/>
                <a:cs typeface="Candara" charset="0"/>
              </a:rPr>
              <a:t>point</a:t>
            </a:r>
          </a:p>
          <a:p>
            <a:pPr>
              <a:spcBef>
                <a:spcPts val="600"/>
              </a:spcBef>
            </a:pPr>
            <a:r>
              <a:rPr lang="en-US" sz="2600" i="0" kern="0" dirty="0">
                <a:solidFill>
                  <a:srgbClr val="000000"/>
                </a:solidFill>
                <a:latin typeface="Candara" charset="0"/>
                <a:ea typeface="Candara" charset="0"/>
                <a:cs typeface="Candara" charset="0"/>
              </a:rPr>
              <a:t>suffering is the rare exception</a:t>
            </a: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smtClean="0">
              <a:solidFill>
                <a:srgbClr val="000000"/>
              </a:solidFill>
              <a:latin typeface="Candara" charset="0"/>
              <a:ea typeface="Candara" charset="0"/>
              <a:cs typeface="Candara" charset="0"/>
            </a:endParaRPr>
          </a:p>
          <a:p>
            <a:pPr marL="0" indent="0">
              <a:spcBef>
                <a:spcPct val="0"/>
              </a:spcBef>
              <a:buFontTx/>
              <a:buNone/>
            </a:pPr>
            <a:endParaRPr lang="en-US" sz="2600" i="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6096000" y="119050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a:solidFill>
                  <a:srgbClr val="000000"/>
                </a:solidFill>
                <a:latin typeface="Candara" charset="0"/>
                <a:ea typeface="Candara" charset="0"/>
                <a:cs typeface="Candara" charset="0"/>
              </a:rPr>
              <a:t>God-centered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everything “before” is garbage</a:t>
            </a:r>
          </a:p>
          <a:p>
            <a:pPr>
              <a:spcBef>
                <a:spcPts val="600"/>
              </a:spcBef>
            </a:pPr>
            <a:r>
              <a:rPr lang="en-US" sz="2600" i="0" kern="0" dirty="0">
                <a:solidFill>
                  <a:srgbClr val="000000"/>
                </a:solidFill>
                <a:latin typeface="Candara" charset="0"/>
                <a:ea typeface="Candara" charset="0"/>
                <a:cs typeface="Candara" charset="0"/>
              </a:rPr>
              <a:t>treasuring Christ above all else</a:t>
            </a:r>
          </a:p>
          <a:p>
            <a:pPr>
              <a:spcBef>
                <a:spcPts val="600"/>
              </a:spcBef>
            </a:pPr>
            <a:r>
              <a:rPr lang="en-US" sz="2600" i="0" kern="0" dirty="0">
                <a:solidFill>
                  <a:srgbClr val="000000"/>
                </a:solidFill>
                <a:latin typeface="Candara" charset="0"/>
                <a:ea typeface="Candara" charset="0"/>
                <a:cs typeface="Candara" charset="0"/>
              </a:rPr>
              <a:t>“losing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 at any </a:t>
            </a:r>
            <a:r>
              <a:rPr lang="en-US" sz="2600" i="0" kern="0" dirty="0" smtClean="0">
                <a:solidFill>
                  <a:srgbClr val="000000"/>
                </a:solidFill>
                <a:latin typeface="Candara" charset="0"/>
                <a:ea typeface="Candara" charset="0"/>
                <a:cs typeface="Candara" charset="0"/>
              </a:rPr>
              <a:t>cost</a:t>
            </a:r>
          </a:p>
          <a:p>
            <a:pPr>
              <a:spcBef>
                <a:spcPts val="600"/>
              </a:spcBef>
            </a:pPr>
            <a:r>
              <a:rPr lang="en-US" sz="2600" i="0" dirty="0">
                <a:solidFill>
                  <a:srgbClr val="000000"/>
                </a:solidFill>
                <a:latin typeface="Candara" charset="0"/>
                <a:ea typeface="Candara" charset="0"/>
                <a:cs typeface="Candara" charset="0"/>
              </a:rPr>
              <a:t>suffering is normal; expect </a:t>
            </a:r>
            <a:r>
              <a:rPr lang="en-US" sz="2600" i="0" dirty="0" smtClean="0">
                <a:solidFill>
                  <a:srgbClr val="000000"/>
                </a:solidFill>
                <a:latin typeface="Candara" charset="0"/>
                <a:ea typeface="Candara" charset="0"/>
                <a:cs typeface="Candara" charset="0"/>
              </a:rPr>
              <a:t>it</a:t>
            </a:r>
          </a:p>
          <a:p>
            <a:pPr>
              <a:spcBef>
                <a:spcPts val="600"/>
              </a:spcBef>
            </a:pPr>
            <a:endParaRPr lang="en-US" sz="2600" i="0" kern="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cxnSp>
        <p:nvCxnSpPr>
          <p:cNvPr id="8" name="Straight Connector 7"/>
          <p:cNvCxnSpPr/>
          <p:nvPr/>
        </p:nvCxnSpPr>
        <p:spPr bwMode="auto">
          <a:xfrm>
            <a:off x="304800" y="1752600"/>
            <a:ext cx="11353800" cy="0"/>
          </a:xfrm>
          <a:prstGeom prst="line">
            <a:avLst/>
          </a:prstGeom>
          <a:noFill/>
          <a:ln w="9525" cap="flat" cmpd="sng" algn="ctr">
            <a:noFill/>
            <a:prstDash val="solid"/>
            <a:round/>
            <a:headEnd type="none" w="med" len="med"/>
            <a:tailEnd type="none" w="med" len="med"/>
          </a:ln>
          <a:effectLst/>
        </p:spPr>
      </p:cxnSp>
      <p:grpSp>
        <p:nvGrpSpPr>
          <p:cNvPr id="21" name="Group 20"/>
          <p:cNvGrpSpPr/>
          <p:nvPr/>
        </p:nvGrpSpPr>
        <p:grpSpPr>
          <a:xfrm>
            <a:off x="457201" y="1219200"/>
            <a:ext cx="10922559" cy="5029200"/>
            <a:chOff x="457200" y="1219200"/>
            <a:chExt cx="10922558" cy="5029200"/>
          </a:xfrm>
        </p:grpSpPr>
        <p:cxnSp>
          <p:nvCxnSpPr>
            <p:cNvPr id="10" name="Straight Connector 9"/>
            <p:cNvCxnSpPr/>
            <p:nvPr/>
          </p:nvCxnSpPr>
          <p:spPr bwMode="auto">
            <a:xfrm flipV="1">
              <a:off x="457200" y="1752600"/>
              <a:ext cx="10922558" cy="9763"/>
            </a:xfrm>
            <a:prstGeom prst="line">
              <a:avLst/>
            </a:prstGeom>
            <a:no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19800" y="1219200"/>
              <a:ext cx="0" cy="5029200"/>
            </a:xfrm>
            <a:prstGeom prst="line">
              <a:avLst/>
            </a:prstGeom>
            <a:no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863941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SHARING IN THE SUFFERINGS OF JESUS</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143001"/>
            <a:ext cx="1163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i="0" kern="0" baseline="30000" dirty="0" smtClean="0">
                <a:solidFill>
                  <a:srgbClr val="000000"/>
                </a:solidFill>
                <a:latin typeface="Candara" charset="0"/>
                <a:ea typeface="Candara" charset="0"/>
                <a:cs typeface="Candara" charset="0"/>
              </a:rPr>
              <a:t>12</a:t>
            </a:r>
            <a:r>
              <a:rPr lang="en-US" sz="2600" i="0" kern="0" dirty="0" smtClean="0">
                <a:solidFill>
                  <a:srgbClr val="000000"/>
                </a:solidFill>
                <a:latin typeface="Candara" charset="0"/>
                <a:ea typeface="Candara" charset="0"/>
                <a:cs typeface="Candara" charset="0"/>
              </a:rPr>
              <a:t>So Jesus also suffered outside the gate in order to sanctify the people through his own blood. </a:t>
            </a:r>
            <a:r>
              <a:rPr lang="en-US" sz="2600" i="0" kern="0" baseline="30000" dirty="0" smtClean="0">
                <a:solidFill>
                  <a:srgbClr val="000000"/>
                </a:solidFill>
                <a:latin typeface="Candara" charset="0"/>
                <a:ea typeface="Candara" charset="0"/>
                <a:cs typeface="Candara" charset="0"/>
              </a:rPr>
              <a:t>13</a:t>
            </a:r>
            <a:r>
              <a:rPr lang="en-US" sz="2600" i="0" kern="0" dirty="0" smtClean="0">
                <a:solidFill>
                  <a:srgbClr val="000000"/>
                </a:solidFill>
                <a:latin typeface="Candara" charset="0"/>
                <a:ea typeface="Candara" charset="0"/>
                <a:cs typeface="Candara" charset="0"/>
              </a:rPr>
              <a:t>Therefore let us go to him outside the camp and bear the reproach he endured.  -- Hebrews 13:12-13</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304800" y="2667000"/>
            <a:ext cx="1163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i="0" kern="0" dirty="0" smtClean="0">
                <a:solidFill>
                  <a:srgbClr val="000000"/>
                </a:solidFill>
                <a:latin typeface="Candara" charset="0"/>
                <a:ea typeface="Candara" charset="0"/>
                <a:cs typeface="Candara" charset="0"/>
              </a:rPr>
              <a:t>Remember the word I said to you: “A servant is not greater than his master.” If they persecuted me, they will also persecute you. If they kept my word, they will also keep yours. – John 15:20</a:t>
            </a: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8" name="Rectangle 3"/>
          <p:cNvSpPr txBox="1">
            <a:spLocks noChangeArrowheads="1"/>
          </p:cNvSpPr>
          <p:nvPr/>
        </p:nvSpPr>
        <p:spPr bwMode="auto">
          <a:xfrm>
            <a:off x="304800" y="4191000"/>
            <a:ext cx="1163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i="0" kern="0" dirty="0" smtClean="0">
                <a:solidFill>
                  <a:srgbClr val="000000"/>
                </a:solidFill>
                <a:latin typeface="Candara" charset="0"/>
                <a:ea typeface="Candara" charset="0"/>
                <a:cs typeface="Candara" charset="0"/>
              </a:rPr>
              <a:t>Indeed, all who desire to live a godly life in Christ Jesus will be persecuted</a:t>
            </a:r>
            <a:r>
              <a:rPr lang="is-IS" sz="2600" i="0" kern="0" dirty="0" smtClean="0">
                <a:solidFill>
                  <a:srgbClr val="000000"/>
                </a:solidFill>
                <a:latin typeface="Candara" charset="0"/>
                <a:ea typeface="Candara" charset="0"/>
                <a:cs typeface="Candara" charset="0"/>
              </a:rPr>
              <a:t>…</a:t>
            </a:r>
          </a:p>
          <a:p>
            <a:pPr marL="0" indent="0">
              <a:spcBef>
                <a:spcPts val="0"/>
              </a:spcBef>
              <a:buFontTx/>
              <a:buNone/>
            </a:pPr>
            <a:r>
              <a:rPr lang="is-IS" sz="2600" i="0" kern="0" dirty="0" smtClean="0">
                <a:solidFill>
                  <a:srgbClr val="000000"/>
                </a:solidFill>
                <a:latin typeface="Candara" charset="0"/>
                <a:ea typeface="Candara" charset="0"/>
                <a:cs typeface="Candara" charset="0"/>
              </a:rPr>
              <a:t>-- 2 Timothy 3:12</a:t>
            </a:r>
          </a:p>
          <a:p>
            <a:pPr marL="0" indent="0">
              <a:spcBef>
                <a:spcPts val="0"/>
              </a:spcBef>
              <a:buFontTx/>
              <a:buNone/>
            </a:pPr>
            <a:endParaRPr lang="is-IS" sz="2600" i="0" kern="0" dirty="0" smtClean="0">
              <a:solidFill>
                <a:srgbClr val="000000"/>
              </a:solidFill>
              <a:latin typeface="Candara" charset="0"/>
              <a:ea typeface="Candara" charset="0"/>
              <a:cs typeface="Candara" charset="0"/>
            </a:endParaRPr>
          </a:p>
          <a:p>
            <a:pPr marL="0" indent="0">
              <a:spcBef>
                <a:spcPts val="0"/>
              </a:spcBef>
              <a:buFontTx/>
              <a:buNone/>
            </a:pPr>
            <a:r>
              <a:rPr lang="is-IS" sz="2600" i="0" kern="0" dirty="0" smtClean="0">
                <a:solidFill>
                  <a:srgbClr val="000000"/>
                </a:solidFill>
                <a:latin typeface="Candara" charset="0"/>
                <a:ea typeface="Candara" charset="0"/>
                <a:cs typeface="Candara" charset="0"/>
              </a:rPr>
              <a:t>For it has been granted to you that for the sake of Christ you should not only believe in him but also suffer for his sake,  -- Philippians 1:29</a:t>
            </a:r>
            <a:endParaRPr lang="is-IS" sz="2600" i="0" kern="0" dirty="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8410325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22975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smtClean="0">
                <a:solidFill>
                  <a:srgbClr val="000000"/>
                </a:solidFill>
                <a:latin typeface="Candara" charset="0"/>
                <a:ea typeface="Candara" charset="0"/>
                <a:cs typeface="Candara" charset="0"/>
              </a:rPr>
              <a:t>Man-centered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smtClean="0">
                <a:solidFill>
                  <a:srgbClr val="000000"/>
                </a:solidFill>
                <a:latin typeface="Candara" charset="0"/>
                <a:ea typeface="Candara" charset="0"/>
                <a:cs typeface="Candara" charset="0"/>
              </a:rPr>
              <a:t>I </a:t>
            </a:r>
            <a:r>
              <a:rPr lang="en-US" sz="2600" i="0" kern="0" dirty="0">
                <a:solidFill>
                  <a:srgbClr val="000000"/>
                </a:solidFill>
                <a:latin typeface="Candara" charset="0"/>
                <a:ea typeface="Candara" charset="0"/>
                <a:cs typeface="Candara" charset="0"/>
              </a:rPr>
              <a:t>was basically pretty good before</a:t>
            </a:r>
          </a:p>
          <a:p>
            <a:pPr>
              <a:spcBef>
                <a:spcPts val="600"/>
              </a:spcBef>
            </a:pPr>
            <a:r>
              <a:rPr lang="en-US" sz="2600" i="0" kern="0" dirty="0">
                <a:solidFill>
                  <a:srgbClr val="000000"/>
                </a:solidFill>
                <a:latin typeface="Candara" charset="0"/>
                <a:ea typeface="Candara" charset="0"/>
                <a:cs typeface="Candara" charset="0"/>
              </a:rPr>
              <a:t>“Jesus plus…”</a:t>
            </a:r>
          </a:p>
          <a:p>
            <a:pPr>
              <a:spcBef>
                <a:spcPts val="600"/>
              </a:spcBef>
            </a:pPr>
            <a:r>
              <a:rPr lang="en-US" sz="2600" i="0" kern="0" dirty="0">
                <a:solidFill>
                  <a:srgbClr val="000000"/>
                </a:solidFill>
                <a:latin typeface="Candara" charset="0"/>
                <a:ea typeface="Candara" charset="0"/>
                <a:cs typeface="Candara" charset="0"/>
              </a:rPr>
              <a:t>“keeping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glory...up to a </a:t>
            </a:r>
            <a:r>
              <a:rPr lang="en-US" sz="2600" i="0" kern="0" dirty="0" smtClean="0">
                <a:solidFill>
                  <a:srgbClr val="000000"/>
                </a:solidFill>
                <a:latin typeface="Candara" charset="0"/>
                <a:ea typeface="Candara" charset="0"/>
                <a:cs typeface="Candara" charset="0"/>
              </a:rPr>
              <a:t>point</a:t>
            </a:r>
          </a:p>
          <a:p>
            <a:pPr>
              <a:spcBef>
                <a:spcPts val="600"/>
              </a:spcBef>
            </a:pPr>
            <a:r>
              <a:rPr lang="en-US" sz="2600" i="0" kern="0" dirty="0">
                <a:solidFill>
                  <a:srgbClr val="000000"/>
                </a:solidFill>
                <a:latin typeface="Candara" charset="0"/>
                <a:ea typeface="Candara" charset="0"/>
                <a:cs typeface="Candara" charset="0"/>
              </a:rPr>
              <a:t>suffering is the rare </a:t>
            </a:r>
            <a:r>
              <a:rPr lang="en-US" sz="2600" i="0" kern="0" dirty="0" smtClean="0">
                <a:solidFill>
                  <a:srgbClr val="000000"/>
                </a:solidFill>
                <a:latin typeface="Candara" charset="0"/>
                <a:ea typeface="Candara" charset="0"/>
                <a:cs typeface="Candara" charset="0"/>
              </a:rPr>
              <a:t>exception</a:t>
            </a:r>
          </a:p>
          <a:p>
            <a:pPr>
              <a:spcBef>
                <a:spcPts val="600"/>
              </a:spcBef>
            </a:pPr>
            <a:r>
              <a:rPr lang="en-US" sz="2600" i="0" kern="0" dirty="0">
                <a:solidFill>
                  <a:srgbClr val="000000"/>
                </a:solidFill>
                <a:latin typeface="Candara" charset="0"/>
                <a:ea typeface="Candara" charset="0"/>
                <a:cs typeface="Candara" charset="0"/>
              </a:rPr>
              <a:t>feeling pretty much at home here</a:t>
            </a: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smtClean="0">
              <a:solidFill>
                <a:srgbClr val="000000"/>
              </a:solidFill>
              <a:latin typeface="Candara" charset="0"/>
              <a:ea typeface="Candara" charset="0"/>
              <a:cs typeface="Candara" charset="0"/>
            </a:endParaRPr>
          </a:p>
          <a:p>
            <a:pPr marL="0" indent="0">
              <a:spcBef>
                <a:spcPct val="0"/>
              </a:spcBef>
              <a:buFontTx/>
              <a:buNone/>
            </a:pPr>
            <a:endParaRPr lang="en-US" sz="2600" i="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6096000" y="119050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a:solidFill>
                  <a:srgbClr val="000000"/>
                </a:solidFill>
                <a:latin typeface="Candara" charset="0"/>
                <a:ea typeface="Candara" charset="0"/>
                <a:cs typeface="Candara" charset="0"/>
              </a:rPr>
              <a:t>God-centered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everything “before” is garbage</a:t>
            </a:r>
          </a:p>
          <a:p>
            <a:pPr>
              <a:spcBef>
                <a:spcPts val="600"/>
              </a:spcBef>
            </a:pPr>
            <a:r>
              <a:rPr lang="en-US" sz="2600" i="0" kern="0" dirty="0">
                <a:solidFill>
                  <a:srgbClr val="000000"/>
                </a:solidFill>
                <a:latin typeface="Candara" charset="0"/>
                <a:ea typeface="Candara" charset="0"/>
                <a:cs typeface="Candara" charset="0"/>
              </a:rPr>
              <a:t>treasuring Christ above all else</a:t>
            </a:r>
          </a:p>
          <a:p>
            <a:pPr>
              <a:spcBef>
                <a:spcPts val="600"/>
              </a:spcBef>
            </a:pPr>
            <a:r>
              <a:rPr lang="en-US" sz="2600" i="0" kern="0" dirty="0">
                <a:solidFill>
                  <a:srgbClr val="000000"/>
                </a:solidFill>
                <a:latin typeface="Candara" charset="0"/>
                <a:ea typeface="Candara" charset="0"/>
                <a:cs typeface="Candara" charset="0"/>
              </a:rPr>
              <a:t>“losing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 at any </a:t>
            </a:r>
            <a:r>
              <a:rPr lang="en-US" sz="2600" i="0" kern="0" dirty="0" smtClean="0">
                <a:solidFill>
                  <a:srgbClr val="000000"/>
                </a:solidFill>
                <a:latin typeface="Candara" charset="0"/>
                <a:ea typeface="Candara" charset="0"/>
                <a:cs typeface="Candara" charset="0"/>
              </a:rPr>
              <a:t>cost</a:t>
            </a:r>
          </a:p>
          <a:p>
            <a:pPr>
              <a:spcBef>
                <a:spcPts val="600"/>
              </a:spcBef>
            </a:pPr>
            <a:r>
              <a:rPr lang="en-US" sz="2600" i="0" dirty="0">
                <a:solidFill>
                  <a:srgbClr val="000000"/>
                </a:solidFill>
                <a:latin typeface="Candara" charset="0"/>
                <a:ea typeface="Candara" charset="0"/>
                <a:cs typeface="Candara" charset="0"/>
              </a:rPr>
              <a:t>suffering is normal; expect </a:t>
            </a:r>
            <a:r>
              <a:rPr lang="en-US" sz="2600" i="0" dirty="0" smtClean="0">
                <a:solidFill>
                  <a:srgbClr val="000000"/>
                </a:solidFill>
                <a:latin typeface="Candara" charset="0"/>
                <a:ea typeface="Candara" charset="0"/>
                <a:cs typeface="Candara" charset="0"/>
              </a:rPr>
              <a:t>it</a:t>
            </a:r>
          </a:p>
          <a:p>
            <a:pPr>
              <a:spcBef>
                <a:spcPts val="600"/>
              </a:spcBef>
            </a:pPr>
            <a:r>
              <a:rPr lang="en-US" sz="2600" i="0" dirty="0">
                <a:solidFill>
                  <a:srgbClr val="000000"/>
                </a:solidFill>
                <a:latin typeface="Candara" charset="0"/>
                <a:ea typeface="Candara" charset="0"/>
                <a:cs typeface="Candara" charset="0"/>
              </a:rPr>
              <a:t>longing for our eternal </a:t>
            </a:r>
            <a:r>
              <a:rPr lang="en-US" sz="2600" i="0" dirty="0" smtClean="0">
                <a:solidFill>
                  <a:srgbClr val="000000"/>
                </a:solidFill>
                <a:latin typeface="Candara" charset="0"/>
                <a:ea typeface="Candara" charset="0"/>
                <a:cs typeface="Candara" charset="0"/>
              </a:rPr>
              <a:t>home</a:t>
            </a:r>
          </a:p>
          <a:p>
            <a:pPr>
              <a:spcBef>
                <a:spcPts val="600"/>
              </a:spcBef>
            </a:pPr>
            <a:endParaRPr lang="en-US" sz="2600" i="0" kern="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cxnSp>
        <p:nvCxnSpPr>
          <p:cNvPr id="8" name="Straight Connector 7"/>
          <p:cNvCxnSpPr/>
          <p:nvPr/>
        </p:nvCxnSpPr>
        <p:spPr bwMode="auto">
          <a:xfrm>
            <a:off x="304800" y="1752600"/>
            <a:ext cx="11353800" cy="0"/>
          </a:xfrm>
          <a:prstGeom prst="line">
            <a:avLst/>
          </a:prstGeom>
          <a:noFill/>
          <a:ln w="9525" cap="flat" cmpd="sng" algn="ctr">
            <a:noFill/>
            <a:prstDash val="solid"/>
            <a:round/>
            <a:headEnd type="none" w="med" len="med"/>
            <a:tailEnd type="none" w="med" len="med"/>
          </a:ln>
          <a:effectLst/>
        </p:spPr>
      </p:cxnSp>
      <p:grpSp>
        <p:nvGrpSpPr>
          <p:cNvPr id="21" name="Group 20"/>
          <p:cNvGrpSpPr/>
          <p:nvPr/>
        </p:nvGrpSpPr>
        <p:grpSpPr>
          <a:xfrm>
            <a:off x="457201" y="1219200"/>
            <a:ext cx="10922559" cy="5029200"/>
            <a:chOff x="457200" y="1219200"/>
            <a:chExt cx="10922558" cy="5029200"/>
          </a:xfrm>
        </p:grpSpPr>
        <p:cxnSp>
          <p:nvCxnSpPr>
            <p:cNvPr id="10" name="Straight Connector 9"/>
            <p:cNvCxnSpPr/>
            <p:nvPr/>
          </p:nvCxnSpPr>
          <p:spPr bwMode="auto">
            <a:xfrm flipV="1">
              <a:off x="457200" y="1752600"/>
              <a:ext cx="10922558" cy="9763"/>
            </a:xfrm>
            <a:prstGeom prst="line">
              <a:avLst/>
            </a:prstGeom>
            <a:no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19800" y="1219200"/>
              <a:ext cx="0" cy="5029200"/>
            </a:xfrm>
            <a:prstGeom prst="line">
              <a:avLst/>
            </a:prstGeom>
            <a:no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154811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5" name="Rectangle 3"/>
          <p:cNvSpPr txBox="1">
            <a:spLocks noChangeArrowheads="1"/>
          </p:cNvSpPr>
          <p:nvPr/>
        </p:nvSpPr>
        <p:spPr bwMode="auto">
          <a:xfrm>
            <a:off x="304800" y="1143001"/>
            <a:ext cx="1163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(3:10-11) </a:t>
            </a:r>
            <a:r>
              <a:rPr lang="is-IS" sz="2600" b="1" i="0" kern="0" dirty="0" smtClean="0">
                <a:solidFill>
                  <a:srgbClr val="000000"/>
                </a:solidFill>
                <a:latin typeface="Candara" charset="0"/>
                <a:ea typeface="Candara" charset="0"/>
                <a:cs typeface="Candara" charset="0"/>
              </a:rPr>
              <a:t>…</a:t>
            </a:r>
            <a:r>
              <a:rPr lang="is-IS" sz="2600" b="1" i="0" kern="0" baseline="30000" dirty="0" smtClean="0">
                <a:solidFill>
                  <a:srgbClr val="000000"/>
                </a:solidFill>
                <a:latin typeface="Candara" charset="0"/>
                <a:ea typeface="Candara" charset="0"/>
                <a:cs typeface="Candara" charset="0"/>
              </a:rPr>
              <a:t>10</a:t>
            </a:r>
            <a:r>
              <a:rPr lang="en-US" sz="2600" b="1" i="0" kern="0" dirty="0" smtClean="0">
                <a:solidFill>
                  <a:srgbClr val="000000"/>
                </a:solidFill>
                <a:latin typeface="Candara" charset="0"/>
                <a:ea typeface="Candara" charset="0"/>
                <a:cs typeface="Candara" charset="0"/>
              </a:rPr>
              <a:t>that I may know him and the power of his resurrection, and may share in his sufferings, becoming like him in his death, </a:t>
            </a:r>
            <a:r>
              <a:rPr lang="en-US" sz="2600" b="1" i="0" kern="0" baseline="30000" dirty="0" smtClean="0">
                <a:solidFill>
                  <a:srgbClr val="000000"/>
                </a:solidFill>
                <a:latin typeface="Candara" charset="0"/>
                <a:ea typeface="Candara" charset="0"/>
                <a:cs typeface="Candara" charset="0"/>
              </a:rPr>
              <a:t>11</a:t>
            </a:r>
            <a:r>
              <a:rPr lang="en-US" sz="2600" b="1" i="0" kern="0" dirty="0" smtClean="0">
                <a:solidFill>
                  <a:srgbClr val="000000"/>
                </a:solidFill>
                <a:latin typeface="Candara" charset="0"/>
                <a:ea typeface="Candara" charset="0"/>
                <a:cs typeface="Candara" charset="0"/>
              </a:rPr>
              <a:t>that by any means possible I may attain the resurrection of the dead.</a:t>
            </a: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6" name="TextBox 5"/>
          <p:cNvSpPr txBox="1"/>
          <p:nvPr/>
        </p:nvSpPr>
        <p:spPr>
          <a:xfrm>
            <a:off x="355600" y="2819401"/>
            <a:ext cx="11379200" cy="492443"/>
          </a:xfrm>
          <a:prstGeom prst="rect">
            <a:avLst/>
          </a:prstGeom>
          <a:noFill/>
        </p:spPr>
        <p:txBody>
          <a:bodyPr wrap="square" rtlCol="0">
            <a:spAutoFit/>
          </a:bodyPr>
          <a:lstStyle/>
          <a:p>
            <a:r>
              <a:rPr lang="en-US" sz="2600" b="1" i="0" dirty="0" smtClean="0">
                <a:solidFill>
                  <a:srgbClr val="000000"/>
                </a:solidFill>
                <a:latin typeface="Candara" charset="0"/>
                <a:ea typeface="Candara" charset="0"/>
                <a:cs typeface="Candara" charset="0"/>
              </a:rPr>
              <a:t>Who can willingly suffer? The one whose mind is set on the joy that awaits us.</a:t>
            </a:r>
            <a:endParaRPr lang="en-US" sz="2600" dirty="0">
              <a:solidFill>
                <a:srgbClr val="000000"/>
              </a:solidFill>
              <a:latin typeface="Candara" charset="0"/>
              <a:ea typeface="Candara" charset="0"/>
              <a:cs typeface="Candara" charset="0"/>
            </a:endParaRPr>
          </a:p>
        </p:txBody>
      </p:sp>
      <p:sp>
        <p:nvSpPr>
          <p:cNvPr id="8" name="TextBox 7"/>
          <p:cNvSpPr txBox="1"/>
          <p:nvPr/>
        </p:nvSpPr>
        <p:spPr>
          <a:xfrm>
            <a:off x="338667" y="3571220"/>
            <a:ext cx="11379200" cy="2092881"/>
          </a:xfrm>
          <a:prstGeom prst="rect">
            <a:avLst/>
          </a:prstGeom>
          <a:noFill/>
        </p:spPr>
        <p:txBody>
          <a:bodyPr wrap="square" rtlCol="0">
            <a:spAutoFit/>
          </a:bodyPr>
          <a:lstStyle/>
          <a:p>
            <a:r>
              <a:rPr lang="en-US" sz="2600" dirty="0" smtClean="0">
                <a:solidFill>
                  <a:srgbClr val="000000"/>
                </a:solidFill>
                <a:latin typeface="Candara" charset="0"/>
                <a:ea typeface="Candara" charset="0"/>
                <a:cs typeface="Candara" charset="0"/>
              </a:rPr>
              <a:t>For me to live is Christ, and to die is gain. – Philippians 1:21</a:t>
            </a:r>
          </a:p>
          <a:p>
            <a:endParaRPr lang="en-US" sz="2600" dirty="0">
              <a:solidFill>
                <a:srgbClr val="000000"/>
              </a:solidFill>
              <a:latin typeface="Candara" charset="0"/>
              <a:ea typeface="Candara" charset="0"/>
              <a:cs typeface="Candara" charset="0"/>
            </a:endParaRPr>
          </a:p>
          <a:p>
            <a:r>
              <a:rPr lang="en-US" sz="2600" dirty="0" smtClean="0">
                <a:solidFill>
                  <a:srgbClr val="000000"/>
                </a:solidFill>
                <a:latin typeface="Candara" charset="0"/>
                <a:ea typeface="Candara" charset="0"/>
                <a:cs typeface="Candara" charset="0"/>
              </a:rPr>
              <a:t>For you had compassion on those in prison, and you joyfully accepted the plundering of your property, since you knew that </a:t>
            </a:r>
            <a:r>
              <a:rPr lang="en-US" sz="2600" dirty="0" smtClean="0">
                <a:solidFill>
                  <a:srgbClr val="FF0000"/>
                </a:solidFill>
                <a:latin typeface="Candara" charset="0"/>
                <a:ea typeface="Candara" charset="0"/>
                <a:cs typeface="Candara" charset="0"/>
              </a:rPr>
              <a:t>you yourselves had a better possession and an abiding one</a:t>
            </a:r>
            <a:r>
              <a:rPr lang="en-US" sz="2600" dirty="0" smtClean="0">
                <a:solidFill>
                  <a:srgbClr val="000000"/>
                </a:solidFill>
                <a:latin typeface="Candara" charset="0"/>
                <a:ea typeface="Candara" charset="0"/>
                <a:cs typeface="Candara" charset="0"/>
              </a:rPr>
              <a:t>. – Hebrews 10:34</a:t>
            </a:r>
            <a:endParaRPr lang="en-US" sz="260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2760403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WHERE DO WE GO FROM HERE?</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9" name="Rectangle 3"/>
          <p:cNvSpPr txBox="1">
            <a:spLocks noChangeArrowheads="1"/>
          </p:cNvSpPr>
          <p:nvPr/>
        </p:nvSpPr>
        <p:spPr bwMode="auto">
          <a:xfrm>
            <a:off x="304800" y="1143002"/>
            <a:ext cx="11633200"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ts val="0"/>
              </a:spcBef>
              <a:buFontTx/>
              <a:buNone/>
            </a:pPr>
            <a:r>
              <a:rPr lang="en-US" sz="2800" b="1" i="0" kern="0" baseline="30000" dirty="0" smtClean="0">
                <a:solidFill>
                  <a:srgbClr val="000000"/>
                </a:solidFill>
                <a:latin typeface="Candara" charset="0"/>
                <a:ea typeface="Candara" charset="0"/>
                <a:cs typeface="Candara" charset="0"/>
              </a:rPr>
              <a:t>12</a:t>
            </a:r>
            <a:r>
              <a:rPr lang="en-US" sz="2800" b="1" i="0" kern="0" dirty="0" smtClean="0">
                <a:solidFill>
                  <a:srgbClr val="000000"/>
                </a:solidFill>
                <a:latin typeface="Candara" charset="0"/>
                <a:ea typeface="Candara" charset="0"/>
                <a:cs typeface="Candara" charset="0"/>
              </a:rPr>
              <a:t>Not that I have already obtained this or am already perfect, but I press on to make it my own, because Christ Jesus has made me his own. </a:t>
            </a:r>
            <a:r>
              <a:rPr lang="en-US" sz="2800" b="1" i="0" kern="0" baseline="30000" dirty="0" smtClean="0">
                <a:solidFill>
                  <a:srgbClr val="000000"/>
                </a:solidFill>
                <a:latin typeface="Candara" charset="0"/>
                <a:ea typeface="Candara" charset="0"/>
                <a:cs typeface="Candara" charset="0"/>
              </a:rPr>
              <a:t>13</a:t>
            </a:r>
            <a:r>
              <a:rPr lang="en-US" sz="2800" b="1" i="0" kern="0" dirty="0" smtClean="0">
                <a:solidFill>
                  <a:srgbClr val="000000"/>
                </a:solidFill>
                <a:latin typeface="Candara" charset="0"/>
                <a:ea typeface="Candara" charset="0"/>
                <a:cs typeface="Candara" charset="0"/>
              </a:rPr>
              <a:t>Brothers, I do not consider that I have made it my own. But one thing I do: forgetting what lies behind and straining forward to what lies ahead, </a:t>
            </a:r>
            <a:r>
              <a:rPr lang="en-US" sz="2800" b="1" i="0" kern="0" baseline="30000" dirty="0" smtClean="0">
                <a:solidFill>
                  <a:srgbClr val="000000"/>
                </a:solidFill>
                <a:latin typeface="Candara" charset="0"/>
                <a:ea typeface="Candara" charset="0"/>
                <a:cs typeface="Candara" charset="0"/>
              </a:rPr>
              <a:t>14</a:t>
            </a:r>
            <a:r>
              <a:rPr lang="en-US" sz="2800" b="1" i="0" kern="0" dirty="0" smtClean="0">
                <a:solidFill>
                  <a:srgbClr val="000000"/>
                </a:solidFill>
                <a:latin typeface="Candara" charset="0"/>
                <a:ea typeface="Candara" charset="0"/>
                <a:cs typeface="Candara" charset="0"/>
              </a:rPr>
              <a:t>I press on toward the goal for the prize of the upward call of God in Christ Jesus.</a:t>
            </a:r>
          </a:p>
          <a:p>
            <a:pPr marL="0" indent="0" algn="just">
              <a:spcBef>
                <a:spcPts val="0"/>
              </a:spcBef>
              <a:buFontTx/>
              <a:buNone/>
            </a:pPr>
            <a:endParaRPr lang="en-US" sz="800" b="1" i="0" kern="0" dirty="0" smtClean="0">
              <a:solidFill>
                <a:srgbClr val="000000"/>
              </a:solidFill>
              <a:latin typeface="Candara" charset="0"/>
              <a:ea typeface="Candara" charset="0"/>
              <a:cs typeface="Candara" charset="0"/>
            </a:endParaRPr>
          </a:p>
          <a:p>
            <a:pPr marL="0" indent="0" algn="just">
              <a:spcBef>
                <a:spcPts val="0"/>
              </a:spcBef>
              <a:buFontTx/>
              <a:buNone/>
            </a:pPr>
            <a:r>
              <a:rPr lang="en-US" sz="2800" b="1" i="0" kern="0" dirty="0" smtClean="0">
                <a:solidFill>
                  <a:srgbClr val="000000"/>
                </a:solidFill>
                <a:latin typeface="Candara" charset="0"/>
                <a:ea typeface="Candara" charset="0"/>
                <a:cs typeface="Candara" charset="0"/>
              </a:rPr>
              <a:t>- Philippians 3:12-14</a:t>
            </a:r>
            <a:endParaRPr lang="en-US" sz="2800" i="0" kern="0" dirty="0" smtClean="0">
              <a:solidFill>
                <a:srgbClr val="000000"/>
              </a:solidFill>
              <a:latin typeface="Candara" charset="0"/>
              <a:ea typeface="Candara" charset="0"/>
              <a:cs typeface="Candara" charset="0"/>
            </a:endParaRPr>
          </a:p>
          <a:p>
            <a:pPr marL="0" indent="0" algn="just">
              <a:spcBef>
                <a:spcPts val="0"/>
              </a:spcBef>
              <a:buFontTx/>
              <a:buNone/>
            </a:pPr>
            <a:endParaRPr lang="en-US" sz="2800" i="0" kern="0" dirty="0" smtClean="0">
              <a:solidFill>
                <a:srgbClr val="000000"/>
              </a:solidFill>
              <a:latin typeface="Candara" charset="0"/>
              <a:ea typeface="Candara" charset="0"/>
              <a:cs typeface="Candara" charset="0"/>
            </a:endParaRPr>
          </a:p>
          <a:p>
            <a:pPr marL="0" indent="0" algn="just">
              <a:spcBef>
                <a:spcPts val="0"/>
              </a:spcBef>
              <a:buFontTx/>
              <a:buNone/>
            </a:pPr>
            <a:endParaRPr lang="en-US" sz="2800" i="0" kern="0" dirty="0" smtClean="0">
              <a:solidFill>
                <a:srgbClr val="000000"/>
              </a:solidFill>
              <a:latin typeface="Candara" charset="0"/>
              <a:ea typeface="Candara" charset="0"/>
              <a:cs typeface="Candara" charset="0"/>
            </a:endParaRPr>
          </a:p>
          <a:p>
            <a:pPr marL="0" indent="0" algn="just">
              <a:spcBef>
                <a:spcPts val="0"/>
              </a:spcBef>
              <a:buFontTx/>
              <a:buNone/>
            </a:pPr>
            <a:endParaRPr lang="en-US" sz="2800" b="1" i="0" kern="0" dirty="0" smtClean="0">
              <a:solidFill>
                <a:srgbClr val="000000"/>
              </a:solidFill>
              <a:latin typeface="Candara" charset="0"/>
              <a:ea typeface="Candara" charset="0"/>
              <a:cs typeface="Candara" charset="0"/>
            </a:endParaRPr>
          </a:p>
          <a:p>
            <a:pPr marL="0" indent="0" algn="just">
              <a:spcBef>
                <a:spcPts val="0"/>
              </a:spcBef>
              <a:buFontTx/>
              <a:buNone/>
            </a:pPr>
            <a:endParaRPr lang="en-US" sz="2800" i="0" kern="0" dirty="0" smtClean="0">
              <a:solidFill>
                <a:srgbClr val="000000"/>
              </a:solidFill>
              <a:latin typeface="Candara" charset="0"/>
              <a:ea typeface="Candara" charset="0"/>
              <a:cs typeface="Candara" charset="0"/>
            </a:endParaRPr>
          </a:p>
          <a:p>
            <a:pPr marL="0" indent="0" algn="just">
              <a:spcBef>
                <a:spcPts val="0"/>
              </a:spcBef>
              <a:buFontTx/>
              <a:buNone/>
            </a:pPr>
            <a:endParaRPr lang="en-US" sz="2800" b="1" i="0" kern="0" dirty="0" smtClean="0">
              <a:solidFill>
                <a:srgbClr val="000000"/>
              </a:solidFill>
              <a:latin typeface="Candara" charset="0"/>
              <a:ea typeface="Candara" charset="0"/>
              <a:cs typeface="Candara" charset="0"/>
            </a:endParaRPr>
          </a:p>
          <a:p>
            <a:pPr marL="0" indent="0" algn="just">
              <a:spcBef>
                <a:spcPts val="0"/>
              </a:spcBef>
              <a:buFontTx/>
              <a:buNone/>
            </a:pPr>
            <a:endParaRPr lang="en-US" sz="2800" i="0" kern="0" dirty="0" smtClean="0">
              <a:solidFill>
                <a:srgbClr val="000000"/>
              </a:solidFill>
              <a:latin typeface="Candara" charset="0"/>
              <a:ea typeface="Candara" charset="0"/>
              <a:cs typeface="Candara" charset="0"/>
            </a:endParaRPr>
          </a:p>
          <a:p>
            <a:pPr marL="0" indent="0" algn="just">
              <a:spcBef>
                <a:spcPts val="0"/>
              </a:spcBef>
              <a:buFontTx/>
              <a:buNone/>
            </a:pPr>
            <a:endParaRPr lang="en-US" sz="2800" b="1" i="0" kern="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2499323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22975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smtClean="0">
                <a:solidFill>
                  <a:srgbClr val="000000"/>
                </a:solidFill>
                <a:latin typeface="Candara" charset="0"/>
                <a:ea typeface="Candara" charset="0"/>
                <a:cs typeface="Candara" charset="0"/>
              </a:rPr>
              <a:t>Man-centered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smtClean="0">
                <a:solidFill>
                  <a:srgbClr val="000000"/>
                </a:solidFill>
                <a:latin typeface="Candara" charset="0"/>
                <a:ea typeface="Candara" charset="0"/>
                <a:cs typeface="Candara" charset="0"/>
              </a:rPr>
              <a:t>I </a:t>
            </a:r>
            <a:r>
              <a:rPr lang="en-US" sz="2600" i="0" kern="0" dirty="0">
                <a:solidFill>
                  <a:srgbClr val="000000"/>
                </a:solidFill>
                <a:latin typeface="Candara" charset="0"/>
                <a:ea typeface="Candara" charset="0"/>
                <a:cs typeface="Candara" charset="0"/>
              </a:rPr>
              <a:t>was basically pretty good before</a:t>
            </a:r>
          </a:p>
          <a:p>
            <a:pPr>
              <a:spcBef>
                <a:spcPts val="600"/>
              </a:spcBef>
            </a:pPr>
            <a:r>
              <a:rPr lang="en-US" sz="2600" i="0" kern="0" dirty="0">
                <a:solidFill>
                  <a:srgbClr val="000000"/>
                </a:solidFill>
                <a:latin typeface="Candara" charset="0"/>
                <a:ea typeface="Candara" charset="0"/>
                <a:cs typeface="Candara" charset="0"/>
              </a:rPr>
              <a:t>“Jesus plus…”</a:t>
            </a:r>
          </a:p>
          <a:p>
            <a:pPr>
              <a:spcBef>
                <a:spcPts val="600"/>
              </a:spcBef>
            </a:pPr>
            <a:r>
              <a:rPr lang="en-US" sz="2600" i="0" kern="0" dirty="0">
                <a:solidFill>
                  <a:srgbClr val="000000"/>
                </a:solidFill>
                <a:latin typeface="Candara" charset="0"/>
                <a:ea typeface="Candara" charset="0"/>
                <a:cs typeface="Candara" charset="0"/>
              </a:rPr>
              <a:t>“keeping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glory...up to a </a:t>
            </a:r>
            <a:r>
              <a:rPr lang="en-US" sz="2600" i="0" kern="0" dirty="0" smtClean="0">
                <a:solidFill>
                  <a:srgbClr val="000000"/>
                </a:solidFill>
                <a:latin typeface="Candara" charset="0"/>
                <a:ea typeface="Candara" charset="0"/>
                <a:cs typeface="Candara" charset="0"/>
              </a:rPr>
              <a:t>point</a:t>
            </a:r>
          </a:p>
          <a:p>
            <a:pPr>
              <a:spcBef>
                <a:spcPts val="600"/>
              </a:spcBef>
            </a:pPr>
            <a:r>
              <a:rPr lang="en-US" sz="2600" i="0" kern="0" dirty="0">
                <a:solidFill>
                  <a:srgbClr val="000000"/>
                </a:solidFill>
                <a:latin typeface="Candara" charset="0"/>
                <a:ea typeface="Candara" charset="0"/>
                <a:cs typeface="Candara" charset="0"/>
              </a:rPr>
              <a:t>suffering is the rare </a:t>
            </a:r>
            <a:r>
              <a:rPr lang="en-US" sz="2600" i="0" kern="0" dirty="0" smtClean="0">
                <a:solidFill>
                  <a:srgbClr val="000000"/>
                </a:solidFill>
                <a:latin typeface="Candara" charset="0"/>
                <a:ea typeface="Candara" charset="0"/>
                <a:cs typeface="Candara" charset="0"/>
              </a:rPr>
              <a:t>exception</a:t>
            </a:r>
          </a:p>
          <a:p>
            <a:pPr>
              <a:spcBef>
                <a:spcPts val="600"/>
              </a:spcBef>
            </a:pPr>
            <a:r>
              <a:rPr lang="en-US" sz="2600" i="0" kern="0" dirty="0">
                <a:solidFill>
                  <a:srgbClr val="000000"/>
                </a:solidFill>
                <a:latin typeface="Candara" charset="0"/>
                <a:ea typeface="Candara" charset="0"/>
                <a:cs typeface="Candara" charset="0"/>
              </a:rPr>
              <a:t>feeling pretty much at home </a:t>
            </a:r>
            <a:r>
              <a:rPr lang="en-US" sz="2600" i="0" kern="0" dirty="0" smtClean="0">
                <a:solidFill>
                  <a:srgbClr val="000000"/>
                </a:solidFill>
                <a:latin typeface="Candara" charset="0"/>
                <a:ea typeface="Candara" charset="0"/>
                <a:cs typeface="Candara" charset="0"/>
              </a:rPr>
              <a:t>here</a:t>
            </a:r>
          </a:p>
          <a:p>
            <a:pPr>
              <a:spcBef>
                <a:spcPts val="600"/>
              </a:spcBef>
            </a:pPr>
            <a:r>
              <a:rPr lang="en-US" sz="2600" i="0" kern="0" dirty="0">
                <a:solidFill>
                  <a:srgbClr val="000000"/>
                </a:solidFill>
                <a:latin typeface="Candara" charset="0"/>
                <a:ea typeface="Candara" charset="0"/>
                <a:cs typeface="Candara" charset="0"/>
              </a:rPr>
              <a:t>“useful” God</a:t>
            </a: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smtClean="0">
              <a:solidFill>
                <a:srgbClr val="000000"/>
              </a:solidFill>
              <a:latin typeface="Candara" charset="0"/>
              <a:ea typeface="Candara" charset="0"/>
              <a:cs typeface="Candara" charset="0"/>
            </a:endParaRPr>
          </a:p>
          <a:p>
            <a:pPr marL="0" indent="0">
              <a:spcBef>
                <a:spcPct val="0"/>
              </a:spcBef>
              <a:buFontTx/>
              <a:buNone/>
            </a:pPr>
            <a:endParaRPr lang="en-US" sz="2600" i="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6096000" y="119050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a:solidFill>
                  <a:srgbClr val="000000"/>
                </a:solidFill>
                <a:latin typeface="Candara" charset="0"/>
                <a:ea typeface="Candara" charset="0"/>
                <a:cs typeface="Candara" charset="0"/>
              </a:rPr>
              <a:t>God-centered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everything “before” is garbage</a:t>
            </a:r>
          </a:p>
          <a:p>
            <a:pPr>
              <a:spcBef>
                <a:spcPts val="600"/>
              </a:spcBef>
            </a:pPr>
            <a:r>
              <a:rPr lang="en-US" sz="2600" i="0" kern="0" dirty="0">
                <a:solidFill>
                  <a:srgbClr val="000000"/>
                </a:solidFill>
                <a:latin typeface="Candara" charset="0"/>
                <a:ea typeface="Candara" charset="0"/>
                <a:cs typeface="Candara" charset="0"/>
              </a:rPr>
              <a:t>treasuring Christ above all else</a:t>
            </a:r>
          </a:p>
          <a:p>
            <a:pPr>
              <a:spcBef>
                <a:spcPts val="600"/>
              </a:spcBef>
            </a:pPr>
            <a:r>
              <a:rPr lang="en-US" sz="2600" i="0" kern="0" dirty="0">
                <a:solidFill>
                  <a:srgbClr val="000000"/>
                </a:solidFill>
                <a:latin typeface="Candara" charset="0"/>
                <a:ea typeface="Candara" charset="0"/>
                <a:cs typeface="Candara" charset="0"/>
              </a:rPr>
              <a:t>“losing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 at any </a:t>
            </a:r>
            <a:r>
              <a:rPr lang="en-US" sz="2600" i="0" kern="0" dirty="0" smtClean="0">
                <a:solidFill>
                  <a:srgbClr val="000000"/>
                </a:solidFill>
                <a:latin typeface="Candara" charset="0"/>
                <a:ea typeface="Candara" charset="0"/>
                <a:cs typeface="Candara" charset="0"/>
              </a:rPr>
              <a:t>cost</a:t>
            </a:r>
          </a:p>
          <a:p>
            <a:pPr>
              <a:spcBef>
                <a:spcPts val="600"/>
              </a:spcBef>
            </a:pPr>
            <a:r>
              <a:rPr lang="en-US" sz="2600" i="0" dirty="0">
                <a:solidFill>
                  <a:srgbClr val="000000"/>
                </a:solidFill>
                <a:latin typeface="Candara" charset="0"/>
                <a:ea typeface="Candara" charset="0"/>
                <a:cs typeface="Candara" charset="0"/>
              </a:rPr>
              <a:t>suffering is normal; expect </a:t>
            </a:r>
            <a:r>
              <a:rPr lang="en-US" sz="2600" i="0" dirty="0" smtClean="0">
                <a:solidFill>
                  <a:srgbClr val="000000"/>
                </a:solidFill>
                <a:latin typeface="Candara" charset="0"/>
                <a:ea typeface="Candara" charset="0"/>
                <a:cs typeface="Candara" charset="0"/>
              </a:rPr>
              <a:t>it</a:t>
            </a:r>
          </a:p>
          <a:p>
            <a:pPr>
              <a:spcBef>
                <a:spcPts val="600"/>
              </a:spcBef>
            </a:pPr>
            <a:r>
              <a:rPr lang="en-US" sz="2600" i="0" dirty="0">
                <a:solidFill>
                  <a:srgbClr val="000000"/>
                </a:solidFill>
                <a:latin typeface="Candara" charset="0"/>
                <a:ea typeface="Candara" charset="0"/>
                <a:cs typeface="Candara" charset="0"/>
              </a:rPr>
              <a:t>longing for our eternal </a:t>
            </a:r>
            <a:r>
              <a:rPr lang="en-US" sz="2600" i="0" dirty="0" smtClean="0">
                <a:solidFill>
                  <a:srgbClr val="000000"/>
                </a:solidFill>
                <a:latin typeface="Candara" charset="0"/>
                <a:ea typeface="Candara" charset="0"/>
                <a:cs typeface="Candara" charset="0"/>
              </a:rPr>
              <a:t>home</a:t>
            </a:r>
          </a:p>
          <a:p>
            <a:pPr>
              <a:spcBef>
                <a:spcPts val="600"/>
              </a:spcBef>
            </a:pPr>
            <a:r>
              <a:rPr lang="en-US" sz="2600" i="0" dirty="0" smtClean="0">
                <a:solidFill>
                  <a:srgbClr val="000000"/>
                </a:solidFill>
                <a:latin typeface="Candara" charset="0"/>
                <a:ea typeface="Candara" charset="0"/>
                <a:cs typeface="Candara" charset="0"/>
              </a:rPr>
              <a:t>sovereign God</a:t>
            </a:r>
          </a:p>
          <a:p>
            <a:pPr>
              <a:spcBef>
                <a:spcPts val="600"/>
              </a:spcBef>
            </a:pPr>
            <a:endParaRPr lang="en-US" sz="2600" i="0" kern="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cxnSp>
        <p:nvCxnSpPr>
          <p:cNvPr id="8" name="Straight Connector 7"/>
          <p:cNvCxnSpPr/>
          <p:nvPr/>
        </p:nvCxnSpPr>
        <p:spPr bwMode="auto">
          <a:xfrm>
            <a:off x="304800" y="1752600"/>
            <a:ext cx="11353800" cy="0"/>
          </a:xfrm>
          <a:prstGeom prst="line">
            <a:avLst/>
          </a:prstGeom>
          <a:noFill/>
          <a:ln w="9525" cap="flat" cmpd="sng" algn="ctr">
            <a:noFill/>
            <a:prstDash val="solid"/>
            <a:round/>
            <a:headEnd type="none" w="med" len="med"/>
            <a:tailEnd type="none" w="med" len="med"/>
          </a:ln>
          <a:effectLst/>
        </p:spPr>
      </p:cxnSp>
      <p:grpSp>
        <p:nvGrpSpPr>
          <p:cNvPr id="13" name="Group 12"/>
          <p:cNvGrpSpPr/>
          <p:nvPr/>
        </p:nvGrpSpPr>
        <p:grpSpPr>
          <a:xfrm>
            <a:off x="457201" y="1219200"/>
            <a:ext cx="10922559" cy="4267200"/>
            <a:chOff x="457200" y="1219200"/>
            <a:chExt cx="10922558" cy="4267200"/>
          </a:xfrm>
        </p:grpSpPr>
        <p:cxnSp>
          <p:nvCxnSpPr>
            <p:cNvPr id="10" name="Straight Connector 9"/>
            <p:cNvCxnSpPr/>
            <p:nvPr/>
          </p:nvCxnSpPr>
          <p:spPr bwMode="auto">
            <a:xfrm flipV="1">
              <a:off x="457200" y="1752600"/>
              <a:ext cx="10922558" cy="9764"/>
            </a:xfrm>
            <a:prstGeom prst="line">
              <a:avLst/>
            </a:prstGeom>
            <a:no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19800" y="1219200"/>
              <a:ext cx="0" cy="4267200"/>
            </a:xfrm>
            <a:prstGeom prst="line">
              <a:avLst/>
            </a:prstGeom>
            <a:noFill/>
            <a:ln w="12700" cap="flat" cmpd="sng" algn="ctr">
              <a:solidFill>
                <a:schemeClr val="tx1"/>
              </a:solidFill>
              <a:prstDash val="solid"/>
              <a:round/>
              <a:headEnd type="none" w="med" len="med"/>
              <a:tailEnd type="none" w="med" len="med"/>
            </a:ln>
            <a:effectLst/>
          </p:spPr>
        </p:cxnSp>
      </p:grpSp>
      <p:sp>
        <p:nvSpPr>
          <p:cNvPr id="11" name="TextBox 10"/>
          <p:cNvSpPr txBox="1"/>
          <p:nvPr/>
        </p:nvSpPr>
        <p:spPr>
          <a:xfrm>
            <a:off x="457200" y="5638800"/>
            <a:ext cx="11379200" cy="892552"/>
          </a:xfrm>
          <a:prstGeom prst="rect">
            <a:avLst/>
          </a:prstGeom>
          <a:noFill/>
        </p:spPr>
        <p:txBody>
          <a:bodyPr wrap="square" rtlCol="0">
            <a:spAutoFit/>
          </a:bodyPr>
          <a:lstStyle/>
          <a:p>
            <a:r>
              <a:rPr lang="en-US" sz="2600" b="1" dirty="0" smtClean="0">
                <a:solidFill>
                  <a:srgbClr val="000000"/>
                </a:solidFill>
                <a:latin typeface="Candara" charset="0"/>
                <a:ea typeface="Candara" charset="0"/>
                <a:cs typeface="Candara" charset="0"/>
              </a:rPr>
              <a:t>Not that I have already obtained this or am already perfect, but I press on to make it my own, </a:t>
            </a:r>
            <a:r>
              <a:rPr lang="en-US" sz="2600" b="1" dirty="0" smtClean="0">
                <a:solidFill>
                  <a:srgbClr val="FF0000"/>
                </a:solidFill>
                <a:latin typeface="Candara" charset="0"/>
                <a:ea typeface="Candara" charset="0"/>
                <a:cs typeface="Candara" charset="0"/>
              </a:rPr>
              <a:t>because Christ Jesus has made me his own</a:t>
            </a:r>
            <a:r>
              <a:rPr lang="en-US" sz="2600" b="1" dirty="0" smtClean="0">
                <a:solidFill>
                  <a:srgbClr val="000000"/>
                </a:solidFill>
                <a:latin typeface="Candara" charset="0"/>
                <a:ea typeface="Candara" charset="0"/>
                <a:cs typeface="Candara" charset="0"/>
              </a:rPr>
              <a:t>.     Philippians 3:12</a:t>
            </a:r>
            <a:endParaRPr lang="en-US" sz="2600" b="1"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2638168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smtClean="0">
                <a:latin typeface="Candara" charset="0"/>
                <a:ea typeface="MS PGothic" charset="0"/>
                <a:cs typeface="Arial" charset="0"/>
              </a:rPr>
              <a:t>CONTEXT OF PAUL’S LETTER TO THE PHILIPPIANS</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295402"/>
            <a:ext cx="11734800" cy="5502845"/>
          </a:xfrm>
        </p:spPr>
        <p:txBody>
          <a:bodyPr/>
          <a:lstStyle/>
          <a:p>
            <a:pPr marL="458788" lvl="0" indent="-458788">
              <a:spcBef>
                <a:spcPts val="0"/>
              </a:spcBef>
              <a:spcAft>
                <a:spcPts val="600"/>
              </a:spcAft>
              <a:defRPr/>
            </a:pPr>
            <a:r>
              <a:rPr lang="en-US" sz="2600" b="1" dirty="0" smtClean="0">
                <a:latin typeface="Candara" charset="0"/>
                <a:ea typeface="MS PGothic" charset="0"/>
                <a:cs typeface="Arial" charset="0"/>
              </a:rPr>
              <a:t>Philippi is the city where Paul and Silas were imprisoned because they were bad for business.</a:t>
            </a:r>
          </a:p>
          <a:p>
            <a:pPr marL="458788" lvl="0" indent="-458788">
              <a:spcBef>
                <a:spcPts val="0"/>
              </a:spcBef>
              <a:spcAft>
                <a:spcPts val="600"/>
              </a:spcAft>
              <a:defRPr/>
            </a:pPr>
            <a:r>
              <a:rPr lang="en-US" sz="2600" b="1" dirty="0" smtClean="0">
                <a:latin typeface="Candara" charset="0"/>
                <a:ea typeface="MS PGothic" charset="0"/>
                <a:cs typeface="Arial" charset="0"/>
              </a:rPr>
              <a:t>Paul is in prison at the time he writes – probably in Rome.</a:t>
            </a:r>
          </a:p>
          <a:p>
            <a:pPr marL="458788" lvl="0" indent="-458788">
              <a:spcBef>
                <a:spcPts val="0"/>
              </a:spcBef>
              <a:spcAft>
                <a:spcPts val="600"/>
              </a:spcAft>
              <a:defRPr/>
            </a:pPr>
            <a:r>
              <a:rPr lang="en-US" sz="2600" b="1" dirty="0" smtClean="0">
                <a:latin typeface="Candara" charset="0"/>
                <a:ea typeface="MS PGothic" charset="0"/>
                <a:cs typeface="Arial" charset="0"/>
              </a:rPr>
              <a:t>Paul is thankful to God for the Philippian church, not only for their faithfulness, but also for their tangible support of his work.</a:t>
            </a:r>
          </a:p>
          <a:p>
            <a:pPr marL="458788" lvl="0" indent="-458788">
              <a:spcBef>
                <a:spcPts val="0"/>
              </a:spcBef>
              <a:spcAft>
                <a:spcPts val="600"/>
              </a:spcAft>
              <a:defRPr/>
            </a:pPr>
            <a:endParaRPr lang="en-US" sz="800" b="1" dirty="0" smtClean="0">
              <a:latin typeface="Candara" charset="0"/>
              <a:ea typeface="MS PGothic" charset="0"/>
              <a:cs typeface="Arial" charset="0"/>
            </a:endParaRPr>
          </a:p>
          <a:p>
            <a:pPr marL="0" indent="0" algn="ctr">
              <a:spcBef>
                <a:spcPts val="0"/>
              </a:spcBef>
              <a:spcAft>
                <a:spcPts val="600"/>
              </a:spcAft>
              <a:buNone/>
              <a:defRPr/>
            </a:pPr>
            <a:r>
              <a:rPr lang="en-US" sz="2500" i="1" baseline="30000" dirty="0" smtClean="0">
                <a:latin typeface="Candara" charset="0"/>
                <a:ea typeface="MS PGothic" charset="0"/>
                <a:cs typeface="Arial" charset="0"/>
              </a:rPr>
              <a:t>3</a:t>
            </a:r>
            <a:r>
              <a:rPr lang="en-US" sz="2500" i="1" dirty="0" smtClean="0">
                <a:latin typeface="Candara" charset="0"/>
                <a:ea typeface="MS PGothic" charset="0"/>
                <a:cs typeface="Arial" charset="0"/>
              </a:rPr>
              <a:t> </a:t>
            </a:r>
            <a:r>
              <a:rPr lang="en-US" sz="2500" i="1" kern="1200" dirty="0" smtClean="0">
                <a:latin typeface="Candara"/>
                <a:ea typeface="ＭＳ Ｐゴシック" charset="0"/>
                <a:cs typeface="Candara"/>
              </a:rPr>
              <a:t>I thank my God in all my remembrance of you, </a:t>
            </a:r>
            <a:r>
              <a:rPr lang="en-US" sz="2500" i="1" baseline="30000" dirty="0" smtClean="0">
                <a:latin typeface="Candara" charset="0"/>
                <a:ea typeface="MS PGothic" charset="0"/>
                <a:cs typeface="Arial" charset="0"/>
              </a:rPr>
              <a:t>4</a:t>
            </a:r>
            <a:r>
              <a:rPr lang="en-US" sz="2500" i="1" dirty="0" smtClean="0">
                <a:latin typeface="Candara" charset="0"/>
                <a:ea typeface="MS PGothic" charset="0"/>
                <a:cs typeface="Arial" charset="0"/>
              </a:rPr>
              <a:t> </a:t>
            </a:r>
            <a:r>
              <a:rPr lang="en-US" sz="2500" i="1" kern="1200" dirty="0" smtClean="0">
                <a:latin typeface="Candara"/>
                <a:ea typeface="ＭＳ Ｐゴシック" charset="0"/>
                <a:cs typeface="Candara"/>
              </a:rPr>
              <a:t>always in every prayer of mine with joy, </a:t>
            </a:r>
            <a:r>
              <a:rPr lang="en-US" sz="2500" i="1" kern="1200" baseline="30000" dirty="0" smtClean="0">
                <a:latin typeface="Candara"/>
                <a:ea typeface="ＭＳ Ｐゴシック" charset="0"/>
                <a:cs typeface="Candara"/>
              </a:rPr>
              <a:t>5 </a:t>
            </a:r>
            <a:r>
              <a:rPr lang="en-US" sz="2500" i="1" kern="1200" dirty="0" smtClean="0">
                <a:latin typeface="Candara"/>
                <a:ea typeface="ＭＳ Ｐゴシック" charset="0"/>
                <a:cs typeface="Candara"/>
              </a:rPr>
              <a:t>because of your partnership in the gospel from the very first day until now. – Phil. 1:3-5</a:t>
            </a:r>
          </a:p>
          <a:p>
            <a:pPr marL="0" indent="0" algn="ctr">
              <a:spcBef>
                <a:spcPts val="0"/>
              </a:spcBef>
              <a:spcAft>
                <a:spcPts val="600"/>
              </a:spcAft>
              <a:buNone/>
              <a:defRPr/>
            </a:pPr>
            <a:endParaRPr lang="en-US" sz="1000" i="1" kern="1200" dirty="0" smtClean="0">
              <a:latin typeface="Candara"/>
              <a:ea typeface="ＭＳ Ｐゴシック" charset="0"/>
              <a:cs typeface="Candara"/>
            </a:endParaRPr>
          </a:p>
          <a:p>
            <a:pPr marL="0" indent="0" algn="ctr">
              <a:spcBef>
                <a:spcPts val="0"/>
              </a:spcBef>
              <a:spcAft>
                <a:spcPts val="600"/>
              </a:spcAft>
              <a:buNone/>
              <a:defRPr/>
            </a:pPr>
            <a:r>
              <a:rPr lang="en-US" sz="2500" i="1" kern="1200" dirty="0" smtClean="0">
                <a:latin typeface="Candara"/>
                <a:ea typeface="ＭＳ Ｐゴシック" charset="0"/>
                <a:cs typeface="Candara"/>
              </a:rPr>
              <a:t>I rejoiced in the Lord greatly that now at length you have revived your concern for me. You were indeed concerned for me but you had no opportunity. – Phil. 4:10</a:t>
            </a:r>
          </a:p>
          <a:p>
            <a:pPr marL="0" indent="0" algn="ctr">
              <a:spcBef>
                <a:spcPts val="0"/>
              </a:spcBef>
              <a:spcAft>
                <a:spcPts val="600"/>
              </a:spcAft>
              <a:buNone/>
              <a:defRPr/>
            </a:pPr>
            <a:endParaRPr lang="en-US" sz="1000" i="1" kern="1200" dirty="0" smtClean="0">
              <a:latin typeface="Candara"/>
              <a:ea typeface="ＭＳ Ｐゴシック" charset="0"/>
              <a:cs typeface="Candara"/>
            </a:endParaRPr>
          </a:p>
          <a:p>
            <a:pPr marL="0" indent="0" algn="ctr">
              <a:spcBef>
                <a:spcPts val="0"/>
              </a:spcBef>
              <a:spcAft>
                <a:spcPts val="600"/>
              </a:spcAft>
              <a:buNone/>
              <a:defRPr/>
            </a:pPr>
            <a:r>
              <a:rPr lang="en-US" sz="2500" i="1" kern="1200" dirty="0" smtClean="0">
                <a:latin typeface="Candara"/>
                <a:ea typeface="ＭＳ Ｐゴシック" charset="0"/>
                <a:cs typeface="Candara"/>
              </a:rPr>
              <a:t>Yet it was kind of you to share in my trouble. – Phil. 4:14</a:t>
            </a:r>
            <a:endParaRPr lang="en-US" sz="2500" i="1" dirty="0">
              <a:latin typeface="Candara" charset="0"/>
              <a:ea typeface="MS PGothic" charset="0"/>
              <a:cs typeface="Arial" charset="0"/>
            </a:endParaRPr>
          </a:p>
        </p:txBody>
      </p:sp>
    </p:spTree>
    <p:extLst>
      <p:ext uri="{BB962C8B-B14F-4D97-AF65-F5344CB8AC3E}">
        <p14:creationId xmlns:p14="http://schemas.microsoft.com/office/powerpoint/2010/main" val="1374363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304800" y="122975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smtClean="0">
                <a:solidFill>
                  <a:srgbClr val="000000"/>
                </a:solidFill>
                <a:latin typeface="Candara" charset="0"/>
                <a:ea typeface="Candara" charset="0"/>
                <a:cs typeface="Candara" charset="0"/>
              </a:rPr>
              <a:t>Man-centered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smtClean="0">
                <a:solidFill>
                  <a:srgbClr val="000000"/>
                </a:solidFill>
                <a:latin typeface="Candara" charset="0"/>
                <a:ea typeface="Candara" charset="0"/>
                <a:cs typeface="Candara" charset="0"/>
              </a:rPr>
              <a:t>I </a:t>
            </a:r>
            <a:r>
              <a:rPr lang="en-US" sz="2600" i="0" kern="0" dirty="0">
                <a:solidFill>
                  <a:srgbClr val="000000"/>
                </a:solidFill>
                <a:latin typeface="Candara" charset="0"/>
                <a:ea typeface="Candara" charset="0"/>
                <a:cs typeface="Candara" charset="0"/>
              </a:rPr>
              <a:t>was basically pretty good before</a:t>
            </a:r>
          </a:p>
          <a:p>
            <a:pPr>
              <a:spcBef>
                <a:spcPts val="600"/>
              </a:spcBef>
            </a:pPr>
            <a:r>
              <a:rPr lang="en-US" sz="2600" i="0" kern="0" dirty="0">
                <a:solidFill>
                  <a:srgbClr val="000000"/>
                </a:solidFill>
                <a:latin typeface="Candara" charset="0"/>
                <a:ea typeface="Candara" charset="0"/>
                <a:cs typeface="Candara" charset="0"/>
              </a:rPr>
              <a:t>“Jesus plus…”</a:t>
            </a:r>
          </a:p>
          <a:p>
            <a:pPr>
              <a:spcBef>
                <a:spcPts val="600"/>
              </a:spcBef>
            </a:pPr>
            <a:r>
              <a:rPr lang="en-US" sz="2600" i="0" kern="0" dirty="0">
                <a:solidFill>
                  <a:srgbClr val="000000"/>
                </a:solidFill>
                <a:latin typeface="Candara" charset="0"/>
                <a:ea typeface="Candara" charset="0"/>
                <a:cs typeface="Candara" charset="0"/>
              </a:rPr>
              <a:t>“keeping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glory...up to a </a:t>
            </a:r>
            <a:r>
              <a:rPr lang="en-US" sz="2600" i="0" kern="0" dirty="0" smtClean="0">
                <a:solidFill>
                  <a:srgbClr val="000000"/>
                </a:solidFill>
                <a:latin typeface="Candara" charset="0"/>
                <a:ea typeface="Candara" charset="0"/>
                <a:cs typeface="Candara" charset="0"/>
              </a:rPr>
              <a:t>point</a:t>
            </a:r>
          </a:p>
          <a:p>
            <a:pPr>
              <a:spcBef>
                <a:spcPts val="600"/>
              </a:spcBef>
            </a:pPr>
            <a:r>
              <a:rPr lang="en-US" sz="2600" i="0" kern="0" dirty="0">
                <a:solidFill>
                  <a:srgbClr val="000000"/>
                </a:solidFill>
                <a:latin typeface="Candara" charset="0"/>
                <a:ea typeface="Candara" charset="0"/>
                <a:cs typeface="Candara" charset="0"/>
              </a:rPr>
              <a:t>suffering is the rare </a:t>
            </a:r>
            <a:r>
              <a:rPr lang="en-US" sz="2600" i="0" kern="0" dirty="0" smtClean="0">
                <a:solidFill>
                  <a:srgbClr val="000000"/>
                </a:solidFill>
                <a:latin typeface="Candara" charset="0"/>
                <a:ea typeface="Candara" charset="0"/>
                <a:cs typeface="Candara" charset="0"/>
              </a:rPr>
              <a:t>exception</a:t>
            </a:r>
          </a:p>
          <a:p>
            <a:pPr>
              <a:spcBef>
                <a:spcPts val="600"/>
              </a:spcBef>
            </a:pPr>
            <a:r>
              <a:rPr lang="en-US" sz="2600" i="0" kern="0" dirty="0">
                <a:solidFill>
                  <a:srgbClr val="000000"/>
                </a:solidFill>
                <a:latin typeface="Candara" charset="0"/>
                <a:ea typeface="Candara" charset="0"/>
                <a:cs typeface="Candara" charset="0"/>
              </a:rPr>
              <a:t>feeling pretty much at home </a:t>
            </a:r>
            <a:r>
              <a:rPr lang="en-US" sz="2600" i="0" kern="0" dirty="0" smtClean="0">
                <a:solidFill>
                  <a:srgbClr val="000000"/>
                </a:solidFill>
                <a:latin typeface="Candara" charset="0"/>
                <a:ea typeface="Candara" charset="0"/>
                <a:cs typeface="Candara" charset="0"/>
              </a:rPr>
              <a:t>here</a:t>
            </a:r>
          </a:p>
          <a:p>
            <a:pPr>
              <a:spcBef>
                <a:spcPts val="600"/>
              </a:spcBef>
            </a:pPr>
            <a:r>
              <a:rPr lang="en-US" sz="2600" i="0" kern="0" dirty="0">
                <a:solidFill>
                  <a:srgbClr val="000000"/>
                </a:solidFill>
                <a:latin typeface="Candara" charset="0"/>
                <a:ea typeface="Candara" charset="0"/>
                <a:cs typeface="Candara" charset="0"/>
              </a:rPr>
              <a:t>“useful” </a:t>
            </a:r>
            <a:r>
              <a:rPr lang="en-US" sz="2600" i="0" kern="0" dirty="0" smtClean="0">
                <a:solidFill>
                  <a:srgbClr val="000000"/>
                </a:solidFill>
                <a:latin typeface="Candara" charset="0"/>
                <a:ea typeface="Candara" charset="0"/>
                <a:cs typeface="Candara" charset="0"/>
              </a:rPr>
              <a:t>God</a:t>
            </a:r>
          </a:p>
          <a:p>
            <a:pPr>
              <a:spcBef>
                <a:spcPts val="600"/>
              </a:spcBef>
            </a:pPr>
            <a:r>
              <a:rPr lang="is-IS" sz="2600" i="0" kern="0" dirty="0">
                <a:solidFill>
                  <a:srgbClr val="000000"/>
                </a:solidFill>
                <a:latin typeface="Candara" charset="0"/>
                <a:ea typeface="Candara" charset="0"/>
                <a:cs typeface="Candara" charset="0"/>
              </a:rPr>
              <a:t>“coasting in Jesus</a:t>
            </a:r>
            <a:r>
              <a:rPr lang="is-IS" sz="2600" i="0" kern="0" dirty="0" smtClean="0">
                <a:solidFill>
                  <a:srgbClr val="000000"/>
                </a:solidFill>
                <a:latin typeface="Candara" charset="0"/>
                <a:ea typeface="Candara" charset="0"/>
                <a:cs typeface="Candara" charset="0"/>
              </a:rPr>
              <a:t>”</a:t>
            </a: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a:solidFill>
                <a:srgbClr val="000000"/>
              </a:solidFill>
              <a:latin typeface="Candara" charset="0"/>
              <a:ea typeface="Candara" charset="0"/>
              <a:cs typeface="Candara" charset="0"/>
            </a:endParaRPr>
          </a:p>
          <a:p>
            <a:pPr>
              <a:spcBef>
                <a:spcPts val="600"/>
              </a:spcBef>
            </a:pPr>
            <a:endParaRPr lang="en-US" sz="2600" i="0" kern="0" dirty="0" smtClean="0">
              <a:solidFill>
                <a:srgbClr val="000000"/>
              </a:solidFill>
              <a:latin typeface="Candara" charset="0"/>
              <a:ea typeface="Candara" charset="0"/>
              <a:cs typeface="Candara" charset="0"/>
            </a:endParaRPr>
          </a:p>
          <a:p>
            <a:pPr marL="0" indent="0">
              <a:spcBef>
                <a:spcPct val="0"/>
              </a:spcBef>
              <a:buFontTx/>
              <a:buNone/>
            </a:pPr>
            <a:endParaRPr lang="en-US" sz="2600" i="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7" name="Rectangle 3"/>
          <p:cNvSpPr txBox="1">
            <a:spLocks noChangeArrowheads="1"/>
          </p:cNvSpPr>
          <p:nvPr/>
        </p:nvSpPr>
        <p:spPr bwMode="auto">
          <a:xfrm>
            <a:off x="6096000" y="1190509"/>
            <a:ext cx="5715000" cy="565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600" b="1" i="0" kern="0" dirty="0">
                <a:solidFill>
                  <a:srgbClr val="000000"/>
                </a:solidFill>
                <a:latin typeface="Candara" charset="0"/>
                <a:ea typeface="Candara" charset="0"/>
                <a:cs typeface="Candara" charset="0"/>
              </a:rPr>
              <a:t>God-centered View of Salvation</a:t>
            </a:r>
          </a:p>
          <a:p>
            <a:pPr marL="0" indent="0">
              <a:spcBef>
                <a:spcPts val="0"/>
              </a:spcBef>
              <a:buFontTx/>
              <a:buNone/>
            </a:pPr>
            <a:endParaRPr lang="en-US" sz="1000" b="1" i="0" kern="0" dirty="0" smtClean="0">
              <a:solidFill>
                <a:srgbClr val="000000"/>
              </a:solidFill>
              <a:latin typeface="Candara" charset="0"/>
              <a:ea typeface="Candara" charset="0"/>
              <a:cs typeface="Candara" charset="0"/>
            </a:endParaRPr>
          </a:p>
          <a:p>
            <a:pPr>
              <a:spcBef>
                <a:spcPts val="600"/>
              </a:spcBef>
            </a:pPr>
            <a:r>
              <a:rPr lang="en-US" sz="2600" i="0" kern="0" dirty="0">
                <a:solidFill>
                  <a:srgbClr val="000000"/>
                </a:solidFill>
                <a:latin typeface="Candara" charset="0"/>
                <a:ea typeface="Candara" charset="0"/>
                <a:cs typeface="Candara" charset="0"/>
              </a:rPr>
              <a:t>everything “before” is garbage</a:t>
            </a:r>
          </a:p>
          <a:p>
            <a:pPr>
              <a:spcBef>
                <a:spcPts val="600"/>
              </a:spcBef>
            </a:pPr>
            <a:r>
              <a:rPr lang="en-US" sz="2600" i="0" kern="0" dirty="0">
                <a:solidFill>
                  <a:srgbClr val="000000"/>
                </a:solidFill>
                <a:latin typeface="Candara" charset="0"/>
                <a:ea typeface="Candara" charset="0"/>
                <a:cs typeface="Candara" charset="0"/>
              </a:rPr>
              <a:t>treasuring Christ above all else</a:t>
            </a:r>
          </a:p>
          <a:p>
            <a:pPr>
              <a:spcBef>
                <a:spcPts val="600"/>
              </a:spcBef>
            </a:pPr>
            <a:r>
              <a:rPr lang="en-US" sz="2600" i="0" kern="0" dirty="0">
                <a:solidFill>
                  <a:srgbClr val="000000"/>
                </a:solidFill>
                <a:latin typeface="Candara" charset="0"/>
                <a:ea typeface="Candara" charset="0"/>
                <a:cs typeface="Candara" charset="0"/>
              </a:rPr>
              <a:t>“losing ourselves</a:t>
            </a:r>
            <a:r>
              <a:rPr lang="en-US" sz="2600" i="0" kern="0" dirty="0" smtClean="0">
                <a:solidFill>
                  <a:srgbClr val="000000"/>
                </a:solidFill>
                <a:latin typeface="Candara" charset="0"/>
                <a:ea typeface="Candara" charset="0"/>
                <a:cs typeface="Candara" charset="0"/>
              </a:rPr>
              <a:t>”</a:t>
            </a:r>
          </a:p>
          <a:p>
            <a:pPr>
              <a:spcBef>
                <a:spcPts val="600"/>
              </a:spcBef>
            </a:pPr>
            <a:r>
              <a:rPr lang="en-US" sz="2600" i="0" kern="0" dirty="0">
                <a:solidFill>
                  <a:srgbClr val="000000"/>
                </a:solidFill>
                <a:latin typeface="Candara" charset="0"/>
                <a:ea typeface="Candara" charset="0"/>
                <a:cs typeface="Candara" charset="0"/>
              </a:rPr>
              <a:t>seeks God’s glory at any </a:t>
            </a:r>
            <a:r>
              <a:rPr lang="en-US" sz="2600" i="0" kern="0" dirty="0" smtClean="0">
                <a:solidFill>
                  <a:srgbClr val="000000"/>
                </a:solidFill>
                <a:latin typeface="Candara" charset="0"/>
                <a:ea typeface="Candara" charset="0"/>
                <a:cs typeface="Candara" charset="0"/>
              </a:rPr>
              <a:t>cost</a:t>
            </a:r>
          </a:p>
          <a:p>
            <a:pPr>
              <a:spcBef>
                <a:spcPts val="600"/>
              </a:spcBef>
            </a:pPr>
            <a:r>
              <a:rPr lang="en-US" sz="2600" i="0" dirty="0">
                <a:solidFill>
                  <a:srgbClr val="000000"/>
                </a:solidFill>
                <a:latin typeface="Candara" charset="0"/>
                <a:ea typeface="Candara" charset="0"/>
                <a:cs typeface="Candara" charset="0"/>
              </a:rPr>
              <a:t>suffering is normal; expect </a:t>
            </a:r>
            <a:r>
              <a:rPr lang="en-US" sz="2600" i="0" dirty="0" smtClean="0">
                <a:solidFill>
                  <a:srgbClr val="000000"/>
                </a:solidFill>
                <a:latin typeface="Candara" charset="0"/>
                <a:ea typeface="Candara" charset="0"/>
                <a:cs typeface="Candara" charset="0"/>
              </a:rPr>
              <a:t>it</a:t>
            </a:r>
          </a:p>
          <a:p>
            <a:pPr>
              <a:spcBef>
                <a:spcPts val="600"/>
              </a:spcBef>
            </a:pPr>
            <a:r>
              <a:rPr lang="en-US" sz="2600" i="0" dirty="0">
                <a:solidFill>
                  <a:srgbClr val="000000"/>
                </a:solidFill>
                <a:latin typeface="Candara" charset="0"/>
                <a:ea typeface="Candara" charset="0"/>
                <a:cs typeface="Candara" charset="0"/>
              </a:rPr>
              <a:t>longing for our eternal </a:t>
            </a:r>
            <a:r>
              <a:rPr lang="en-US" sz="2600" i="0" dirty="0" smtClean="0">
                <a:solidFill>
                  <a:srgbClr val="000000"/>
                </a:solidFill>
                <a:latin typeface="Candara" charset="0"/>
                <a:ea typeface="Candara" charset="0"/>
                <a:cs typeface="Candara" charset="0"/>
              </a:rPr>
              <a:t>home</a:t>
            </a:r>
          </a:p>
          <a:p>
            <a:pPr>
              <a:spcBef>
                <a:spcPts val="600"/>
              </a:spcBef>
            </a:pPr>
            <a:r>
              <a:rPr lang="en-US" sz="2600" i="0" dirty="0" smtClean="0">
                <a:solidFill>
                  <a:srgbClr val="000000"/>
                </a:solidFill>
                <a:latin typeface="Candara" charset="0"/>
                <a:ea typeface="Candara" charset="0"/>
                <a:cs typeface="Candara" charset="0"/>
              </a:rPr>
              <a:t>sovereign God</a:t>
            </a:r>
          </a:p>
          <a:p>
            <a:pPr>
              <a:spcBef>
                <a:spcPts val="600"/>
              </a:spcBef>
            </a:pPr>
            <a:r>
              <a:rPr lang="en-US" sz="2600" i="0" dirty="0">
                <a:solidFill>
                  <a:srgbClr val="000000"/>
                </a:solidFill>
                <a:latin typeface="Candara" charset="0"/>
                <a:ea typeface="Candara" charset="0"/>
                <a:cs typeface="Candara" charset="0"/>
              </a:rPr>
              <a:t>pressing </a:t>
            </a:r>
            <a:r>
              <a:rPr lang="en-US" sz="2600" i="0" dirty="0" smtClean="0">
                <a:solidFill>
                  <a:srgbClr val="000000"/>
                </a:solidFill>
                <a:latin typeface="Candara" charset="0"/>
                <a:ea typeface="Candara" charset="0"/>
                <a:cs typeface="Candara" charset="0"/>
              </a:rPr>
              <a:t>on</a:t>
            </a:r>
          </a:p>
          <a:p>
            <a:pPr>
              <a:spcBef>
                <a:spcPts val="600"/>
              </a:spcBef>
            </a:pPr>
            <a:endParaRPr lang="en-US" sz="2600" i="0" kern="0" dirty="0">
              <a:solidFill>
                <a:srgbClr val="000000"/>
              </a:solidFill>
              <a:latin typeface="Candara" charset="0"/>
              <a:ea typeface="Candara" charset="0"/>
              <a:cs typeface="Candara" charset="0"/>
            </a:endParaRPr>
          </a:p>
          <a:p>
            <a:pPr>
              <a:spcBef>
                <a:spcPts val="0"/>
              </a:spcBef>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cxnSp>
        <p:nvCxnSpPr>
          <p:cNvPr id="8" name="Straight Connector 7"/>
          <p:cNvCxnSpPr/>
          <p:nvPr/>
        </p:nvCxnSpPr>
        <p:spPr bwMode="auto">
          <a:xfrm>
            <a:off x="304800" y="1752600"/>
            <a:ext cx="11353800" cy="0"/>
          </a:xfrm>
          <a:prstGeom prst="line">
            <a:avLst/>
          </a:prstGeom>
          <a:noFill/>
          <a:ln w="9525" cap="flat" cmpd="sng" algn="ctr">
            <a:noFill/>
            <a:prstDash val="solid"/>
            <a:round/>
            <a:headEnd type="none" w="med" len="med"/>
            <a:tailEnd type="none" w="med" len="med"/>
          </a:ln>
          <a:effectLst/>
        </p:spPr>
      </p:cxnSp>
      <p:grpSp>
        <p:nvGrpSpPr>
          <p:cNvPr id="4" name="Group 3"/>
          <p:cNvGrpSpPr/>
          <p:nvPr/>
        </p:nvGrpSpPr>
        <p:grpSpPr>
          <a:xfrm>
            <a:off x="457201" y="1219200"/>
            <a:ext cx="10922559" cy="4724400"/>
            <a:chOff x="457200" y="1219200"/>
            <a:chExt cx="10922558" cy="4724400"/>
          </a:xfrm>
        </p:grpSpPr>
        <p:cxnSp>
          <p:nvCxnSpPr>
            <p:cNvPr id="10" name="Straight Connector 9"/>
            <p:cNvCxnSpPr/>
            <p:nvPr/>
          </p:nvCxnSpPr>
          <p:spPr bwMode="auto">
            <a:xfrm flipV="1">
              <a:off x="457200" y="1752600"/>
              <a:ext cx="10922558" cy="9764"/>
            </a:xfrm>
            <a:prstGeom prst="line">
              <a:avLst/>
            </a:prstGeom>
            <a:no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019800" y="1219200"/>
              <a:ext cx="0" cy="4724400"/>
            </a:xfrm>
            <a:prstGeom prst="line">
              <a:avLst/>
            </a:prstGeom>
            <a:no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134290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304800" y="170105"/>
            <a:ext cx="11582400" cy="6687897"/>
          </a:xfrm>
        </p:spPr>
        <p:txBody>
          <a:bodyPr/>
          <a:lstStyle/>
          <a:p>
            <a:pPr marL="0" indent="0" algn="just">
              <a:spcBef>
                <a:spcPts val="0"/>
              </a:spcBef>
              <a:buNone/>
              <a:tabLst>
                <a:tab pos="457200" algn="l"/>
              </a:tabLst>
            </a:pPr>
            <a:r>
              <a:rPr lang="en-US" sz="2800" b="1" dirty="0" smtClean="0">
                <a:solidFill>
                  <a:srgbClr val="800000"/>
                </a:solidFill>
                <a:latin typeface="Candara" charset="0"/>
                <a:cs typeface="Arial" charset="0"/>
              </a:rPr>
              <a:t>A Tragedy in the Making</a:t>
            </a:r>
            <a:endParaRPr lang="en-US" sz="2800" b="1" dirty="0">
              <a:solidFill>
                <a:srgbClr val="800000"/>
              </a:solidFill>
              <a:latin typeface="Candara" charset="0"/>
              <a:cs typeface="Arial" charset="0"/>
            </a:endParaRPr>
          </a:p>
          <a:p>
            <a:pPr marL="0" indent="0" algn="just">
              <a:spcBef>
                <a:spcPts val="0"/>
              </a:spcBef>
              <a:buNone/>
            </a:pPr>
            <a:r>
              <a:rPr lang="en-US" sz="2350" b="1" dirty="0" smtClean="0">
                <a:latin typeface="Candara" charset="0"/>
                <a:ea typeface="Candara" charset="0"/>
                <a:cs typeface="Candara" charset="0"/>
              </a:rPr>
              <a:t>You </a:t>
            </a:r>
            <a:r>
              <a:rPr lang="en-US" sz="2350" b="1" dirty="0">
                <a:latin typeface="Candara" charset="0"/>
                <a:ea typeface="Candara" charset="0"/>
                <a:cs typeface="Candara" charset="0"/>
              </a:rPr>
              <a:t>don't have to know a lot of things for your life to make a lasting difference in the world. But you do have to know the few great things that matter, and then be willing to live for them and die for them. The people that make a durable difference in the world are not the people who have mastered many things, but who have been mastered by a few great things. If you want your life to count, if you want the ripple effect of the pebbles you drop to become waves that reach the ends of the earth and roll on for centuries and into eternity, you don't have to have a high IQ or EQ; you don't have to have to have good looks or riches; you don't have to come from a fine family or a fine school. You have to know a few great, majestic, unchanging, obvious, simple, glorious things, and be set on fire by them. But I know that not everybody in this crowd wants your life to make a difference. There are hundreds of </a:t>
            </a:r>
            <a:r>
              <a:rPr lang="en-US" sz="2350" b="1" dirty="0" smtClean="0">
                <a:latin typeface="Candara" charset="0"/>
                <a:ea typeface="Candara" charset="0"/>
                <a:cs typeface="Candara" charset="0"/>
              </a:rPr>
              <a:t>you—you </a:t>
            </a:r>
            <a:r>
              <a:rPr lang="en-US" sz="2350" b="1" dirty="0">
                <a:latin typeface="Candara" charset="0"/>
                <a:ea typeface="Candara" charset="0"/>
                <a:cs typeface="Candara" charset="0"/>
              </a:rPr>
              <a:t>don't care whether you make a lasting difference for something great, you just want people to like you. If people would just like you, you'd be satisfied. Or if you could just have a good job with a good wife and a couple good kids and a nice car and long weekends and a few good friends, a fun retirement, and a quick and easy death and no </a:t>
            </a:r>
            <a:r>
              <a:rPr lang="en-US" sz="2350" b="1" dirty="0" smtClean="0">
                <a:latin typeface="Candara" charset="0"/>
                <a:ea typeface="Candara" charset="0"/>
                <a:cs typeface="Candara" charset="0"/>
              </a:rPr>
              <a:t>hell—if </a:t>
            </a:r>
            <a:r>
              <a:rPr lang="en-US" sz="2350" b="1" dirty="0">
                <a:latin typeface="Candara" charset="0"/>
                <a:ea typeface="Candara" charset="0"/>
                <a:cs typeface="Candara" charset="0"/>
              </a:rPr>
              <a:t>you could have that (minus God) - you'd be satisfied. THAT is a tragedy in the making</a:t>
            </a:r>
            <a:r>
              <a:rPr lang="en-US" sz="2350" b="1" dirty="0" smtClean="0">
                <a:latin typeface="Candara" charset="0"/>
                <a:ea typeface="Candara" charset="0"/>
                <a:cs typeface="Candara" charset="0"/>
              </a:rPr>
              <a:t>. </a:t>
            </a:r>
          </a:p>
          <a:p>
            <a:pPr marL="0" indent="0" algn="r">
              <a:spcBef>
                <a:spcPts val="0"/>
              </a:spcBef>
              <a:buNone/>
            </a:pPr>
            <a:r>
              <a:rPr lang="en-US" sz="2350" b="1" dirty="0" smtClean="0">
                <a:latin typeface="Candara" charset="0"/>
                <a:ea typeface="Candara" charset="0"/>
                <a:cs typeface="Candara" charset="0"/>
              </a:rPr>
              <a:t>— John Piper</a:t>
            </a:r>
            <a:endParaRPr lang="en-US" sz="2350" b="1" dirty="0">
              <a:latin typeface="Candara" charset="0"/>
              <a:ea typeface="Candara" charset="0"/>
              <a:cs typeface="Candara" charset="0"/>
            </a:endParaRPr>
          </a:p>
          <a:p>
            <a:pPr marL="0" indent="0" algn="just">
              <a:spcBef>
                <a:spcPts val="0"/>
              </a:spcBef>
              <a:buNone/>
            </a:pPr>
            <a:endParaRPr lang="en-US" sz="2350" dirty="0">
              <a:latin typeface="Candara" charset="0"/>
              <a:ea typeface="Candara" charset="0"/>
              <a:cs typeface="Candara" charset="0"/>
            </a:endParaRPr>
          </a:p>
        </p:txBody>
      </p:sp>
      <p:sp>
        <p:nvSpPr>
          <p:cNvPr id="2" name="TextBox 1"/>
          <p:cNvSpPr txBox="1"/>
          <p:nvPr/>
        </p:nvSpPr>
        <p:spPr>
          <a:xfrm>
            <a:off x="6880542" y="8038501"/>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1399018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7" name="Rectangle 3"/>
          <p:cNvSpPr txBox="1">
            <a:spLocks noChangeArrowheads="1"/>
          </p:cNvSpPr>
          <p:nvPr/>
        </p:nvSpPr>
        <p:spPr bwMode="auto">
          <a:xfrm>
            <a:off x="304800" y="1143002"/>
            <a:ext cx="11633200"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(3:13-14) </a:t>
            </a:r>
            <a:r>
              <a:rPr lang="en-US" sz="2600" b="1" i="0" kern="0" baseline="30000" dirty="0" smtClean="0">
                <a:solidFill>
                  <a:srgbClr val="000000"/>
                </a:solidFill>
                <a:latin typeface="Candara" charset="0"/>
                <a:ea typeface="Candara" charset="0"/>
                <a:cs typeface="Candara" charset="0"/>
              </a:rPr>
              <a:t>13</a:t>
            </a:r>
            <a:r>
              <a:rPr lang="en-US" sz="2600" b="1" i="0" kern="0" dirty="0" smtClean="0">
                <a:solidFill>
                  <a:srgbClr val="000000"/>
                </a:solidFill>
                <a:latin typeface="Candara" charset="0"/>
                <a:ea typeface="Candara" charset="0"/>
                <a:cs typeface="Candara" charset="0"/>
              </a:rPr>
              <a:t>Brothers, I do not consider that I have made it my own. But one thing I do: forgetting what lies behind and straining forward to what lies ahead, </a:t>
            </a:r>
            <a:r>
              <a:rPr lang="en-US" sz="2600" b="1" i="0" kern="0" baseline="30000" dirty="0" smtClean="0">
                <a:solidFill>
                  <a:srgbClr val="000000"/>
                </a:solidFill>
                <a:latin typeface="Candara" charset="0"/>
                <a:ea typeface="Candara" charset="0"/>
                <a:cs typeface="Candara" charset="0"/>
              </a:rPr>
              <a:t>14</a:t>
            </a:r>
            <a:r>
              <a:rPr lang="en-US" sz="2600" b="1" i="0" kern="0" dirty="0" smtClean="0">
                <a:solidFill>
                  <a:srgbClr val="000000"/>
                </a:solidFill>
                <a:latin typeface="Candara" charset="0"/>
                <a:ea typeface="Candara" charset="0"/>
                <a:cs typeface="Candara" charset="0"/>
              </a:rPr>
              <a:t>I press on toward the goal for the prize of the upward call of God in Christ Jesus.</a:t>
            </a: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9" name="TextBox 8"/>
          <p:cNvSpPr txBox="1"/>
          <p:nvPr/>
        </p:nvSpPr>
        <p:spPr>
          <a:xfrm>
            <a:off x="304800" y="2819400"/>
            <a:ext cx="11379200" cy="2492990"/>
          </a:xfrm>
          <a:prstGeom prst="rect">
            <a:avLst/>
          </a:prstGeom>
          <a:noFill/>
        </p:spPr>
        <p:txBody>
          <a:bodyPr wrap="square" rtlCol="0">
            <a:spAutoFit/>
          </a:bodyPr>
          <a:lstStyle/>
          <a:p>
            <a:r>
              <a:rPr lang="en-US" sz="2600" dirty="0" smtClean="0">
                <a:solidFill>
                  <a:srgbClr val="000000"/>
                </a:solidFill>
                <a:latin typeface="Candara" charset="0"/>
                <a:ea typeface="Candara" charset="0"/>
                <a:cs typeface="Candara" charset="0"/>
              </a:rPr>
              <a:t>A bit of good news:  We can forget what lies behind us because </a:t>
            </a:r>
            <a:r>
              <a:rPr lang="en-US" sz="2600" b="1" dirty="0" smtClean="0">
                <a:solidFill>
                  <a:srgbClr val="FF0000"/>
                </a:solidFill>
                <a:latin typeface="Candara" charset="0"/>
                <a:ea typeface="Candara" charset="0"/>
                <a:cs typeface="Candara" charset="0"/>
              </a:rPr>
              <a:t>Jesus has also forgotten </a:t>
            </a:r>
            <a:r>
              <a:rPr lang="en-US" sz="2600" dirty="0" smtClean="0">
                <a:solidFill>
                  <a:srgbClr val="000000"/>
                </a:solidFill>
                <a:latin typeface="Candara" charset="0"/>
                <a:ea typeface="Candara" charset="0"/>
                <a:cs typeface="Candara" charset="0"/>
              </a:rPr>
              <a:t>what lies behind us.</a:t>
            </a:r>
          </a:p>
          <a:p>
            <a:r>
              <a:rPr lang="en-US" sz="2600" dirty="0" smtClean="0">
                <a:solidFill>
                  <a:srgbClr val="000000"/>
                </a:solidFill>
                <a:latin typeface="Candara" charset="0"/>
                <a:ea typeface="Candara" charset="0"/>
                <a:cs typeface="Candara" charset="0"/>
              </a:rPr>
              <a:t>1 John 1:9 – If we confess our sins, he is faithful and just to forgive us our sins and to cleanse us from all unrighteousness.</a:t>
            </a:r>
          </a:p>
          <a:p>
            <a:r>
              <a:rPr lang="en-US" sz="2600" dirty="0" smtClean="0">
                <a:solidFill>
                  <a:srgbClr val="000000"/>
                </a:solidFill>
                <a:latin typeface="Candara" charset="0"/>
                <a:ea typeface="Candara" charset="0"/>
                <a:cs typeface="Candara" charset="0"/>
              </a:rPr>
              <a:t>Psalm 103:12 – As far as the east is from the west, so far does he remove our transgressions from us.</a:t>
            </a:r>
            <a:endParaRPr lang="en-US" sz="260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944229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A GOD-CENTERED VIEW OF SALVATION</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7" name="Rectangle 3"/>
          <p:cNvSpPr txBox="1">
            <a:spLocks noChangeArrowheads="1"/>
          </p:cNvSpPr>
          <p:nvPr/>
        </p:nvSpPr>
        <p:spPr bwMode="auto">
          <a:xfrm>
            <a:off x="304800" y="1143002"/>
            <a:ext cx="11633200"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600" b="1" i="0" kern="0" dirty="0" smtClean="0">
                <a:solidFill>
                  <a:srgbClr val="000000"/>
                </a:solidFill>
                <a:latin typeface="Candara" charset="0"/>
                <a:ea typeface="Candara" charset="0"/>
                <a:cs typeface="Candara" charset="0"/>
              </a:rPr>
              <a:t>(3:13-14) </a:t>
            </a:r>
            <a:r>
              <a:rPr lang="en-US" sz="2600" b="1" i="0" kern="0" baseline="30000" dirty="0" smtClean="0">
                <a:solidFill>
                  <a:srgbClr val="000000"/>
                </a:solidFill>
                <a:latin typeface="Candara" charset="0"/>
                <a:ea typeface="Candara" charset="0"/>
                <a:cs typeface="Candara" charset="0"/>
              </a:rPr>
              <a:t>13</a:t>
            </a:r>
            <a:r>
              <a:rPr lang="en-US" sz="2600" b="1" i="0" kern="0" dirty="0" smtClean="0">
                <a:solidFill>
                  <a:srgbClr val="000000"/>
                </a:solidFill>
                <a:latin typeface="Candara" charset="0"/>
                <a:ea typeface="Candara" charset="0"/>
                <a:cs typeface="Candara" charset="0"/>
              </a:rPr>
              <a:t>Brothers, I do not consider that I have made it my own. But one thing I do: forgetting what lies behind and straining forward to what lies ahead, </a:t>
            </a:r>
            <a:r>
              <a:rPr lang="en-US" sz="2600" b="1" i="0" kern="0" baseline="30000" dirty="0" smtClean="0">
                <a:solidFill>
                  <a:srgbClr val="000000"/>
                </a:solidFill>
                <a:latin typeface="Candara" charset="0"/>
                <a:ea typeface="Candara" charset="0"/>
                <a:cs typeface="Candara" charset="0"/>
              </a:rPr>
              <a:t>14</a:t>
            </a:r>
            <a:r>
              <a:rPr lang="en-US" sz="2600" b="1" i="0" kern="0" dirty="0" smtClean="0">
                <a:solidFill>
                  <a:srgbClr val="000000"/>
                </a:solidFill>
                <a:latin typeface="Candara" charset="0"/>
                <a:ea typeface="Candara" charset="0"/>
                <a:cs typeface="Candara" charset="0"/>
              </a:rPr>
              <a:t>I press on toward the goal for the prize of the upward call of God in Christ Jesus.</a:t>
            </a: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smtClean="0">
              <a:solidFill>
                <a:srgbClr val="000000"/>
              </a:solidFill>
              <a:latin typeface="Candara" charset="0"/>
              <a:ea typeface="Candara" charset="0"/>
              <a:cs typeface="Candara" charset="0"/>
            </a:endParaRPr>
          </a:p>
          <a:p>
            <a:pPr marL="0" indent="0">
              <a:spcBef>
                <a:spcPts val="0"/>
              </a:spcBef>
              <a:buFontTx/>
              <a:buNone/>
            </a:pPr>
            <a:endParaRPr lang="en-US" sz="2600" i="0" kern="0" dirty="0" smtClean="0">
              <a:solidFill>
                <a:srgbClr val="000000"/>
              </a:solidFill>
              <a:latin typeface="Candara" charset="0"/>
              <a:ea typeface="Candara" charset="0"/>
              <a:cs typeface="Candara" charset="0"/>
            </a:endParaRPr>
          </a:p>
          <a:p>
            <a:pPr marL="0" indent="0">
              <a:spcBef>
                <a:spcPts val="0"/>
              </a:spcBef>
              <a:buFontTx/>
              <a:buNone/>
            </a:pPr>
            <a:endParaRPr lang="en-US" sz="2600" b="1" i="0" kern="0" dirty="0">
              <a:solidFill>
                <a:srgbClr val="000000"/>
              </a:solidFill>
              <a:latin typeface="Candara" charset="0"/>
              <a:ea typeface="Candara" charset="0"/>
              <a:cs typeface="Candara" charset="0"/>
            </a:endParaRPr>
          </a:p>
        </p:txBody>
      </p:sp>
      <p:sp>
        <p:nvSpPr>
          <p:cNvPr id="6" name="TextBox 5"/>
          <p:cNvSpPr txBox="1"/>
          <p:nvPr/>
        </p:nvSpPr>
        <p:spPr>
          <a:xfrm>
            <a:off x="296333" y="2667001"/>
            <a:ext cx="5613400" cy="2492990"/>
          </a:xfrm>
          <a:prstGeom prst="rect">
            <a:avLst/>
          </a:prstGeom>
          <a:noFill/>
        </p:spPr>
        <p:txBody>
          <a:bodyPr wrap="square" rtlCol="0">
            <a:spAutoFit/>
          </a:bodyPr>
          <a:lstStyle/>
          <a:p>
            <a:endParaRPr lang="en-US" sz="2600" b="1" i="0" dirty="0">
              <a:solidFill>
                <a:srgbClr val="000000"/>
              </a:solidFill>
              <a:latin typeface="Candara" charset="0"/>
              <a:ea typeface="Candara" charset="0"/>
              <a:cs typeface="Candara" charset="0"/>
            </a:endParaRPr>
          </a:p>
          <a:p>
            <a:pPr marL="457200" indent="-457200">
              <a:buFont typeface="Arial" charset="0"/>
              <a:buChar char="•"/>
            </a:pPr>
            <a:r>
              <a:rPr lang="en-US" sz="2600" i="0" dirty="0">
                <a:solidFill>
                  <a:srgbClr val="000000"/>
                </a:solidFill>
                <a:latin typeface="Candara" charset="0"/>
                <a:ea typeface="Candara" charset="0"/>
                <a:cs typeface="Candara" charset="0"/>
              </a:rPr>
              <a:t>e</a:t>
            </a:r>
            <a:r>
              <a:rPr lang="en-US" sz="2600" i="0" dirty="0" smtClean="0">
                <a:solidFill>
                  <a:srgbClr val="000000"/>
                </a:solidFill>
                <a:latin typeface="Candara" charset="0"/>
                <a:ea typeface="Candara" charset="0"/>
                <a:cs typeface="Candara" charset="0"/>
              </a:rPr>
              <a:t>verything “before” is garbage</a:t>
            </a:r>
          </a:p>
          <a:p>
            <a:pPr marL="457200" indent="-457200">
              <a:buFont typeface="Arial" charset="0"/>
              <a:buChar char="•"/>
            </a:pPr>
            <a:r>
              <a:rPr lang="en-US" sz="2600" i="0" dirty="0" smtClean="0">
                <a:solidFill>
                  <a:srgbClr val="000000"/>
                </a:solidFill>
                <a:latin typeface="Candara" charset="0"/>
                <a:ea typeface="Candara" charset="0"/>
                <a:cs typeface="Candara" charset="0"/>
              </a:rPr>
              <a:t>“losing ourselves”</a:t>
            </a:r>
          </a:p>
          <a:p>
            <a:pPr marL="457200" indent="-457200">
              <a:buFont typeface="Arial" charset="0"/>
              <a:buChar char="•"/>
            </a:pPr>
            <a:r>
              <a:rPr lang="en-US" sz="2600" i="0" dirty="0" smtClean="0">
                <a:solidFill>
                  <a:srgbClr val="000000"/>
                </a:solidFill>
                <a:latin typeface="Candara" charset="0"/>
                <a:ea typeface="Candara" charset="0"/>
                <a:cs typeface="Candara" charset="0"/>
              </a:rPr>
              <a:t>suffering is normal; expect it</a:t>
            </a:r>
          </a:p>
          <a:p>
            <a:pPr marL="457200" indent="-457200">
              <a:buFont typeface="Arial" charset="0"/>
              <a:buChar char="•"/>
            </a:pPr>
            <a:r>
              <a:rPr lang="en-US" sz="2600" i="0" dirty="0" smtClean="0">
                <a:solidFill>
                  <a:srgbClr val="000000"/>
                </a:solidFill>
                <a:latin typeface="Candara" charset="0"/>
                <a:ea typeface="Candara" charset="0"/>
                <a:cs typeface="Candara" charset="0"/>
              </a:rPr>
              <a:t>sovereign God</a:t>
            </a:r>
          </a:p>
          <a:p>
            <a:endParaRPr lang="en-US" sz="2600" i="0" dirty="0">
              <a:solidFill>
                <a:srgbClr val="000000"/>
              </a:solidFill>
              <a:latin typeface="Candara" charset="0"/>
              <a:ea typeface="Candara" charset="0"/>
              <a:cs typeface="Candara" charset="0"/>
            </a:endParaRPr>
          </a:p>
        </p:txBody>
      </p:sp>
      <p:sp>
        <p:nvSpPr>
          <p:cNvPr id="8" name="TextBox 7"/>
          <p:cNvSpPr txBox="1"/>
          <p:nvPr/>
        </p:nvSpPr>
        <p:spPr>
          <a:xfrm>
            <a:off x="5909733" y="2667000"/>
            <a:ext cx="5613400" cy="2492990"/>
          </a:xfrm>
          <a:prstGeom prst="rect">
            <a:avLst/>
          </a:prstGeom>
          <a:noFill/>
        </p:spPr>
        <p:txBody>
          <a:bodyPr wrap="square" rtlCol="0">
            <a:spAutoFit/>
          </a:bodyPr>
          <a:lstStyle/>
          <a:p>
            <a:pPr marL="457200" indent="-457200">
              <a:buFont typeface="Arial" charset="0"/>
              <a:buChar char="•"/>
            </a:pPr>
            <a:endParaRPr lang="en-US" sz="2600" i="0" dirty="0" smtClean="0">
              <a:solidFill>
                <a:srgbClr val="000000"/>
              </a:solidFill>
              <a:latin typeface="Candara" charset="0"/>
              <a:ea typeface="Candara" charset="0"/>
              <a:cs typeface="Candara" charset="0"/>
            </a:endParaRPr>
          </a:p>
          <a:p>
            <a:pPr marL="457200" indent="-457200">
              <a:buFont typeface="Arial" charset="0"/>
              <a:buChar char="•"/>
            </a:pPr>
            <a:r>
              <a:rPr lang="en-US" sz="2600" i="0" dirty="0">
                <a:solidFill>
                  <a:srgbClr val="000000"/>
                </a:solidFill>
                <a:latin typeface="Candara" charset="0"/>
                <a:ea typeface="Candara" charset="0"/>
                <a:cs typeface="Candara" charset="0"/>
              </a:rPr>
              <a:t>t</a:t>
            </a:r>
            <a:r>
              <a:rPr lang="en-US" sz="2600" i="0" dirty="0" smtClean="0">
                <a:solidFill>
                  <a:srgbClr val="000000"/>
                </a:solidFill>
                <a:latin typeface="Candara" charset="0"/>
                <a:ea typeface="Candara" charset="0"/>
                <a:cs typeface="Candara" charset="0"/>
              </a:rPr>
              <a:t>reasuring Christ above all else</a:t>
            </a:r>
          </a:p>
          <a:p>
            <a:pPr marL="457200" indent="-457200">
              <a:buFont typeface="Arial" charset="0"/>
              <a:buChar char="•"/>
            </a:pPr>
            <a:r>
              <a:rPr lang="en-US" sz="2600" i="0" dirty="0" smtClean="0">
                <a:solidFill>
                  <a:srgbClr val="000000"/>
                </a:solidFill>
                <a:latin typeface="Candara" charset="0"/>
                <a:ea typeface="Candara" charset="0"/>
                <a:cs typeface="Candara" charset="0"/>
              </a:rPr>
              <a:t>seeks God’s glory at any cost</a:t>
            </a:r>
          </a:p>
          <a:p>
            <a:pPr marL="457200" indent="-457200">
              <a:buFont typeface="Arial" charset="0"/>
              <a:buChar char="•"/>
            </a:pPr>
            <a:r>
              <a:rPr lang="en-US" sz="2600" i="0" dirty="0" smtClean="0">
                <a:solidFill>
                  <a:srgbClr val="000000"/>
                </a:solidFill>
                <a:latin typeface="Candara" charset="0"/>
                <a:ea typeface="Candara" charset="0"/>
                <a:cs typeface="Candara" charset="0"/>
              </a:rPr>
              <a:t>longing for our eternal home</a:t>
            </a:r>
          </a:p>
          <a:p>
            <a:pPr marL="457200" indent="-457200">
              <a:buFont typeface="Arial" charset="0"/>
              <a:buChar char="•"/>
            </a:pPr>
            <a:r>
              <a:rPr lang="en-US" sz="2600" i="0" dirty="0" smtClean="0">
                <a:solidFill>
                  <a:srgbClr val="000000"/>
                </a:solidFill>
                <a:latin typeface="Candara" charset="0"/>
                <a:ea typeface="Candara" charset="0"/>
                <a:cs typeface="Candara" charset="0"/>
              </a:rPr>
              <a:t>pressing on</a:t>
            </a:r>
            <a:endParaRPr lang="en-US" sz="2600" i="0" dirty="0">
              <a:solidFill>
                <a:srgbClr val="000000"/>
              </a:solidFill>
              <a:latin typeface="Candara" charset="0"/>
              <a:ea typeface="Candara" charset="0"/>
              <a:cs typeface="Candara" charset="0"/>
            </a:endParaRPr>
          </a:p>
          <a:p>
            <a:endParaRPr lang="en-US" sz="2600" i="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9344178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WHY PHILIPPIANS 3?</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8" name="Rectangle 3"/>
          <p:cNvSpPr txBox="1">
            <a:spLocks noChangeArrowheads="1"/>
          </p:cNvSpPr>
          <p:nvPr/>
        </p:nvSpPr>
        <p:spPr bwMode="auto">
          <a:xfrm>
            <a:off x="762000" y="1485900"/>
            <a:ext cx="4953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2600" b="1" i="0" kern="0" dirty="0" smtClean="0">
                <a:solidFill>
                  <a:srgbClr val="000000"/>
                </a:solidFill>
                <a:latin typeface="Candara" charset="0"/>
                <a:ea typeface="Candara" charset="0"/>
                <a:cs typeface="Candara" charset="0"/>
              </a:rPr>
              <a:t>Because if we want to do these</a:t>
            </a:r>
            <a:r>
              <a:rPr lang="is-IS" sz="2600" b="1" i="0" kern="0" dirty="0" smtClean="0">
                <a:solidFill>
                  <a:srgbClr val="000000"/>
                </a:solidFill>
                <a:latin typeface="Candara" charset="0"/>
                <a:ea typeface="Candara" charset="0"/>
                <a:cs typeface="Candara" charset="0"/>
              </a:rPr>
              <a:t>… </a:t>
            </a:r>
            <a:endParaRPr lang="en-US" sz="2600" b="1" i="0" kern="0" dirty="0" smtClean="0">
              <a:solidFill>
                <a:srgbClr val="000000"/>
              </a:solidFill>
              <a:latin typeface="Candara" charset="0"/>
              <a:ea typeface="Candara" charset="0"/>
              <a:cs typeface="Candara" charset="0"/>
            </a:endParaRPr>
          </a:p>
          <a:p>
            <a:pPr marL="0" indent="0">
              <a:buFontTx/>
              <a:buNone/>
            </a:pPr>
            <a:endParaRPr lang="pt-BR" sz="2600" b="1" i="0" kern="0" dirty="0" smtClean="0">
              <a:solidFill>
                <a:srgbClr val="000000"/>
              </a:solidFill>
              <a:latin typeface="Candara" charset="0"/>
              <a:ea typeface="Candara" charset="0"/>
              <a:cs typeface="Candara" charset="0"/>
            </a:endParaRPr>
          </a:p>
          <a:p>
            <a:endParaRPr lang="pt-BR" sz="2600" i="0" kern="0" dirty="0" smtClean="0">
              <a:solidFill>
                <a:srgbClr val="000000"/>
              </a:solidFill>
              <a:latin typeface="Candara" charset="0"/>
              <a:ea typeface="Candara" charset="0"/>
              <a:cs typeface="Candara" charset="0"/>
            </a:endParaRPr>
          </a:p>
          <a:p>
            <a:pPr marL="361950" marR="315027" indent="-361950" defTabSz="315027">
              <a:lnSpc>
                <a:spcPts val="3937"/>
              </a:lnSpc>
              <a:buFontTx/>
              <a:buNone/>
              <a:defRPr sz="3920"/>
            </a:pPr>
            <a:endParaRPr lang="en-US" sz="2600" b="1" i="0" kern="0" dirty="0">
              <a:solidFill>
                <a:srgbClr val="000000"/>
              </a:solidFill>
              <a:latin typeface="Candara" charset="0"/>
              <a:ea typeface="Candara" charset="0"/>
              <a:cs typeface="Candara" charset="0"/>
            </a:endParaRPr>
          </a:p>
        </p:txBody>
      </p:sp>
      <p:sp>
        <p:nvSpPr>
          <p:cNvPr id="9" name="Rectangle 3"/>
          <p:cNvSpPr txBox="1">
            <a:spLocks noChangeArrowheads="1"/>
          </p:cNvSpPr>
          <p:nvPr/>
        </p:nvSpPr>
        <p:spPr bwMode="auto">
          <a:xfrm>
            <a:off x="6400800" y="1477435"/>
            <a:ext cx="54102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2600" b="1" i="0" kern="0" dirty="0" smtClean="0">
                <a:solidFill>
                  <a:srgbClr val="000000"/>
                </a:solidFill>
                <a:latin typeface="Candara" charset="0"/>
                <a:ea typeface="Candara" charset="0"/>
                <a:cs typeface="Candara" charset="0"/>
              </a:rPr>
              <a:t>we must first do these</a:t>
            </a:r>
            <a:r>
              <a:rPr lang="is-IS" sz="2600" b="1" i="0" kern="0" dirty="0" smtClean="0">
                <a:solidFill>
                  <a:srgbClr val="000000"/>
                </a:solidFill>
                <a:latin typeface="Candara" charset="0"/>
                <a:ea typeface="Candara" charset="0"/>
                <a:cs typeface="Candara" charset="0"/>
              </a:rPr>
              <a:t>…</a:t>
            </a:r>
            <a:endParaRPr lang="en-US" sz="2600" b="1" i="0" kern="0" dirty="0" smtClean="0">
              <a:solidFill>
                <a:srgbClr val="000000"/>
              </a:solidFill>
              <a:latin typeface="Candara" charset="0"/>
              <a:ea typeface="Candara" charset="0"/>
              <a:cs typeface="Candara" charset="0"/>
            </a:endParaRPr>
          </a:p>
          <a:p>
            <a:endParaRPr lang="pt-BR" sz="2600" b="1" i="0" kern="0" dirty="0" smtClean="0">
              <a:solidFill>
                <a:srgbClr val="000000"/>
              </a:solidFill>
              <a:latin typeface="Candara" charset="0"/>
              <a:ea typeface="Candara" charset="0"/>
              <a:cs typeface="Candara" charset="0"/>
            </a:endParaRPr>
          </a:p>
          <a:p>
            <a:endParaRPr lang="pt-BR" sz="2600" i="0" kern="0" dirty="0" smtClean="0">
              <a:solidFill>
                <a:srgbClr val="000000"/>
              </a:solidFill>
              <a:latin typeface="Candara" charset="0"/>
              <a:ea typeface="Candara" charset="0"/>
              <a:cs typeface="Candara" charset="0"/>
            </a:endParaRPr>
          </a:p>
          <a:p>
            <a:pPr marL="361950" marR="315027" indent="-361950" defTabSz="315027">
              <a:lnSpc>
                <a:spcPts val="3937"/>
              </a:lnSpc>
              <a:buFontTx/>
              <a:buNone/>
              <a:defRPr sz="3920"/>
            </a:pPr>
            <a:endParaRPr lang="en-US" sz="2600" b="1" i="0" kern="0" dirty="0">
              <a:solidFill>
                <a:srgbClr val="000000"/>
              </a:solidFill>
              <a:latin typeface="Candara" charset="0"/>
              <a:ea typeface="Candara" charset="0"/>
              <a:cs typeface="Candara" charset="0"/>
            </a:endParaRPr>
          </a:p>
        </p:txBody>
      </p:sp>
      <p:sp>
        <p:nvSpPr>
          <p:cNvPr id="10" name="TextBox 9"/>
          <p:cNvSpPr txBox="1"/>
          <p:nvPr/>
        </p:nvSpPr>
        <p:spPr>
          <a:xfrm>
            <a:off x="762000" y="2218268"/>
            <a:ext cx="4953000" cy="3600986"/>
          </a:xfrm>
          <a:prstGeom prst="rect">
            <a:avLst/>
          </a:prstGeom>
          <a:noFill/>
        </p:spPr>
        <p:txBody>
          <a:bodyPr wrap="square" rtlCol="0">
            <a:spAutoFit/>
          </a:bodyPr>
          <a:lstStyle/>
          <a:p>
            <a:pPr marL="457200" indent="-457200" algn="just">
              <a:spcAft>
                <a:spcPts val="600"/>
              </a:spcAft>
              <a:buFont typeface="Arial" charset="0"/>
              <a:buChar char="•"/>
            </a:pPr>
            <a:r>
              <a:rPr lang="en-US" sz="2600" dirty="0" smtClean="0">
                <a:solidFill>
                  <a:srgbClr val="000000"/>
                </a:solidFill>
                <a:latin typeface="Candara" charset="0"/>
                <a:ea typeface="Candara" charset="0"/>
                <a:cs typeface="Candara" charset="0"/>
              </a:rPr>
              <a:t>Taking the good news of salvation through Jesus to all the world</a:t>
            </a:r>
          </a:p>
          <a:p>
            <a:pPr marL="457200" indent="-457200" algn="just">
              <a:spcAft>
                <a:spcPts val="600"/>
              </a:spcAft>
              <a:buFont typeface="Arial" charset="0"/>
              <a:buChar char="•"/>
            </a:pPr>
            <a:r>
              <a:rPr lang="en-US" sz="2600" dirty="0" smtClean="0">
                <a:solidFill>
                  <a:srgbClr val="000000"/>
                </a:solidFill>
                <a:latin typeface="Candara" charset="0"/>
                <a:ea typeface="Candara" charset="0"/>
                <a:cs typeface="Candara" charset="0"/>
              </a:rPr>
              <a:t>Caring for the poor</a:t>
            </a:r>
          </a:p>
          <a:p>
            <a:pPr marL="457200" indent="-457200" algn="just">
              <a:spcAft>
                <a:spcPts val="600"/>
              </a:spcAft>
              <a:buFont typeface="Arial" charset="0"/>
              <a:buChar char="•"/>
            </a:pPr>
            <a:r>
              <a:rPr lang="en-US" sz="2600" dirty="0" smtClean="0">
                <a:solidFill>
                  <a:srgbClr val="000000"/>
                </a:solidFill>
                <a:latin typeface="Candara" charset="0"/>
                <a:ea typeface="Candara" charset="0"/>
                <a:cs typeface="Candara" charset="0"/>
              </a:rPr>
              <a:t>Comforting the sick</a:t>
            </a:r>
          </a:p>
          <a:p>
            <a:pPr marL="457200" indent="-457200" algn="just">
              <a:spcAft>
                <a:spcPts val="600"/>
              </a:spcAft>
              <a:buFont typeface="Arial" charset="0"/>
              <a:buChar char="•"/>
            </a:pPr>
            <a:r>
              <a:rPr lang="en-US" sz="2600" dirty="0" smtClean="0">
                <a:solidFill>
                  <a:srgbClr val="000000"/>
                </a:solidFill>
                <a:latin typeface="Candara" charset="0"/>
                <a:ea typeface="Candara" charset="0"/>
                <a:cs typeface="Candara" charset="0"/>
              </a:rPr>
              <a:t>Sharing what we have with those who have less</a:t>
            </a:r>
          </a:p>
          <a:p>
            <a:pPr marL="457200" indent="-457200" algn="just">
              <a:spcAft>
                <a:spcPts val="600"/>
              </a:spcAft>
              <a:buFont typeface="Arial" charset="0"/>
              <a:buChar char="•"/>
            </a:pPr>
            <a:r>
              <a:rPr lang="en-US" sz="2600" dirty="0" smtClean="0">
                <a:solidFill>
                  <a:srgbClr val="000000"/>
                </a:solidFill>
                <a:latin typeface="Candara" charset="0"/>
                <a:ea typeface="Candara" charset="0"/>
                <a:cs typeface="Candara" charset="0"/>
              </a:rPr>
              <a:t>Loving the stranger among us</a:t>
            </a:r>
          </a:p>
        </p:txBody>
      </p:sp>
      <p:sp>
        <p:nvSpPr>
          <p:cNvPr id="11" name="TextBox 10"/>
          <p:cNvSpPr txBox="1"/>
          <p:nvPr/>
        </p:nvSpPr>
        <p:spPr>
          <a:xfrm>
            <a:off x="6096000" y="2209801"/>
            <a:ext cx="4953000" cy="3524042"/>
          </a:xfrm>
          <a:prstGeom prst="rect">
            <a:avLst/>
          </a:prstGeom>
          <a:noFill/>
        </p:spPr>
        <p:txBody>
          <a:bodyPr wrap="square" rtlCol="0">
            <a:spAutoFit/>
          </a:bodyPr>
          <a:lstStyle/>
          <a:p>
            <a:pPr marL="457200" indent="-457200" algn="just">
              <a:spcAft>
                <a:spcPts val="600"/>
              </a:spcAft>
              <a:buFont typeface="Arial" charset="0"/>
              <a:buChar char="•"/>
            </a:pPr>
            <a:r>
              <a:rPr lang="en-US" sz="2600" dirty="0" smtClean="0">
                <a:solidFill>
                  <a:srgbClr val="000000"/>
                </a:solidFill>
                <a:latin typeface="Candara" charset="0"/>
                <a:ea typeface="Candara" charset="0"/>
                <a:cs typeface="Candara" charset="0"/>
              </a:rPr>
              <a:t>Counting all things as rubbish compared to the worth of knowing the risen Jesus</a:t>
            </a:r>
          </a:p>
          <a:p>
            <a:pPr marL="457200" indent="-457200" algn="just">
              <a:spcAft>
                <a:spcPts val="600"/>
              </a:spcAft>
              <a:buFont typeface="Arial" charset="0"/>
              <a:buChar char="•"/>
            </a:pPr>
            <a:r>
              <a:rPr lang="en-US" sz="2600" dirty="0" smtClean="0">
                <a:solidFill>
                  <a:srgbClr val="000000"/>
                </a:solidFill>
                <a:latin typeface="Candara" charset="0"/>
                <a:ea typeface="Candara" charset="0"/>
                <a:cs typeface="Candara" charset="0"/>
              </a:rPr>
              <a:t>Gaining Christ and being found in him</a:t>
            </a:r>
          </a:p>
          <a:p>
            <a:pPr marL="457200" indent="-457200" algn="just">
              <a:spcAft>
                <a:spcPts val="600"/>
              </a:spcAft>
              <a:buFont typeface="Arial" charset="0"/>
              <a:buChar char="•"/>
            </a:pPr>
            <a:r>
              <a:rPr lang="en-US" sz="2600" dirty="0" smtClean="0">
                <a:solidFill>
                  <a:srgbClr val="000000"/>
                </a:solidFill>
                <a:latin typeface="Candara" charset="0"/>
                <a:ea typeface="Candara" charset="0"/>
                <a:cs typeface="Candara" charset="0"/>
              </a:rPr>
              <a:t>Sharing in his sufferings</a:t>
            </a:r>
          </a:p>
          <a:p>
            <a:pPr marL="457200" indent="-457200" algn="just">
              <a:spcAft>
                <a:spcPts val="600"/>
              </a:spcAft>
              <a:buFont typeface="Arial" charset="0"/>
              <a:buChar char="•"/>
            </a:pPr>
            <a:r>
              <a:rPr lang="en-US" sz="2600" dirty="0" smtClean="0">
                <a:solidFill>
                  <a:srgbClr val="000000"/>
                </a:solidFill>
                <a:latin typeface="Candara" charset="0"/>
                <a:ea typeface="Candara" charset="0"/>
                <a:cs typeface="Candara" charset="0"/>
              </a:rPr>
              <a:t>Being humble and obedient, even unto death</a:t>
            </a:r>
            <a:endParaRPr lang="en-US" sz="260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13317704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0" y="1600200"/>
            <a:ext cx="11404599" cy="5105400"/>
          </a:xfrm>
        </p:spPr>
        <p:txBody>
          <a:bodyPr/>
          <a:lstStyle/>
          <a:p>
            <a:pPr marL="457200" indent="-457200">
              <a:buFont typeface="Calibri" charset="0"/>
              <a:buAutoNum type="arabicPeriod"/>
            </a:pPr>
            <a:r>
              <a:rPr lang="en-US" sz="2600" dirty="0" smtClean="0">
                <a:latin typeface="Candara" charset="0"/>
                <a:cs typeface="Candara" charset="0"/>
              </a:rPr>
              <a:t>What goes in your “loss column”?</a:t>
            </a:r>
            <a:endParaRPr lang="en-US" sz="2600" dirty="0">
              <a:latin typeface="Candara" charset="0"/>
              <a:cs typeface="Candara" charset="0"/>
            </a:endParaRP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smtClean="0">
                <a:latin typeface="Candara" charset="0"/>
                <a:cs typeface="Candara" charset="0"/>
              </a:rPr>
              <a:t>Has your view of salvation been man-centered in some way? How?</a:t>
            </a:r>
            <a:endParaRPr lang="en-US" sz="2600" dirty="0">
              <a:latin typeface="Candara" charset="0"/>
              <a:cs typeface="Candara" charset="0"/>
            </a:endParaRP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smtClean="0">
                <a:latin typeface="Candara" charset="0"/>
                <a:cs typeface="Candara" charset="0"/>
              </a:rPr>
              <a:t>What does it mean for you to “press on” for the prized call of God?</a:t>
            </a:r>
            <a:endParaRPr lang="en-US" sz="2600" dirty="0">
              <a:latin typeface="Candara" charset="0"/>
              <a:cs typeface="Candara" charset="0"/>
            </a:endParaRPr>
          </a:p>
        </p:txBody>
      </p:sp>
    </p:spTree>
    <p:extLst>
      <p:ext uri="{BB962C8B-B14F-4D97-AF65-F5344CB8AC3E}">
        <p14:creationId xmlns:p14="http://schemas.microsoft.com/office/powerpoint/2010/main" val="3253718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3657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CONTEXT OF TODAY’S PASSAGE</a:t>
            </a:r>
            <a:endParaRPr lang="en-US" sz="3200" b="1" dirty="0">
              <a:latin typeface="Candara" charset="0"/>
              <a:cs typeface="MS PGothic" charset="0"/>
            </a:endParaRPr>
          </a:p>
        </p:txBody>
      </p:sp>
      <p:sp>
        <p:nvSpPr>
          <p:cNvPr id="27651" name="Rectangle 3"/>
          <p:cNvSpPr>
            <a:spLocks noGrp="1" noChangeArrowheads="1"/>
          </p:cNvSpPr>
          <p:nvPr>
            <p:ph type="body" idx="1"/>
          </p:nvPr>
        </p:nvSpPr>
        <p:spPr>
          <a:xfrm>
            <a:off x="194397" y="1219205"/>
            <a:ext cx="11845203" cy="5612489"/>
          </a:xfrm>
        </p:spPr>
        <p:txBody>
          <a:bodyPr/>
          <a:lstStyle/>
          <a:p>
            <a:pPr marL="461963" indent="-461963">
              <a:spcBef>
                <a:spcPct val="0"/>
              </a:spcBef>
              <a:spcAft>
                <a:spcPts val="600"/>
              </a:spcAft>
            </a:pPr>
            <a:r>
              <a:rPr lang="en-US" sz="2600" b="1" spc="-10" dirty="0" smtClean="0">
                <a:latin typeface="Candara" charset="0"/>
                <a:cs typeface="MS PGothic" charset="0"/>
              </a:rPr>
              <a:t>Among other things, Paul writes to the church about those who say that one must be circumcised in order to follow Christ.</a:t>
            </a:r>
          </a:p>
          <a:p>
            <a:pPr marL="461963" indent="-461963">
              <a:spcBef>
                <a:spcPct val="0"/>
              </a:spcBef>
              <a:spcAft>
                <a:spcPts val="600"/>
              </a:spcAft>
            </a:pPr>
            <a:r>
              <a:rPr lang="en-US" sz="2600" b="1" spc="-10" dirty="0" smtClean="0">
                <a:latin typeface="Candara" charset="0"/>
                <a:cs typeface="MS PGothic" charset="0"/>
              </a:rPr>
              <a:t>Paul explains to them how we can have no confidence in the flesh – that is to say, we can in no way depend on anything within us for our salvation.</a:t>
            </a:r>
          </a:p>
          <a:p>
            <a:pPr marL="461963" indent="-461963">
              <a:spcBef>
                <a:spcPct val="0"/>
              </a:spcBef>
              <a:spcAft>
                <a:spcPts val="600"/>
              </a:spcAft>
            </a:pPr>
            <a:r>
              <a:rPr lang="en-US" sz="2600" b="1" spc="-10" dirty="0" smtClean="0">
                <a:latin typeface="Candara" charset="0"/>
                <a:cs typeface="MS PGothic" charset="0"/>
              </a:rPr>
              <a:t>If anyone COULD have the credentials needed for self-righteousness, it would have been Paul.</a:t>
            </a:r>
          </a:p>
          <a:p>
            <a:pPr marL="461963" indent="-461963">
              <a:spcBef>
                <a:spcPct val="0"/>
              </a:spcBef>
              <a:spcAft>
                <a:spcPts val="600"/>
              </a:spcAft>
            </a:pPr>
            <a:endParaRPr lang="en-US" sz="1000" b="1" spc="-10" dirty="0" smtClean="0">
              <a:latin typeface="Candara" charset="0"/>
              <a:cs typeface="MS PGothic" charset="0"/>
            </a:endParaRPr>
          </a:p>
          <a:p>
            <a:pPr marL="457200" lvl="1" indent="0">
              <a:spcBef>
                <a:spcPts val="0"/>
              </a:spcBef>
              <a:spcAft>
                <a:spcPts val="600"/>
              </a:spcAft>
              <a:buNone/>
            </a:pPr>
            <a:r>
              <a:rPr lang="en-US" sz="2500" b="1" i="1" spc="-10" dirty="0">
                <a:latin typeface="Candara" charset="0"/>
                <a:cs typeface="MS PGothic" charset="0"/>
              </a:rPr>
              <a:t>	</a:t>
            </a:r>
            <a:r>
              <a:rPr lang="en-US" sz="2500" b="1" i="1" spc="-10" baseline="30000" dirty="0">
                <a:latin typeface="Candara" charset="0"/>
                <a:cs typeface="MS PGothic" charset="0"/>
              </a:rPr>
              <a:t>4</a:t>
            </a:r>
            <a:r>
              <a:rPr lang="en-US" sz="2500" b="1" i="1" spc="-10" baseline="30000" dirty="0" smtClean="0">
                <a:latin typeface="Candara" charset="0"/>
                <a:cs typeface="MS PGothic" charset="0"/>
              </a:rPr>
              <a:t>b </a:t>
            </a:r>
            <a:r>
              <a:rPr lang="en-US" sz="2500" i="1" dirty="0" smtClean="0">
                <a:latin typeface="Candara" charset="0"/>
                <a:ea typeface="Candara" charset="0"/>
                <a:cs typeface="Candara" charset="0"/>
              </a:rPr>
              <a:t>If </a:t>
            </a:r>
            <a:r>
              <a:rPr lang="en-US" sz="2500" i="1" dirty="0">
                <a:latin typeface="Candara" charset="0"/>
                <a:ea typeface="Candara" charset="0"/>
                <a:cs typeface="Candara" charset="0"/>
              </a:rPr>
              <a:t>anyone else thinks he has reason for confidence in the flesh, I have more</a:t>
            </a:r>
            <a:r>
              <a:rPr lang="en-US" sz="2500" i="1" dirty="0" smtClean="0">
                <a:latin typeface="Candara" charset="0"/>
                <a:ea typeface="Candara" charset="0"/>
                <a:cs typeface="Candara" charset="0"/>
              </a:rPr>
              <a:t>:</a:t>
            </a:r>
            <a:br>
              <a:rPr lang="en-US" sz="2500" i="1" dirty="0" smtClean="0">
                <a:latin typeface="Candara" charset="0"/>
                <a:ea typeface="Candara" charset="0"/>
                <a:cs typeface="Candara" charset="0"/>
              </a:rPr>
            </a:br>
            <a:r>
              <a:rPr lang="en-US" sz="2500" i="1" baseline="30000" dirty="0" smtClean="0">
                <a:latin typeface="Candara" charset="0"/>
                <a:ea typeface="Candara" charset="0"/>
                <a:cs typeface="Candara" charset="0"/>
              </a:rPr>
              <a:t>5 </a:t>
            </a:r>
            <a:r>
              <a:rPr lang="en-US" sz="2500" i="1" dirty="0" smtClean="0">
                <a:latin typeface="Candara" charset="0"/>
                <a:ea typeface="Candara" charset="0"/>
                <a:cs typeface="Candara" charset="0"/>
              </a:rPr>
              <a:t>circumcised </a:t>
            </a:r>
            <a:r>
              <a:rPr lang="en-US" sz="2500" i="1" dirty="0">
                <a:latin typeface="Candara" charset="0"/>
                <a:ea typeface="Candara" charset="0"/>
                <a:cs typeface="Candara" charset="0"/>
              </a:rPr>
              <a:t>on the eighth day, of the people of Israel, of the tribe of Benjamin, </a:t>
            </a:r>
            <a:r>
              <a:rPr lang="en-US" sz="2500" i="1" dirty="0" smtClean="0">
                <a:latin typeface="Candara" charset="0"/>
                <a:ea typeface="Candara" charset="0"/>
                <a:cs typeface="Candara" charset="0"/>
              </a:rPr>
              <a:t/>
            </a:r>
            <a:br>
              <a:rPr lang="en-US" sz="2500" i="1" dirty="0" smtClean="0">
                <a:latin typeface="Candara" charset="0"/>
                <a:ea typeface="Candara" charset="0"/>
                <a:cs typeface="Candara" charset="0"/>
              </a:rPr>
            </a:br>
            <a:r>
              <a:rPr lang="en-US" sz="2500" i="1" dirty="0" smtClean="0">
                <a:latin typeface="Candara" charset="0"/>
                <a:ea typeface="Candara" charset="0"/>
                <a:cs typeface="Candara" charset="0"/>
              </a:rPr>
              <a:t>a </a:t>
            </a:r>
            <a:r>
              <a:rPr lang="en-US" sz="2500" i="1" dirty="0">
                <a:latin typeface="Candara" charset="0"/>
                <a:ea typeface="Candara" charset="0"/>
                <a:cs typeface="Candara" charset="0"/>
              </a:rPr>
              <a:t>Hebrew of Hebrews; as to the law, a Pharisee</a:t>
            </a:r>
            <a:r>
              <a:rPr lang="en-US" sz="2500" i="1" dirty="0" smtClean="0">
                <a:latin typeface="Candara" charset="0"/>
                <a:ea typeface="Candara" charset="0"/>
                <a:cs typeface="Candara" charset="0"/>
              </a:rPr>
              <a:t>; </a:t>
            </a:r>
            <a:r>
              <a:rPr lang="en-US" sz="2500" i="1" baseline="30000" dirty="0" smtClean="0">
                <a:latin typeface="Candara" charset="0"/>
                <a:ea typeface="Candara" charset="0"/>
                <a:cs typeface="Candara" charset="0"/>
              </a:rPr>
              <a:t>6</a:t>
            </a:r>
            <a:r>
              <a:rPr lang="en-US" sz="2500" i="1" dirty="0">
                <a:latin typeface="Candara" charset="0"/>
                <a:ea typeface="Candara" charset="0"/>
                <a:cs typeface="Candara" charset="0"/>
              </a:rPr>
              <a:t> </a:t>
            </a:r>
            <a:r>
              <a:rPr lang="en-US" sz="2500" i="1" dirty="0" smtClean="0">
                <a:latin typeface="Candara" charset="0"/>
                <a:ea typeface="Candara" charset="0"/>
                <a:cs typeface="Candara" charset="0"/>
              </a:rPr>
              <a:t>as </a:t>
            </a:r>
            <a:r>
              <a:rPr lang="en-US" sz="2500" i="1" dirty="0">
                <a:latin typeface="Candara" charset="0"/>
                <a:ea typeface="Candara" charset="0"/>
                <a:cs typeface="Candara" charset="0"/>
              </a:rPr>
              <a:t>to zeal, a persecutor of the church; as to righteousness under the law, blameless. </a:t>
            </a:r>
            <a:r>
              <a:rPr lang="en-US" sz="2500" i="1" dirty="0" smtClean="0">
                <a:latin typeface="Candara" charset="0"/>
                <a:ea typeface="Candara" charset="0"/>
                <a:cs typeface="Candara" charset="0"/>
              </a:rPr>
              <a:t> – </a:t>
            </a:r>
            <a:r>
              <a:rPr lang="en-US" sz="2500" i="1" dirty="0">
                <a:latin typeface="Candara" charset="0"/>
                <a:ea typeface="Candara" charset="0"/>
                <a:cs typeface="Candara" charset="0"/>
              </a:rPr>
              <a:t>Phil. </a:t>
            </a:r>
            <a:r>
              <a:rPr lang="en-US" sz="2500" i="1" dirty="0" smtClean="0">
                <a:latin typeface="Candara" charset="0"/>
                <a:ea typeface="Candara" charset="0"/>
                <a:cs typeface="Candara" charset="0"/>
              </a:rPr>
              <a:t>3:4b-6</a:t>
            </a:r>
            <a:endParaRPr lang="en-US" sz="2500" dirty="0">
              <a:latin typeface="Candara" charset="0"/>
              <a:ea typeface="Candara" charset="0"/>
              <a:cs typeface="Candara" charset="0"/>
            </a:endParaRPr>
          </a:p>
          <a:p>
            <a:pPr marL="400050" lvl="1" indent="0">
              <a:spcBef>
                <a:spcPct val="0"/>
              </a:spcBef>
              <a:buNone/>
            </a:pPr>
            <a:endParaRPr lang="en-US" sz="1800" b="1" i="1" spc="-10" dirty="0" smtClean="0">
              <a:latin typeface="Candara" charset="0"/>
              <a:cs typeface="MS PGothic" charset="0"/>
            </a:endParaRPr>
          </a:p>
          <a:p>
            <a:pPr marL="862013" lvl="1" indent="-461963">
              <a:spcBef>
                <a:spcPct val="0"/>
              </a:spcBef>
            </a:pPr>
            <a:endParaRPr lang="en-US" sz="1600" dirty="0">
              <a:latin typeface="Candara" charset="0"/>
              <a:cs typeface="MS PGothic" charset="0"/>
            </a:endParaRPr>
          </a:p>
        </p:txBody>
      </p:sp>
    </p:spTree>
    <p:extLst>
      <p:ext uri="{BB962C8B-B14F-4D97-AF65-F5344CB8AC3E}">
        <p14:creationId xmlns:p14="http://schemas.microsoft.com/office/powerpoint/2010/main" val="2981936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PAUL’S “LOSS COLUMN”</a:t>
            </a:r>
            <a:endParaRPr lang="en-US" sz="3200" b="1" dirty="0">
              <a:latin typeface="Candara" charset="0"/>
              <a:cs typeface="MS PGothic" charset="0"/>
            </a:endParaRPr>
          </a:p>
        </p:txBody>
      </p:sp>
      <p:sp>
        <p:nvSpPr>
          <p:cNvPr id="27651" name="Rectangle 3"/>
          <p:cNvSpPr>
            <a:spLocks noGrp="1" noChangeArrowheads="1"/>
          </p:cNvSpPr>
          <p:nvPr>
            <p:ph type="body" idx="1"/>
          </p:nvPr>
        </p:nvSpPr>
        <p:spPr>
          <a:xfrm>
            <a:off x="194397" y="1219205"/>
            <a:ext cx="11769003" cy="5612489"/>
          </a:xfrm>
        </p:spPr>
        <p:txBody>
          <a:bodyPr/>
          <a:lstStyle/>
          <a:p>
            <a:pPr marL="461963" indent="-461963" algn="just">
              <a:spcBef>
                <a:spcPct val="0"/>
              </a:spcBef>
              <a:spcAft>
                <a:spcPts val="600"/>
              </a:spcAft>
            </a:pPr>
            <a:r>
              <a:rPr lang="en-US" sz="2600" b="1" dirty="0" smtClean="0">
                <a:latin typeface="Candara" charset="0"/>
                <a:cs typeface="MS PGothic" charset="0"/>
              </a:rPr>
              <a:t>But Paul says that all of those things should be counted in the “loss column” for the sake of Christ.</a:t>
            </a:r>
          </a:p>
          <a:p>
            <a:pPr marL="461963" indent="-461963" algn="just">
              <a:spcBef>
                <a:spcPct val="0"/>
              </a:spcBef>
              <a:spcAft>
                <a:spcPts val="600"/>
              </a:spcAft>
            </a:pPr>
            <a:r>
              <a:rPr lang="en-US" sz="2600" b="1" dirty="0" smtClean="0">
                <a:latin typeface="Candara" charset="0"/>
                <a:cs typeface="MS PGothic" charset="0"/>
              </a:rPr>
              <a:t>His experience, education, credentials, upbringing</a:t>
            </a:r>
            <a:r>
              <a:rPr lang="is-IS" sz="2600" b="1" dirty="0" smtClean="0">
                <a:latin typeface="Candara" charset="0"/>
                <a:cs typeface="MS PGothic" charset="0"/>
              </a:rPr>
              <a:t>…all garbage compared to knowing Jesus.</a:t>
            </a:r>
          </a:p>
          <a:p>
            <a:pPr marL="461963" indent="-461963" algn="just">
              <a:spcBef>
                <a:spcPct val="0"/>
              </a:spcBef>
              <a:spcAft>
                <a:spcPts val="600"/>
              </a:spcAft>
            </a:pPr>
            <a:endParaRPr lang="is-IS" sz="1000" b="1" dirty="0" smtClean="0">
              <a:latin typeface="Candara" charset="0"/>
              <a:cs typeface="MS PGothic" charset="0"/>
            </a:endParaRPr>
          </a:p>
          <a:p>
            <a:pPr marL="400050" lvl="1" indent="0" algn="just">
              <a:spcBef>
                <a:spcPct val="0"/>
              </a:spcBef>
              <a:spcAft>
                <a:spcPts val="600"/>
              </a:spcAft>
              <a:buNone/>
            </a:pPr>
            <a:r>
              <a:rPr lang="is-IS" sz="2500" b="1" i="1" dirty="0">
                <a:latin typeface="Candara" charset="0"/>
                <a:cs typeface="MS PGothic" charset="0"/>
              </a:rPr>
              <a:t>	</a:t>
            </a:r>
            <a:r>
              <a:rPr lang="is-IS" sz="2500" b="1" i="1" baseline="30000" dirty="0" smtClean="0">
                <a:latin typeface="Candara" charset="0"/>
                <a:cs typeface="MS PGothic" charset="0"/>
              </a:rPr>
              <a:t>7 </a:t>
            </a:r>
            <a:r>
              <a:rPr lang="is-IS" sz="2500" i="1" dirty="0" smtClean="0">
                <a:latin typeface="Candara" charset="0"/>
                <a:ea typeface="Candara" charset="0"/>
                <a:cs typeface="Candara" charset="0"/>
              </a:rPr>
              <a:t>But </a:t>
            </a:r>
            <a:r>
              <a:rPr lang="is-IS" sz="2500" i="1" dirty="0">
                <a:latin typeface="Candara" charset="0"/>
                <a:ea typeface="Candara" charset="0"/>
                <a:cs typeface="Candara" charset="0"/>
              </a:rPr>
              <a:t>whatever gain I had, I counted as loss for the sake of Christ. </a:t>
            </a:r>
            <a:r>
              <a:rPr lang="is-IS" sz="2500" i="1" baseline="30000" dirty="0" smtClean="0">
                <a:latin typeface="Candara" charset="0"/>
                <a:ea typeface="Candara" charset="0"/>
                <a:cs typeface="Candara" charset="0"/>
              </a:rPr>
              <a:t>8 </a:t>
            </a:r>
            <a:r>
              <a:rPr lang="is-IS" sz="2500" i="1" dirty="0" smtClean="0">
                <a:latin typeface="Candara" charset="0"/>
                <a:ea typeface="Candara" charset="0"/>
                <a:cs typeface="Candara" charset="0"/>
              </a:rPr>
              <a:t>Indeed</a:t>
            </a:r>
            <a:r>
              <a:rPr lang="is-IS" sz="2500" i="1" dirty="0">
                <a:latin typeface="Candara" charset="0"/>
                <a:ea typeface="Candara" charset="0"/>
                <a:cs typeface="Candara" charset="0"/>
              </a:rPr>
              <a:t>, I count everything as loss because of the surpassing worth of knowing Christ Jesus my Lord. For his sake I have suffered the loss of all things and count them as rubbish, in order that I may gain Christ</a:t>
            </a:r>
            <a:r>
              <a:rPr lang="en-US" sz="2500" i="1" dirty="0">
                <a:latin typeface="Candara" charset="0"/>
                <a:ea typeface="Candara" charset="0"/>
                <a:cs typeface="Candara" charset="0"/>
              </a:rPr>
              <a:t>  - Phil. 3:7-8</a:t>
            </a:r>
            <a:endParaRPr lang="en-US" sz="2500" dirty="0">
              <a:latin typeface="Candara" charset="0"/>
              <a:ea typeface="Candara" charset="0"/>
              <a:cs typeface="Candara" charset="0"/>
            </a:endParaRPr>
          </a:p>
          <a:p>
            <a:pPr marL="400050" lvl="1" indent="0" algn="just">
              <a:spcBef>
                <a:spcPct val="0"/>
              </a:spcBef>
              <a:buNone/>
            </a:pPr>
            <a:endParaRPr lang="en-US" sz="2000" i="1" dirty="0" smtClean="0">
              <a:latin typeface="Candara" charset="0"/>
              <a:cs typeface="MS PGothic" charset="0"/>
            </a:endParaRPr>
          </a:p>
          <a:p>
            <a:pPr marL="915988" lvl="2" indent="0">
              <a:spcBef>
                <a:spcPct val="0"/>
              </a:spcBef>
              <a:buNone/>
            </a:pPr>
            <a:endParaRPr lang="en-US"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424515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WHY PHILIPPIANS 3?</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609600" y="1219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2600" b="1" i="0" kern="0" dirty="0" err="1" smtClean="0">
                <a:solidFill>
                  <a:srgbClr val="000000"/>
                </a:solidFill>
                <a:latin typeface="Candara" charset="0"/>
                <a:ea typeface="Candara" charset="0"/>
                <a:cs typeface="Candara" charset="0"/>
              </a:rPr>
              <a:t>Psst</a:t>
            </a:r>
            <a:r>
              <a:rPr lang="is-IS" sz="2600" b="1" i="0" kern="0" dirty="0" smtClean="0">
                <a:solidFill>
                  <a:srgbClr val="000000"/>
                </a:solidFill>
                <a:latin typeface="Candara" charset="0"/>
                <a:ea typeface="Candara" charset="0"/>
                <a:cs typeface="Candara" charset="0"/>
              </a:rPr>
              <a:t>…Hey Bo, you know this is missions month, right?   There are l</a:t>
            </a:r>
            <a:r>
              <a:rPr lang="en-US" sz="2600" b="1" i="0" kern="0" dirty="0" err="1" smtClean="0">
                <a:solidFill>
                  <a:srgbClr val="000000"/>
                </a:solidFill>
                <a:latin typeface="Candara" charset="0"/>
                <a:ea typeface="Candara" charset="0"/>
                <a:cs typeface="Candara" charset="0"/>
              </a:rPr>
              <a:t>ots</a:t>
            </a:r>
            <a:r>
              <a:rPr lang="en-US" sz="2600" b="1" i="0" kern="0" dirty="0" smtClean="0">
                <a:solidFill>
                  <a:srgbClr val="000000"/>
                </a:solidFill>
                <a:latin typeface="Candara" charset="0"/>
                <a:ea typeface="Candara" charset="0"/>
                <a:cs typeface="Candara" charset="0"/>
              </a:rPr>
              <a:t> of other great passages to choose from, right? </a:t>
            </a:r>
          </a:p>
          <a:p>
            <a:endParaRPr lang="pt-BR" sz="2600" b="1" i="0" kern="0" dirty="0" smtClean="0">
              <a:solidFill>
                <a:srgbClr val="000000"/>
              </a:solidFill>
              <a:latin typeface="Candara" charset="0"/>
              <a:ea typeface="Candara" charset="0"/>
              <a:cs typeface="Candara" charset="0"/>
            </a:endParaRPr>
          </a:p>
          <a:p>
            <a:endParaRPr lang="pt-BR" sz="2600" i="0" kern="0" dirty="0" smtClean="0">
              <a:solidFill>
                <a:srgbClr val="000000"/>
              </a:solidFill>
              <a:latin typeface="Candara" charset="0"/>
              <a:ea typeface="Candara" charset="0"/>
              <a:cs typeface="Candara" charset="0"/>
            </a:endParaRPr>
          </a:p>
          <a:p>
            <a:pPr marL="361950" marR="315027" indent="-361950" defTabSz="315027">
              <a:lnSpc>
                <a:spcPts val="3937"/>
              </a:lnSpc>
              <a:buFontTx/>
              <a:buNone/>
              <a:defRPr sz="3920"/>
            </a:pPr>
            <a:endParaRPr lang="en-US" sz="2600" b="1" i="0" kern="0" dirty="0">
              <a:solidFill>
                <a:srgbClr val="000000"/>
              </a:solidFill>
              <a:latin typeface="Candara" charset="0"/>
              <a:ea typeface="Candara" charset="0"/>
              <a:cs typeface="Candara" charset="0"/>
            </a:endParaRPr>
          </a:p>
        </p:txBody>
      </p:sp>
      <p:sp>
        <p:nvSpPr>
          <p:cNvPr id="7" name="TextBox 6"/>
          <p:cNvSpPr txBox="1"/>
          <p:nvPr/>
        </p:nvSpPr>
        <p:spPr>
          <a:xfrm>
            <a:off x="762000" y="2209801"/>
            <a:ext cx="4953000" cy="3693318"/>
          </a:xfrm>
          <a:prstGeom prst="rect">
            <a:avLst/>
          </a:prstGeom>
          <a:noFill/>
        </p:spPr>
        <p:txBody>
          <a:bodyPr wrap="square" rtlCol="0">
            <a:spAutoFit/>
          </a:bodyPr>
          <a:lstStyle/>
          <a:p>
            <a:pPr algn="just"/>
            <a:r>
              <a:rPr lang="en-US" sz="2600" b="1" dirty="0" smtClean="0">
                <a:solidFill>
                  <a:srgbClr val="000000"/>
                </a:solidFill>
                <a:latin typeface="Candara" charset="0"/>
                <a:ea typeface="Candara" charset="0"/>
                <a:cs typeface="Candara" charset="0"/>
              </a:rPr>
              <a:t>Matthew 28:19-20</a:t>
            </a:r>
          </a:p>
          <a:p>
            <a:pPr algn="just"/>
            <a:r>
              <a:rPr lang="en-US" sz="2600" baseline="30000" dirty="0" smtClean="0">
                <a:solidFill>
                  <a:srgbClr val="000000"/>
                </a:solidFill>
                <a:latin typeface="Candara" charset="0"/>
                <a:ea typeface="Candara" charset="0"/>
                <a:cs typeface="Candara" charset="0"/>
              </a:rPr>
              <a:t>19 </a:t>
            </a:r>
            <a:r>
              <a:rPr lang="en-US" sz="2600" dirty="0" smtClean="0">
                <a:solidFill>
                  <a:srgbClr val="000000"/>
                </a:solidFill>
                <a:latin typeface="Candara" charset="0"/>
                <a:ea typeface="Candara" charset="0"/>
                <a:cs typeface="Candara" charset="0"/>
              </a:rPr>
              <a:t>Go therefore and make disciples of all nations, baptizing them in the name of the Father and of the Son and of the Holy Spirit, </a:t>
            </a:r>
            <a:r>
              <a:rPr lang="en-US" sz="2600" baseline="30000" dirty="0" smtClean="0">
                <a:solidFill>
                  <a:srgbClr val="000000"/>
                </a:solidFill>
                <a:latin typeface="Candara" charset="0"/>
                <a:ea typeface="Candara" charset="0"/>
                <a:cs typeface="Candara" charset="0"/>
              </a:rPr>
              <a:t>20</a:t>
            </a:r>
            <a:r>
              <a:rPr lang="en-US" sz="2600" dirty="0" smtClean="0">
                <a:solidFill>
                  <a:srgbClr val="000000"/>
                </a:solidFill>
                <a:latin typeface="Candara" charset="0"/>
                <a:ea typeface="Candara" charset="0"/>
                <a:cs typeface="Candara" charset="0"/>
              </a:rPr>
              <a:t>teaching them to obey all that I have commanded you. And behold, I am with you always, to the end of the age.</a:t>
            </a:r>
            <a:endParaRPr lang="en-US" sz="2600" dirty="0">
              <a:solidFill>
                <a:srgbClr val="000000"/>
              </a:solidFill>
              <a:latin typeface="Candara" charset="0"/>
              <a:ea typeface="Candara" charset="0"/>
              <a:cs typeface="Candara" charset="0"/>
            </a:endParaRPr>
          </a:p>
        </p:txBody>
      </p:sp>
      <p:sp>
        <p:nvSpPr>
          <p:cNvPr id="8" name="TextBox 7"/>
          <p:cNvSpPr txBox="1"/>
          <p:nvPr/>
        </p:nvSpPr>
        <p:spPr>
          <a:xfrm>
            <a:off x="6096000" y="2209800"/>
            <a:ext cx="4953000" cy="2893100"/>
          </a:xfrm>
          <a:prstGeom prst="rect">
            <a:avLst/>
          </a:prstGeom>
          <a:noFill/>
        </p:spPr>
        <p:txBody>
          <a:bodyPr wrap="square" rtlCol="0">
            <a:spAutoFit/>
          </a:bodyPr>
          <a:lstStyle/>
          <a:p>
            <a:pPr algn="just"/>
            <a:r>
              <a:rPr lang="en-US" sz="2600" b="1" dirty="0" smtClean="0">
                <a:solidFill>
                  <a:srgbClr val="000000"/>
                </a:solidFill>
                <a:latin typeface="Candara" charset="0"/>
                <a:ea typeface="Candara" charset="0"/>
                <a:cs typeface="Candara" charset="0"/>
              </a:rPr>
              <a:t>Acts 1:8</a:t>
            </a:r>
          </a:p>
          <a:p>
            <a:pPr algn="just"/>
            <a:r>
              <a:rPr lang="en-US" sz="2600" dirty="0" smtClean="0">
                <a:solidFill>
                  <a:srgbClr val="000000"/>
                </a:solidFill>
                <a:latin typeface="Candara" charset="0"/>
                <a:ea typeface="Candara" charset="0"/>
                <a:cs typeface="Candara" charset="0"/>
              </a:rPr>
              <a:t>But you will receive power when the Holy Spirit has come upon you, and you will be my witnesses in Jerusalem and in all Judea and Samaria, and to the end of the earth.</a:t>
            </a:r>
            <a:endParaRPr lang="en-US" sz="260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2084443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WHY PHILIPPIANS 3?</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609600" y="1219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2600" b="1" i="0" kern="0" dirty="0" err="1" smtClean="0">
                <a:solidFill>
                  <a:srgbClr val="000000"/>
                </a:solidFill>
                <a:latin typeface="Candara" charset="0"/>
                <a:ea typeface="Candara" charset="0"/>
                <a:cs typeface="Candara" charset="0"/>
              </a:rPr>
              <a:t>Psst</a:t>
            </a:r>
            <a:r>
              <a:rPr lang="is-IS" sz="2600" b="1" i="0" kern="0" dirty="0" smtClean="0">
                <a:solidFill>
                  <a:srgbClr val="000000"/>
                </a:solidFill>
                <a:latin typeface="Candara" charset="0"/>
                <a:ea typeface="Candara" charset="0"/>
                <a:cs typeface="Candara" charset="0"/>
              </a:rPr>
              <a:t>…Hey Bo, you know this is missions month, right?   There are l</a:t>
            </a:r>
            <a:r>
              <a:rPr lang="en-US" sz="2600" b="1" i="0" kern="0" dirty="0" err="1" smtClean="0">
                <a:solidFill>
                  <a:srgbClr val="000000"/>
                </a:solidFill>
                <a:latin typeface="Candara" charset="0"/>
                <a:ea typeface="Candara" charset="0"/>
                <a:cs typeface="Candara" charset="0"/>
              </a:rPr>
              <a:t>ots</a:t>
            </a:r>
            <a:r>
              <a:rPr lang="en-US" sz="2600" b="1" i="0" kern="0" dirty="0" smtClean="0">
                <a:solidFill>
                  <a:srgbClr val="000000"/>
                </a:solidFill>
                <a:latin typeface="Candara" charset="0"/>
                <a:ea typeface="Candara" charset="0"/>
                <a:cs typeface="Candara" charset="0"/>
              </a:rPr>
              <a:t> of other great passages to choose from, right? </a:t>
            </a:r>
          </a:p>
          <a:p>
            <a:endParaRPr lang="pt-BR" sz="2600" b="1" i="0" kern="0" dirty="0" smtClean="0">
              <a:solidFill>
                <a:srgbClr val="000000"/>
              </a:solidFill>
              <a:latin typeface="Candara" charset="0"/>
              <a:ea typeface="Candara" charset="0"/>
              <a:cs typeface="Candara" charset="0"/>
            </a:endParaRPr>
          </a:p>
          <a:p>
            <a:endParaRPr lang="pt-BR" sz="2600" i="0" kern="0" dirty="0" smtClean="0">
              <a:solidFill>
                <a:srgbClr val="000000"/>
              </a:solidFill>
              <a:latin typeface="Candara" charset="0"/>
              <a:ea typeface="Candara" charset="0"/>
              <a:cs typeface="Candara" charset="0"/>
            </a:endParaRPr>
          </a:p>
          <a:p>
            <a:pPr marL="361950" marR="315027" indent="-361950" defTabSz="315027">
              <a:lnSpc>
                <a:spcPts val="3937"/>
              </a:lnSpc>
              <a:buFontTx/>
              <a:buNone/>
              <a:defRPr sz="3920"/>
            </a:pPr>
            <a:endParaRPr lang="en-US" sz="2600" b="1" i="0" kern="0" dirty="0">
              <a:solidFill>
                <a:srgbClr val="000000"/>
              </a:solidFill>
              <a:latin typeface="Candara" charset="0"/>
              <a:ea typeface="Candara" charset="0"/>
              <a:cs typeface="Candara" charset="0"/>
            </a:endParaRPr>
          </a:p>
        </p:txBody>
      </p:sp>
      <p:sp>
        <p:nvSpPr>
          <p:cNvPr id="9" name="TextBox 8"/>
          <p:cNvSpPr txBox="1"/>
          <p:nvPr/>
        </p:nvSpPr>
        <p:spPr>
          <a:xfrm>
            <a:off x="762000" y="2209801"/>
            <a:ext cx="4953000" cy="4093428"/>
          </a:xfrm>
          <a:prstGeom prst="rect">
            <a:avLst/>
          </a:prstGeom>
          <a:noFill/>
        </p:spPr>
        <p:txBody>
          <a:bodyPr wrap="square" rtlCol="0">
            <a:spAutoFit/>
          </a:bodyPr>
          <a:lstStyle/>
          <a:p>
            <a:pPr algn="just"/>
            <a:r>
              <a:rPr lang="en-US" sz="2600" b="1" dirty="0" smtClean="0">
                <a:solidFill>
                  <a:srgbClr val="000000"/>
                </a:solidFill>
                <a:latin typeface="Candara" charset="0"/>
                <a:ea typeface="Candara" charset="0"/>
                <a:cs typeface="Candara" charset="0"/>
              </a:rPr>
              <a:t>Luke 4:18-19</a:t>
            </a:r>
          </a:p>
          <a:p>
            <a:pPr algn="just"/>
            <a:r>
              <a:rPr lang="en-US" sz="2600" baseline="30000" dirty="0" smtClean="0">
                <a:solidFill>
                  <a:srgbClr val="000000"/>
                </a:solidFill>
                <a:latin typeface="Candara" charset="0"/>
                <a:ea typeface="Candara" charset="0"/>
                <a:cs typeface="Candara" charset="0"/>
              </a:rPr>
              <a:t>18 </a:t>
            </a:r>
            <a:r>
              <a:rPr lang="en-US" sz="2600" dirty="0" smtClean="0">
                <a:solidFill>
                  <a:srgbClr val="000000"/>
                </a:solidFill>
                <a:latin typeface="Candara" charset="0"/>
                <a:ea typeface="Candara" charset="0"/>
                <a:cs typeface="Candara" charset="0"/>
              </a:rPr>
              <a:t>The Spirit of the Lord is upon me, because he has anointed me to proclaim good news to the poor. </a:t>
            </a:r>
            <a:r>
              <a:rPr lang="en-US" sz="2600" dirty="0">
                <a:solidFill>
                  <a:srgbClr val="000000"/>
                </a:solidFill>
                <a:latin typeface="Candara" charset="0"/>
                <a:ea typeface="Candara" charset="0"/>
                <a:cs typeface="Candara" charset="0"/>
              </a:rPr>
              <a:t>H</a:t>
            </a:r>
            <a:r>
              <a:rPr lang="en-US" sz="2600" dirty="0" smtClean="0">
                <a:solidFill>
                  <a:srgbClr val="000000"/>
                </a:solidFill>
                <a:latin typeface="Candara" charset="0"/>
                <a:ea typeface="Candara" charset="0"/>
                <a:cs typeface="Candara" charset="0"/>
              </a:rPr>
              <a:t>e has sent me to proclaim liberty to the captives and recovering of sight to the blind, to set at liberty those who are oppressed, </a:t>
            </a:r>
            <a:r>
              <a:rPr lang="en-US" sz="2600" baseline="30000" dirty="0" smtClean="0">
                <a:solidFill>
                  <a:srgbClr val="000000"/>
                </a:solidFill>
                <a:latin typeface="Candara" charset="0"/>
                <a:ea typeface="Candara" charset="0"/>
                <a:cs typeface="Candara" charset="0"/>
              </a:rPr>
              <a:t>19</a:t>
            </a:r>
            <a:r>
              <a:rPr lang="en-US" sz="2600" dirty="0" smtClean="0">
                <a:solidFill>
                  <a:srgbClr val="000000"/>
                </a:solidFill>
                <a:latin typeface="Candara" charset="0"/>
                <a:ea typeface="Candara" charset="0"/>
                <a:cs typeface="Candara" charset="0"/>
              </a:rPr>
              <a:t>to proclaim the year of the Lord’s favor.</a:t>
            </a:r>
            <a:endParaRPr lang="en-US" sz="2600" dirty="0">
              <a:solidFill>
                <a:srgbClr val="000000"/>
              </a:solidFill>
              <a:latin typeface="Candara" charset="0"/>
              <a:ea typeface="Candara" charset="0"/>
              <a:cs typeface="Candara" charset="0"/>
            </a:endParaRPr>
          </a:p>
        </p:txBody>
      </p:sp>
      <p:sp>
        <p:nvSpPr>
          <p:cNvPr id="10" name="TextBox 9"/>
          <p:cNvSpPr txBox="1"/>
          <p:nvPr/>
        </p:nvSpPr>
        <p:spPr>
          <a:xfrm>
            <a:off x="6096000" y="2209801"/>
            <a:ext cx="4953000" cy="3293209"/>
          </a:xfrm>
          <a:prstGeom prst="rect">
            <a:avLst/>
          </a:prstGeom>
          <a:noFill/>
        </p:spPr>
        <p:txBody>
          <a:bodyPr wrap="square" rtlCol="0">
            <a:spAutoFit/>
          </a:bodyPr>
          <a:lstStyle/>
          <a:p>
            <a:pPr algn="just"/>
            <a:r>
              <a:rPr lang="en-US" sz="2600" b="1" dirty="0" smtClean="0">
                <a:solidFill>
                  <a:srgbClr val="000000"/>
                </a:solidFill>
                <a:latin typeface="Candara" charset="0"/>
                <a:ea typeface="Candara" charset="0"/>
                <a:cs typeface="Candara" charset="0"/>
              </a:rPr>
              <a:t>Luke 3:10-11</a:t>
            </a:r>
          </a:p>
          <a:p>
            <a:pPr algn="just"/>
            <a:r>
              <a:rPr lang="en-US" sz="2600" baseline="30000" dirty="0" smtClean="0">
                <a:solidFill>
                  <a:srgbClr val="000000"/>
                </a:solidFill>
                <a:latin typeface="Candara" charset="0"/>
                <a:ea typeface="Candara" charset="0"/>
                <a:cs typeface="Candara" charset="0"/>
              </a:rPr>
              <a:t>10 </a:t>
            </a:r>
            <a:r>
              <a:rPr lang="en-US" sz="2600" dirty="0" smtClean="0">
                <a:solidFill>
                  <a:srgbClr val="000000"/>
                </a:solidFill>
                <a:latin typeface="Candara" charset="0"/>
                <a:ea typeface="Candara" charset="0"/>
                <a:cs typeface="Candara" charset="0"/>
              </a:rPr>
              <a:t>And the crowds asked him (John the Baptist), “What then shall we do?” </a:t>
            </a:r>
            <a:r>
              <a:rPr lang="en-US" sz="2600" baseline="30000" dirty="0" smtClean="0">
                <a:solidFill>
                  <a:srgbClr val="000000"/>
                </a:solidFill>
                <a:latin typeface="Candara" charset="0"/>
                <a:ea typeface="Candara" charset="0"/>
                <a:cs typeface="Candara" charset="0"/>
              </a:rPr>
              <a:t>11</a:t>
            </a:r>
            <a:r>
              <a:rPr lang="en-US" sz="2600" dirty="0" smtClean="0">
                <a:solidFill>
                  <a:srgbClr val="000000"/>
                </a:solidFill>
                <a:latin typeface="Candara" charset="0"/>
                <a:ea typeface="Candara" charset="0"/>
                <a:cs typeface="Candara" charset="0"/>
              </a:rPr>
              <a:t>And he answered them, “Whoever has two tunics is to share with him who has none, and whoever has food is to do likewise.”</a:t>
            </a:r>
            <a:endParaRPr lang="en-US" sz="260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40104934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WHY PHILIPPIANS 3?</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6" name="Rectangle 3"/>
          <p:cNvSpPr txBox="1">
            <a:spLocks noChangeArrowheads="1"/>
          </p:cNvSpPr>
          <p:nvPr/>
        </p:nvSpPr>
        <p:spPr bwMode="auto">
          <a:xfrm>
            <a:off x="609600" y="12192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2600" b="1" i="0" kern="0" dirty="0" err="1" smtClean="0">
                <a:solidFill>
                  <a:srgbClr val="000000"/>
                </a:solidFill>
                <a:latin typeface="Candara" charset="0"/>
                <a:ea typeface="Candara" charset="0"/>
                <a:cs typeface="Candara" charset="0"/>
              </a:rPr>
              <a:t>Psst</a:t>
            </a:r>
            <a:r>
              <a:rPr lang="is-IS" sz="2600" b="1" i="0" kern="0" dirty="0" smtClean="0">
                <a:solidFill>
                  <a:srgbClr val="000000"/>
                </a:solidFill>
                <a:latin typeface="Candara" charset="0"/>
                <a:ea typeface="Candara" charset="0"/>
                <a:cs typeface="Candara" charset="0"/>
              </a:rPr>
              <a:t>…Hey Bo, you know this is missions month, right?   There are l</a:t>
            </a:r>
            <a:r>
              <a:rPr lang="en-US" sz="2600" b="1" i="0" kern="0" dirty="0" err="1" smtClean="0">
                <a:solidFill>
                  <a:srgbClr val="000000"/>
                </a:solidFill>
                <a:latin typeface="Candara" charset="0"/>
                <a:ea typeface="Candara" charset="0"/>
                <a:cs typeface="Candara" charset="0"/>
              </a:rPr>
              <a:t>ots</a:t>
            </a:r>
            <a:r>
              <a:rPr lang="en-US" sz="2600" b="1" i="0" kern="0" dirty="0" smtClean="0">
                <a:solidFill>
                  <a:srgbClr val="000000"/>
                </a:solidFill>
                <a:latin typeface="Candara" charset="0"/>
                <a:ea typeface="Candara" charset="0"/>
                <a:cs typeface="Candara" charset="0"/>
              </a:rPr>
              <a:t> of other great passages to choose from, right? </a:t>
            </a:r>
          </a:p>
          <a:p>
            <a:endParaRPr lang="pt-BR" sz="2600" b="1" i="0" kern="0" dirty="0" smtClean="0">
              <a:solidFill>
                <a:srgbClr val="000000"/>
              </a:solidFill>
              <a:latin typeface="Candara" charset="0"/>
              <a:ea typeface="Candara" charset="0"/>
              <a:cs typeface="Candara" charset="0"/>
            </a:endParaRPr>
          </a:p>
          <a:p>
            <a:endParaRPr lang="pt-BR" sz="2600" i="0" kern="0" dirty="0" smtClean="0">
              <a:solidFill>
                <a:srgbClr val="000000"/>
              </a:solidFill>
              <a:latin typeface="Candara" charset="0"/>
              <a:ea typeface="Candara" charset="0"/>
              <a:cs typeface="Candara" charset="0"/>
            </a:endParaRPr>
          </a:p>
          <a:p>
            <a:pPr marL="361950" marR="315027" indent="-361950" defTabSz="315027">
              <a:lnSpc>
                <a:spcPts val="3937"/>
              </a:lnSpc>
              <a:buFontTx/>
              <a:buNone/>
              <a:defRPr sz="3920"/>
            </a:pPr>
            <a:endParaRPr lang="en-US" sz="2600" b="1" i="0" kern="0" dirty="0">
              <a:solidFill>
                <a:srgbClr val="000000"/>
              </a:solidFill>
              <a:latin typeface="Candara" charset="0"/>
              <a:ea typeface="Candara" charset="0"/>
              <a:cs typeface="Candara" charset="0"/>
            </a:endParaRPr>
          </a:p>
        </p:txBody>
      </p:sp>
      <p:sp>
        <p:nvSpPr>
          <p:cNvPr id="7" name="TextBox 6"/>
          <p:cNvSpPr txBox="1"/>
          <p:nvPr/>
        </p:nvSpPr>
        <p:spPr>
          <a:xfrm>
            <a:off x="762000" y="2209801"/>
            <a:ext cx="10591800" cy="2092881"/>
          </a:xfrm>
          <a:prstGeom prst="rect">
            <a:avLst/>
          </a:prstGeom>
          <a:noFill/>
        </p:spPr>
        <p:txBody>
          <a:bodyPr wrap="square" rtlCol="0">
            <a:spAutoFit/>
          </a:bodyPr>
          <a:lstStyle/>
          <a:p>
            <a:pPr algn="just"/>
            <a:r>
              <a:rPr lang="en-US" sz="2600" b="1" dirty="0" smtClean="0">
                <a:solidFill>
                  <a:srgbClr val="000000"/>
                </a:solidFill>
                <a:latin typeface="Candara" charset="0"/>
                <a:ea typeface="Candara" charset="0"/>
                <a:cs typeface="Candara" charset="0"/>
              </a:rPr>
              <a:t>Leviticus 19:33-34</a:t>
            </a:r>
          </a:p>
          <a:p>
            <a:pPr algn="just"/>
            <a:r>
              <a:rPr lang="en-US" sz="2600" baseline="30000" dirty="0" smtClean="0">
                <a:solidFill>
                  <a:srgbClr val="000000"/>
                </a:solidFill>
                <a:latin typeface="Candara" charset="0"/>
                <a:ea typeface="Candara" charset="0"/>
                <a:cs typeface="Candara" charset="0"/>
              </a:rPr>
              <a:t>33</a:t>
            </a:r>
            <a:r>
              <a:rPr lang="en-US" sz="2600" dirty="0" smtClean="0">
                <a:solidFill>
                  <a:srgbClr val="000000"/>
                </a:solidFill>
                <a:latin typeface="Candara" charset="0"/>
                <a:ea typeface="Candara" charset="0"/>
                <a:cs typeface="Candara" charset="0"/>
              </a:rPr>
              <a:t>When a stranger sojourns with you in your land, you shall not do him wrong. </a:t>
            </a:r>
            <a:r>
              <a:rPr lang="en-US" sz="2600" baseline="30000" dirty="0" smtClean="0">
                <a:solidFill>
                  <a:srgbClr val="000000"/>
                </a:solidFill>
                <a:latin typeface="Candara" charset="0"/>
                <a:ea typeface="Candara" charset="0"/>
                <a:cs typeface="Candara" charset="0"/>
              </a:rPr>
              <a:t>34</a:t>
            </a:r>
            <a:r>
              <a:rPr lang="en-US" sz="2600" dirty="0" smtClean="0">
                <a:solidFill>
                  <a:srgbClr val="000000"/>
                </a:solidFill>
                <a:latin typeface="Candara" charset="0"/>
                <a:ea typeface="Candara" charset="0"/>
                <a:cs typeface="Candara" charset="0"/>
              </a:rPr>
              <a:t>You shall treat the stranger who sojourns with you as the native among you, and you shall love him as yourself, for you were strangers in Egypt: I am the LORD your God.</a:t>
            </a:r>
            <a:endParaRPr lang="en-US" sz="260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41196010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smtClean="0">
                <a:latin typeface="Candara" charset="0"/>
                <a:cs typeface="MS PGothic" charset="0"/>
              </a:rPr>
              <a:t>WHY PHILIPPIANS 3?</a:t>
            </a:r>
            <a:endParaRPr lang="en-US" sz="3200" b="1" dirty="0">
              <a:latin typeface="Candara" charset="0"/>
              <a:cs typeface="MS PGothic"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
        <p:nvSpPr>
          <p:cNvPr id="8" name="Rectangle 3"/>
          <p:cNvSpPr txBox="1">
            <a:spLocks noChangeArrowheads="1"/>
          </p:cNvSpPr>
          <p:nvPr/>
        </p:nvSpPr>
        <p:spPr bwMode="auto">
          <a:xfrm>
            <a:off x="762000" y="1485900"/>
            <a:ext cx="4953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2600" b="1" i="0" kern="0" dirty="0" smtClean="0">
                <a:solidFill>
                  <a:srgbClr val="000000"/>
                </a:solidFill>
                <a:latin typeface="Candara" charset="0"/>
                <a:ea typeface="Candara" charset="0"/>
                <a:cs typeface="Candara" charset="0"/>
              </a:rPr>
              <a:t>Because if we want to do these</a:t>
            </a:r>
            <a:r>
              <a:rPr lang="is-IS" sz="2600" b="1" i="0" kern="0" dirty="0" smtClean="0">
                <a:solidFill>
                  <a:srgbClr val="000000"/>
                </a:solidFill>
                <a:latin typeface="Candara" charset="0"/>
                <a:ea typeface="Candara" charset="0"/>
                <a:cs typeface="Candara" charset="0"/>
              </a:rPr>
              <a:t>… </a:t>
            </a:r>
            <a:endParaRPr lang="en-US" sz="2600" b="1" i="0" kern="0" dirty="0" smtClean="0">
              <a:solidFill>
                <a:srgbClr val="000000"/>
              </a:solidFill>
              <a:latin typeface="Candara" charset="0"/>
              <a:ea typeface="Candara" charset="0"/>
              <a:cs typeface="Candara" charset="0"/>
            </a:endParaRPr>
          </a:p>
          <a:p>
            <a:pPr marL="0" indent="0">
              <a:buFontTx/>
              <a:buNone/>
            </a:pPr>
            <a:endParaRPr lang="pt-BR" sz="2600" b="1" i="0" kern="0" dirty="0" smtClean="0">
              <a:solidFill>
                <a:srgbClr val="000000"/>
              </a:solidFill>
              <a:latin typeface="Candara" charset="0"/>
              <a:ea typeface="Candara" charset="0"/>
              <a:cs typeface="Candara" charset="0"/>
            </a:endParaRPr>
          </a:p>
          <a:p>
            <a:endParaRPr lang="pt-BR" sz="2600" i="0" kern="0" dirty="0" smtClean="0">
              <a:solidFill>
                <a:srgbClr val="000000"/>
              </a:solidFill>
              <a:latin typeface="Candara" charset="0"/>
              <a:ea typeface="Candara" charset="0"/>
              <a:cs typeface="Candara" charset="0"/>
            </a:endParaRPr>
          </a:p>
          <a:p>
            <a:pPr marL="361950" marR="315027" indent="-361950" defTabSz="315027">
              <a:lnSpc>
                <a:spcPts val="3937"/>
              </a:lnSpc>
              <a:buFontTx/>
              <a:buNone/>
              <a:defRPr sz="3920"/>
            </a:pPr>
            <a:endParaRPr lang="en-US" sz="2600" b="1" i="0" kern="0" dirty="0">
              <a:solidFill>
                <a:srgbClr val="000000"/>
              </a:solidFill>
              <a:latin typeface="Candara" charset="0"/>
              <a:ea typeface="Candara" charset="0"/>
              <a:cs typeface="Candara" charset="0"/>
            </a:endParaRPr>
          </a:p>
        </p:txBody>
      </p:sp>
      <p:sp>
        <p:nvSpPr>
          <p:cNvPr id="9" name="Rectangle 3"/>
          <p:cNvSpPr txBox="1">
            <a:spLocks noChangeArrowheads="1"/>
          </p:cNvSpPr>
          <p:nvPr/>
        </p:nvSpPr>
        <p:spPr bwMode="auto">
          <a:xfrm>
            <a:off x="6400800" y="1477435"/>
            <a:ext cx="54102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2600" b="1" i="0" kern="0" dirty="0" smtClean="0">
                <a:solidFill>
                  <a:srgbClr val="000000"/>
                </a:solidFill>
                <a:latin typeface="Candara" charset="0"/>
                <a:ea typeface="Candara" charset="0"/>
                <a:cs typeface="Candara" charset="0"/>
              </a:rPr>
              <a:t>we must first do these</a:t>
            </a:r>
            <a:r>
              <a:rPr lang="is-IS" sz="2600" b="1" i="0" kern="0" dirty="0" smtClean="0">
                <a:solidFill>
                  <a:srgbClr val="000000"/>
                </a:solidFill>
                <a:latin typeface="Candara" charset="0"/>
                <a:ea typeface="Candara" charset="0"/>
                <a:cs typeface="Candara" charset="0"/>
              </a:rPr>
              <a:t>…</a:t>
            </a:r>
            <a:endParaRPr lang="en-US" sz="2600" b="1" i="0" kern="0" dirty="0" smtClean="0">
              <a:solidFill>
                <a:srgbClr val="000000"/>
              </a:solidFill>
              <a:latin typeface="Candara" charset="0"/>
              <a:ea typeface="Candara" charset="0"/>
              <a:cs typeface="Candara" charset="0"/>
            </a:endParaRPr>
          </a:p>
          <a:p>
            <a:endParaRPr lang="pt-BR" sz="2600" b="1" i="0" kern="0" dirty="0" smtClean="0">
              <a:solidFill>
                <a:srgbClr val="000000"/>
              </a:solidFill>
              <a:latin typeface="Candara" charset="0"/>
              <a:ea typeface="Candara" charset="0"/>
              <a:cs typeface="Candara" charset="0"/>
            </a:endParaRPr>
          </a:p>
          <a:p>
            <a:endParaRPr lang="pt-BR" sz="2600" i="0" kern="0" dirty="0" smtClean="0">
              <a:solidFill>
                <a:srgbClr val="000000"/>
              </a:solidFill>
              <a:latin typeface="Candara" charset="0"/>
              <a:ea typeface="Candara" charset="0"/>
              <a:cs typeface="Candara" charset="0"/>
            </a:endParaRPr>
          </a:p>
          <a:p>
            <a:pPr marL="361950" marR="315027" indent="-361950" defTabSz="315027">
              <a:lnSpc>
                <a:spcPts val="3937"/>
              </a:lnSpc>
              <a:buFontTx/>
              <a:buNone/>
              <a:defRPr sz="3920"/>
            </a:pPr>
            <a:endParaRPr lang="en-US" sz="2600" b="1" i="0" kern="0" dirty="0">
              <a:solidFill>
                <a:srgbClr val="000000"/>
              </a:solidFill>
              <a:latin typeface="Candara" charset="0"/>
              <a:ea typeface="Candara" charset="0"/>
              <a:cs typeface="Candara" charset="0"/>
            </a:endParaRPr>
          </a:p>
        </p:txBody>
      </p:sp>
      <p:sp>
        <p:nvSpPr>
          <p:cNvPr id="10" name="TextBox 9"/>
          <p:cNvSpPr txBox="1"/>
          <p:nvPr/>
        </p:nvSpPr>
        <p:spPr>
          <a:xfrm>
            <a:off x="762000" y="2218268"/>
            <a:ext cx="4953000" cy="3600986"/>
          </a:xfrm>
          <a:prstGeom prst="rect">
            <a:avLst/>
          </a:prstGeom>
          <a:noFill/>
        </p:spPr>
        <p:txBody>
          <a:bodyPr wrap="square" rtlCol="0">
            <a:spAutoFit/>
          </a:bodyPr>
          <a:lstStyle/>
          <a:p>
            <a:pPr marL="457200" indent="-457200" algn="just">
              <a:spcAft>
                <a:spcPts val="600"/>
              </a:spcAft>
              <a:buFont typeface="Arial" charset="0"/>
              <a:buChar char="•"/>
            </a:pPr>
            <a:r>
              <a:rPr lang="en-US" sz="2600" i="0" dirty="0" smtClean="0">
                <a:solidFill>
                  <a:srgbClr val="000000"/>
                </a:solidFill>
                <a:latin typeface="Candara" charset="0"/>
                <a:ea typeface="Candara" charset="0"/>
                <a:cs typeface="Candara" charset="0"/>
              </a:rPr>
              <a:t>Taking the good news of salvation through Jesus to all the world</a:t>
            </a:r>
          </a:p>
          <a:p>
            <a:pPr marL="457200" indent="-457200" algn="just">
              <a:spcAft>
                <a:spcPts val="600"/>
              </a:spcAft>
              <a:buFont typeface="Arial" charset="0"/>
              <a:buChar char="•"/>
            </a:pPr>
            <a:r>
              <a:rPr lang="en-US" sz="2600" i="0" dirty="0" smtClean="0">
                <a:solidFill>
                  <a:srgbClr val="000000"/>
                </a:solidFill>
                <a:latin typeface="Candara" charset="0"/>
                <a:ea typeface="Candara" charset="0"/>
                <a:cs typeface="Candara" charset="0"/>
              </a:rPr>
              <a:t>Caring for the poor</a:t>
            </a:r>
          </a:p>
          <a:p>
            <a:pPr marL="457200" indent="-457200" algn="just">
              <a:spcAft>
                <a:spcPts val="600"/>
              </a:spcAft>
              <a:buFont typeface="Arial" charset="0"/>
              <a:buChar char="•"/>
            </a:pPr>
            <a:r>
              <a:rPr lang="en-US" sz="2600" i="0" dirty="0" smtClean="0">
                <a:solidFill>
                  <a:srgbClr val="000000"/>
                </a:solidFill>
                <a:latin typeface="Candara" charset="0"/>
                <a:ea typeface="Candara" charset="0"/>
                <a:cs typeface="Candara" charset="0"/>
              </a:rPr>
              <a:t>Comforting the sick</a:t>
            </a:r>
          </a:p>
          <a:p>
            <a:pPr marL="457200" indent="-457200" algn="just">
              <a:spcAft>
                <a:spcPts val="600"/>
              </a:spcAft>
              <a:buFont typeface="Arial" charset="0"/>
              <a:buChar char="•"/>
            </a:pPr>
            <a:r>
              <a:rPr lang="en-US" sz="2600" i="0" dirty="0" smtClean="0">
                <a:solidFill>
                  <a:srgbClr val="000000"/>
                </a:solidFill>
                <a:latin typeface="Candara" charset="0"/>
                <a:ea typeface="Candara" charset="0"/>
                <a:cs typeface="Candara" charset="0"/>
              </a:rPr>
              <a:t>Sharing what we have with those who have less</a:t>
            </a:r>
          </a:p>
          <a:p>
            <a:pPr marL="457200" indent="-457200" algn="just">
              <a:spcAft>
                <a:spcPts val="600"/>
              </a:spcAft>
              <a:buFont typeface="Arial" charset="0"/>
              <a:buChar char="•"/>
            </a:pPr>
            <a:r>
              <a:rPr lang="en-US" sz="2600" i="0" dirty="0" smtClean="0">
                <a:solidFill>
                  <a:srgbClr val="000000"/>
                </a:solidFill>
                <a:latin typeface="Candara" charset="0"/>
                <a:ea typeface="Candara" charset="0"/>
                <a:cs typeface="Candara" charset="0"/>
              </a:rPr>
              <a:t>Loving the stranger among us</a:t>
            </a:r>
          </a:p>
        </p:txBody>
      </p:sp>
      <p:sp>
        <p:nvSpPr>
          <p:cNvPr id="11" name="TextBox 10"/>
          <p:cNvSpPr txBox="1"/>
          <p:nvPr/>
        </p:nvSpPr>
        <p:spPr>
          <a:xfrm>
            <a:off x="6096000" y="2209801"/>
            <a:ext cx="4953000" cy="3524042"/>
          </a:xfrm>
          <a:prstGeom prst="rect">
            <a:avLst/>
          </a:prstGeom>
          <a:noFill/>
        </p:spPr>
        <p:txBody>
          <a:bodyPr wrap="square" rtlCol="0">
            <a:spAutoFit/>
          </a:bodyPr>
          <a:lstStyle/>
          <a:p>
            <a:pPr marL="457200" indent="-457200" algn="just">
              <a:spcAft>
                <a:spcPts val="600"/>
              </a:spcAft>
              <a:buFont typeface="Arial" charset="0"/>
              <a:buChar char="•"/>
            </a:pPr>
            <a:r>
              <a:rPr lang="en-US" sz="2600" i="0" dirty="0" smtClean="0">
                <a:solidFill>
                  <a:srgbClr val="000000"/>
                </a:solidFill>
                <a:latin typeface="Candara" charset="0"/>
                <a:ea typeface="Candara" charset="0"/>
                <a:cs typeface="Candara" charset="0"/>
              </a:rPr>
              <a:t>Counting all things as rubbish compared to the worth of knowing the risen Jesus</a:t>
            </a:r>
          </a:p>
          <a:p>
            <a:pPr marL="457200" indent="-457200" algn="just">
              <a:spcAft>
                <a:spcPts val="600"/>
              </a:spcAft>
              <a:buFont typeface="Arial" charset="0"/>
              <a:buChar char="•"/>
            </a:pPr>
            <a:r>
              <a:rPr lang="en-US" sz="2600" i="0" dirty="0" smtClean="0">
                <a:solidFill>
                  <a:srgbClr val="000000"/>
                </a:solidFill>
                <a:latin typeface="Candara" charset="0"/>
                <a:ea typeface="Candara" charset="0"/>
                <a:cs typeface="Candara" charset="0"/>
              </a:rPr>
              <a:t>Gaining Christ and being found in him</a:t>
            </a:r>
          </a:p>
          <a:p>
            <a:pPr marL="457200" indent="-457200" algn="just">
              <a:spcAft>
                <a:spcPts val="600"/>
              </a:spcAft>
              <a:buFont typeface="Arial" charset="0"/>
              <a:buChar char="•"/>
            </a:pPr>
            <a:r>
              <a:rPr lang="en-US" sz="2600" i="0" dirty="0" smtClean="0">
                <a:solidFill>
                  <a:srgbClr val="000000"/>
                </a:solidFill>
                <a:latin typeface="Candara" charset="0"/>
                <a:ea typeface="Candara" charset="0"/>
                <a:cs typeface="Candara" charset="0"/>
              </a:rPr>
              <a:t>Sharing in his sufferings</a:t>
            </a:r>
          </a:p>
          <a:p>
            <a:pPr marL="457200" indent="-457200" algn="just">
              <a:spcAft>
                <a:spcPts val="600"/>
              </a:spcAft>
              <a:buFont typeface="Arial" charset="0"/>
              <a:buChar char="•"/>
            </a:pPr>
            <a:r>
              <a:rPr lang="en-US" sz="2600" i="0" dirty="0" smtClean="0">
                <a:solidFill>
                  <a:srgbClr val="000000"/>
                </a:solidFill>
                <a:latin typeface="Candara" charset="0"/>
                <a:ea typeface="Candara" charset="0"/>
                <a:cs typeface="Candara" charset="0"/>
              </a:rPr>
              <a:t>Being humble and obedient, even unto death</a:t>
            </a:r>
            <a:endParaRPr lang="en-US" sz="2600" i="0" dirty="0">
              <a:solidFill>
                <a:srgbClr val="000000"/>
              </a:solidFill>
              <a:latin typeface="Candara" charset="0"/>
              <a:ea typeface="Candara" charset="0"/>
              <a:cs typeface="Candara" charset="0"/>
            </a:endParaRPr>
          </a:p>
        </p:txBody>
      </p:sp>
    </p:spTree>
    <p:extLst>
      <p:ext uri="{BB962C8B-B14F-4D97-AF65-F5344CB8AC3E}">
        <p14:creationId xmlns:p14="http://schemas.microsoft.com/office/powerpoint/2010/main" val="1569251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36764</TotalTime>
  <Words>3370</Words>
  <Application>Microsoft Macintosh PowerPoint</Application>
  <PresentationFormat>Custom</PresentationFormat>
  <Paragraphs>519</Paragraphs>
  <Slides>36</Slides>
  <Notes>34</Notes>
  <HiddenSlides>0</HiddenSlides>
  <MMClips>0</MMClips>
  <ScaleCrop>false</ScaleCrop>
  <HeadingPairs>
    <vt:vector size="4" baseType="variant">
      <vt:variant>
        <vt:lpstr>Theme</vt:lpstr>
      </vt:variant>
      <vt:variant>
        <vt:i4>22</vt:i4>
      </vt:variant>
      <vt:variant>
        <vt:lpstr>Slide Titles</vt:lpstr>
      </vt:variant>
      <vt:variant>
        <vt:i4>36</vt:i4>
      </vt:variant>
    </vt:vector>
  </HeadingPairs>
  <TitlesOfParts>
    <vt:vector size="58" baseType="lpstr">
      <vt:lpstr>Default Design</vt:lpstr>
      <vt:lpstr>1_Default Design</vt:lpstr>
      <vt:lpstr>2_Default Design</vt:lpstr>
      <vt:lpstr>3_Default Design</vt:lpstr>
      <vt:lpstr>4_Default Design</vt:lpstr>
      <vt:lpstr>5_Default Design</vt:lpstr>
      <vt:lpstr>Office Theme</vt:lpstr>
      <vt:lpstr>6_Default Design</vt:lpstr>
      <vt:lpstr>7_Default Design</vt:lpstr>
      <vt:lpstr>8_Default Design</vt:lpstr>
      <vt:lpstr>9_Default Design</vt:lpstr>
      <vt:lpstr>10_Default Design</vt:lpstr>
      <vt:lpstr>11_Default Design</vt:lpstr>
      <vt:lpstr>12_Default Design</vt:lpstr>
      <vt:lpstr>13_Default Design</vt:lpstr>
      <vt:lpstr>4_Office Theme</vt:lpstr>
      <vt:lpstr>14_Default Design</vt:lpstr>
      <vt:lpstr>15_Default Design</vt:lpstr>
      <vt:lpstr>16_Default Design</vt:lpstr>
      <vt:lpstr>17_Default Design</vt:lpstr>
      <vt:lpstr>18_Default Design</vt:lpstr>
      <vt:lpstr>2_Normal</vt:lpstr>
      <vt:lpstr>PowerPoint Presentation</vt:lpstr>
      <vt:lpstr>A God-centered View of Salvation</vt:lpstr>
      <vt:lpstr>CONTEXT OF PAUL’S LETTER TO THE PHILIPPIANS</vt:lpstr>
      <vt:lpstr>CONTEXT OF TODAY’S PASSAGE</vt:lpstr>
      <vt:lpstr>PAUL’S “LOSS COLUMN”</vt:lpstr>
      <vt:lpstr>WHY PHILIPPIANS 3?</vt:lpstr>
      <vt:lpstr>WHY PHILIPPIANS 3?</vt:lpstr>
      <vt:lpstr>WHY PHILIPPIANS 3?</vt:lpstr>
      <vt:lpstr>WHY PHILIPPIANS 3?</vt:lpstr>
      <vt:lpstr>A GOD-CENTERED VIEW OF SALVATION</vt:lpstr>
      <vt:lpstr>A GOD-CENTERED VIEW OF SALVATION</vt:lpstr>
      <vt:lpstr>A GOD-CENTERED VIEW OF SALVATION</vt:lpstr>
      <vt:lpstr>A GOD-CENTERED VIEW OF SALVATION</vt:lpstr>
      <vt:lpstr>A GOD-CENTERED VIEW OF SALVATION</vt:lpstr>
      <vt:lpstr>A GOD-CENTERED VIEW OF SALVATION</vt:lpstr>
      <vt:lpstr>A GOD-CENTERED VIEW OF SALVATION</vt:lpstr>
      <vt:lpstr>GAINING CHRIST BY LOSING OURSELVES</vt:lpstr>
      <vt:lpstr>GAINING CHRIST BY LOSING OURSELVES</vt:lpstr>
      <vt:lpstr>GAINING CHRIST BY LOSING OURSELVES</vt:lpstr>
      <vt:lpstr>A GOD-CENTERED VIEW OF SALVATION</vt:lpstr>
      <vt:lpstr>A GOD-CENTERED VIEW OF SALVATION</vt:lpstr>
      <vt:lpstr>ADVENTURES IN SELECTIVE READING</vt:lpstr>
      <vt:lpstr>A GOD-CENTERED VIEW OF SALVATION</vt:lpstr>
      <vt:lpstr>A GOD-CENTERED VIEW OF SALVATION</vt:lpstr>
      <vt:lpstr>SHARING IN THE SUFFERINGS OF JESUS</vt:lpstr>
      <vt:lpstr>A GOD-CENTERED VIEW OF SALVATION</vt:lpstr>
      <vt:lpstr>A GOD-CENTERED VIEW OF SALVATION</vt:lpstr>
      <vt:lpstr>WHERE DO WE GO FROM HERE?</vt:lpstr>
      <vt:lpstr>A GOD-CENTERED VIEW OF SALVATION</vt:lpstr>
      <vt:lpstr>A GOD-CENTERED VIEW OF SALVATION</vt:lpstr>
      <vt:lpstr>PowerPoint Presentation</vt:lpstr>
      <vt:lpstr>A GOD-CENTERED VIEW OF SALVATION</vt:lpstr>
      <vt:lpstr>A GOD-CENTERED VIEW OF SALVATION</vt:lpstr>
      <vt:lpstr>WHY PHILIPPIANS 3?</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2862</cp:revision>
  <cp:lastPrinted>2016-04-10T15:07:49Z</cp:lastPrinted>
  <dcterms:created xsi:type="dcterms:W3CDTF">2007-10-20T20:09:35Z</dcterms:created>
  <dcterms:modified xsi:type="dcterms:W3CDTF">2016-04-11T05:07:17Z</dcterms:modified>
  <cp:category/>
</cp:coreProperties>
</file>