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3933" r:id="rId8"/>
    <p:sldMasterId id="2147484111" r:id="rId9"/>
    <p:sldMasterId id="2147484123" r:id="rId10"/>
    <p:sldMasterId id="2147484135" r:id="rId11"/>
    <p:sldMasterId id="2147484159" r:id="rId12"/>
    <p:sldMasterId id="2147484171" r:id="rId13"/>
    <p:sldMasterId id="2147484183" r:id="rId14"/>
    <p:sldMasterId id="2147484195" r:id="rId15"/>
    <p:sldMasterId id="2147484207" r:id="rId16"/>
    <p:sldMasterId id="2147484231" r:id="rId17"/>
    <p:sldMasterId id="2147484267" r:id="rId18"/>
    <p:sldMasterId id="2147484279" r:id="rId19"/>
    <p:sldMasterId id="2147484291" r:id="rId20"/>
    <p:sldMasterId id="2147484303" r:id="rId21"/>
    <p:sldMasterId id="2147484315" r:id="rId22"/>
  </p:sldMasterIdLst>
  <p:notesMasterIdLst>
    <p:notesMasterId r:id="rId38"/>
  </p:notesMasterIdLst>
  <p:handoutMasterIdLst>
    <p:handoutMasterId r:id="rId39"/>
  </p:handoutMasterIdLst>
  <p:sldIdLst>
    <p:sldId id="281" r:id="rId23"/>
    <p:sldId id="422" r:id="rId24"/>
    <p:sldId id="427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8" r:id="rId34"/>
    <p:sldId id="473" r:id="rId35"/>
    <p:sldId id="386" r:id="rId36"/>
    <p:sldId id="283" r:id="rId3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00"/>
    <a:srgbClr val="CC3300"/>
    <a:srgbClr val="800000"/>
    <a:srgbClr val="0066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8" autoAdjust="0"/>
    <p:restoredTop sz="92760"/>
  </p:normalViewPr>
  <p:slideViewPr>
    <p:cSldViewPr>
      <p:cViewPr>
        <p:scale>
          <a:sx n="112" d="100"/>
          <a:sy n="112" d="100"/>
        </p:scale>
        <p:origin x="-1872" y="-688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184BF-8891-B34B-9695-6BF9B4758A91}" type="datetimeFigureOut">
              <a:rPr lang="en-US" smtClean="0"/>
              <a:t>4/4/16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BF6AF-CE7D-374D-AAA7-683B40F70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06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66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77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47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534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41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5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1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1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72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04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289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48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35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2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2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043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6122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347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69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68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05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4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312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3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19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9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9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00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9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1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6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6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0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076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04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7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145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0896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1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1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295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6423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20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2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6234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877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021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7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7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781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FBD51F6-A8FA-4C42-BC43-1F60DB64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31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EC2181-8F87-8440-9EC8-DDB98769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853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02EE989-F8BD-9D49-8816-377C02221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242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95ACEDD-7152-3943-B7EB-060128D4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86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88AE3C6-B4B3-9349-A66D-9F2E2C69D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998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8B42EB-784C-C244-AC4A-CF4ABC371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20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8A16831-71BF-2641-BBD4-0C044E37D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7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B81A705-3C54-A44B-8612-B069975FC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185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AE783D-342D-3443-A5DE-24649C4A6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6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EB3046-A0C6-6149-8314-2F5456C27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5514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97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97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EA2B2B2-E321-7E48-8CB8-180CFB4D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8412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058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689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9543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474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23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2334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24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093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821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238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4746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9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526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791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27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4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385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505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922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1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95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4740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7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7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426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7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44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107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9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56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805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8000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196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9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032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40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753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47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47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453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95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50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179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5820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1095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4165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993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1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694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1163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5201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9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7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6902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7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8582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913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3041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16193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5173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581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2185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8389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7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7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23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5697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6358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0462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127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5653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0155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6767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5351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8132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71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072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7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2" indent="0" algn="ctr">
              <a:buNone/>
              <a:defRPr/>
            </a:lvl2pPr>
            <a:lvl3pPr marL="914363" indent="0" algn="ctr">
              <a:buNone/>
              <a:defRPr/>
            </a:lvl3pPr>
            <a:lvl4pPr marL="1371545" indent="0" algn="ctr">
              <a:buNone/>
              <a:defRPr/>
            </a:lvl4pPr>
            <a:lvl5pPr marL="1828727" indent="0" algn="ctr">
              <a:buNone/>
              <a:defRPr/>
            </a:lvl5pPr>
            <a:lvl6pPr marL="2285909" indent="0" algn="ctr">
              <a:buNone/>
              <a:defRPr/>
            </a:lvl6pPr>
            <a:lvl7pPr marL="2743090" indent="0" algn="ctr">
              <a:buNone/>
              <a:defRPr/>
            </a:lvl7pPr>
            <a:lvl8pPr marL="3200272" indent="0" algn="ctr">
              <a:buNone/>
              <a:defRPr/>
            </a:lvl8pPr>
            <a:lvl9pPr marL="36574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522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3015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8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182" indent="0">
              <a:buNone/>
              <a:defRPr sz="1800"/>
            </a:lvl2pPr>
            <a:lvl3pPr marL="914363" indent="0">
              <a:buNone/>
              <a:defRPr sz="1500"/>
            </a:lvl3pPr>
            <a:lvl4pPr marL="1371545" indent="0">
              <a:buNone/>
              <a:defRPr sz="1400"/>
            </a:lvl4pPr>
            <a:lvl5pPr marL="1828727" indent="0">
              <a:buNone/>
              <a:defRPr sz="1400"/>
            </a:lvl5pPr>
            <a:lvl6pPr marL="2285909" indent="0">
              <a:buNone/>
              <a:defRPr sz="1400"/>
            </a:lvl6pPr>
            <a:lvl7pPr marL="2743090" indent="0">
              <a:buNone/>
              <a:defRPr sz="1400"/>
            </a:lvl7pPr>
            <a:lvl8pPr marL="3200272" indent="0">
              <a:buNone/>
              <a:defRPr sz="1400"/>
            </a:lvl8pPr>
            <a:lvl9pPr marL="365745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2737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5285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5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8962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6877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3852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961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100"/>
            </a:lvl4pPr>
            <a:lvl5pPr marL="1828727" indent="0">
              <a:buNone/>
              <a:defRPr sz="2100"/>
            </a:lvl5pPr>
            <a:lvl6pPr marL="2285909" indent="0">
              <a:buNone/>
              <a:defRPr sz="2100"/>
            </a:lvl6pPr>
            <a:lvl7pPr marL="2743090" indent="0">
              <a:buNone/>
              <a:defRPr sz="2100"/>
            </a:lvl7pPr>
            <a:lvl8pPr marL="3200272" indent="0">
              <a:buNone/>
              <a:defRPr sz="2100"/>
            </a:lvl8pPr>
            <a:lvl9pPr marL="3657454" indent="0">
              <a:buNone/>
              <a:defRPr sz="21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57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6652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48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48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912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2" indent="0" algn="ctr">
              <a:buNone/>
              <a:defRPr/>
            </a:lvl2pPr>
            <a:lvl3pPr marL="914363" indent="0" algn="ctr">
              <a:buNone/>
              <a:defRPr/>
            </a:lvl3pPr>
            <a:lvl4pPr marL="1371545" indent="0" algn="ctr">
              <a:buNone/>
              <a:defRPr/>
            </a:lvl4pPr>
            <a:lvl5pPr marL="1828727" indent="0" algn="ctr">
              <a:buNone/>
              <a:defRPr/>
            </a:lvl5pPr>
            <a:lvl6pPr marL="2285909" indent="0" algn="ctr">
              <a:buNone/>
              <a:defRPr/>
            </a:lvl6pPr>
            <a:lvl7pPr marL="2743090" indent="0" algn="ctr">
              <a:buNone/>
              <a:defRPr/>
            </a:lvl7pPr>
            <a:lvl8pPr marL="3200272" indent="0" algn="ctr">
              <a:buNone/>
              <a:defRPr/>
            </a:lvl8pPr>
            <a:lvl9pPr marL="36574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6443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3743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98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182" indent="0">
              <a:buNone/>
              <a:defRPr sz="1800"/>
            </a:lvl2pPr>
            <a:lvl3pPr marL="914363" indent="0">
              <a:buNone/>
              <a:defRPr sz="1500"/>
            </a:lvl3pPr>
            <a:lvl4pPr marL="1371545" indent="0">
              <a:buNone/>
              <a:defRPr sz="1400"/>
            </a:lvl4pPr>
            <a:lvl5pPr marL="1828727" indent="0">
              <a:buNone/>
              <a:defRPr sz="1400"/>
            </a:lvl5pPr>
            <a:lvl6pPr marL="2285909" indent="0">
              <a:buNone/>
              <a:defRPr sz="1400"/>
            </a:lvl6pPr>
            <a:lvl7pPr marL="2743090" indent="0">
              <a:buNone/>
              <a:defRPr sz="1400"/>
            </a:lvl7pPr>
            <a:lvl8pPr marL="3200272" indent="0">
              <a:buNone/>
              <a:defRPr sz="1400"/>
            </a:lvl8pPr>
            <a:lvl9pPr marL="365745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846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3463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1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1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500" b="1"/>
            </a:lvl4pPr>
            <a:lvl5pPr marL="1828727" indent="0">
              <a:buNone/>
              <a:defRPr sz="1500" b="1"/>
            </a:lvl5pPr>
            <a:lvl6pPr marL="2285909" indent="0">
              <a:buNone/>
              <a:defRPr sz="1500" b="1"/>
            </a:lvl6pPr>
            <a:lvl7pPr marL="2743090" indent="0">
              <a:buNone/>
              <a:defRPr sz="1500" b="1"/>
            </a:lvl7pPr>
            <a:lvl8pPr marL="3200272" indent="0">
              <a:buNone/>
              <a:defRPr sz="1500" b="1"/>
            </a:lvl8pPr>
            <a:lvl9pPr marL="3657454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6919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96550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36223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40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100"/>
            </a:lvl4pPr>
            <a:lvl5pPr marL="1828727" indent="0">
              <a:buNone/>
              <a:defRPr sz="2100"/>
            </a:lvl5pPr>
            <a:lvl6pPr marL="2285909" indent="0">
              <a:buNone/>
              <a:defRPr sz="2100"/>
            </a:lvl6pPr>
            <a:lvl7pPr marL="2743090" indent="0">
              <a:buNone/>
              <a:defRPr sz="2100"/>
            </a:lvl7pPr>
            <a:lvl8pPr marL="3200272" indent="0">
              <a:buNone/>
              <a:defRPr sz="2100"/>
            </a:lvl8pPr>
            <a:lvl9pPr marL="3657454" indent="0">
              <a:buNone/>
              <a:defRPr sz="21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3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0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6607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9850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93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93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25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5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25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25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2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5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1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1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A914D5-9335-C540-B952-B01A893A7216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3362DA3F-8E88-E64B-A469-4A2A38558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983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C8556B70-4FAF-664F-ADA0-A254032F2B89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7E17587-1BB1-B24D-9FA8-96D496052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7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2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75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2AF4A68-2F96-3247-BD1E-61E4580C719E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02F0A-0CAB-5746-B86D-A53A3AFF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40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9701B122-CFBB-8B43-B6C5-1169CB822042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BF845F07-EAA9-414B-840C-3ADB8A5E1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345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67A68B9-06EB-654A-83A0-24A340099D3A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97D3BD3-A4B5-F043-8BED-DCC27EFAD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7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A935E69-3F77-7B4E-B708-4C18F8FC1EEA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A8086E5B-CC65-8A45-BE41-FD87F3E95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80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061DA29F-E201-E34B-9BA4-9587347F3050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ED9253-14F8-5442-83EC-8128A2239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03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1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EE8D812-8FE9-B447-8B3F-65D4E386D77D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FD4B2199-5CD5-6A41-9976-34D977D95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65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1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2D320BBA-E797-F149-A19F-E9078B454C43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49F34572-B444-E94F-88D4-22E944234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0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A310831-5085-234C-88F6-5F2720C372A4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DCE6A79A-CD17-6648-B195-7A11E9759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73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503DB152-ADAF-184E-A76F-4318D56670B7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/>
            </a:lvl1pPr>
          </a:lstStyle>
          <a:p>
            <a:pPr>
              <a:defRPr/>
            </a:pPr>
            <a:fld id="{86937EF6-DCFF-3045-AE9F-D9B8298B9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254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6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9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041"/>
            <a:ext cx="27432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041"/>
            <a:ext cx="80264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2.xml"/><Relationship Id="rId8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7.xml"/><Relationship Id="rId12" Type="http://schemas.openxmlformats.org/officeDocument/2006/relationships/theme" Target="../theme/theme1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8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8.xml"/><Relationship Id="rId2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4.xml"/><Relationship Id="rId8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9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0.xml"/><Relationship Id="rId12" Type="http://schemas.openxmlformats.org/officeDocument/2006/relationships/theme" Target="../theme/theme20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10.xml"/><Relationship Id="rId2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19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1.xml"/><Relationship Id="rId12" Type="http://schemas.openxmlformats.org/officeDocument/2006/relationships/theme" Target="../theme/theme21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27.xml"/><Relationship Id="rId8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2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7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E46F5D3D-B0CF-4E45-88BF-B1E3A3E0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5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0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74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9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2" r:id="rId1"/>
    <p:sldLayoutId id="2147484293" r:id="rId2"/>
    <p:sldLayoutId id="2147484294" r:id="rId3"/>
    <p:sldLayoutId id="2147484295" r:id="rId4"/>
    <p:sldLayoutId id="2147484296" r:id="rId5"/>
    <p:sldLayoutId id="2147484297" r:id="rId6"/>
    <p:sldLayoutId id="2147484298" r:id="rId7"/>
    <p:sldLayoutId id="2147484299" r:id="rId8"/>
    <p:sldLayoutId id="2147484300" r:id="rId9"/>
    <p:sldLayoutId id="2147484301" r:id="rId10"/>
    <p:sldLayoutId id="21474843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7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7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7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1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82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6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545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727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86" indent="-3428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20" indent="-28573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954" indent="-22859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136" indent="-22859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Arial" charset="0"/>
          <a:cs typeface="+mn-cs"/>
        </a:defRPr>
      </a:lvl4pPr>
      <a:lvl5pPr marL="2057318" indent="-22859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Arial" charset="0"/>
          <a:cs typeface="+mn-cs"/>
        </a:defRPr>
      </a:lvl5pPr>
      <a:lvl6pPr marL="2514499" indent="-2285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971681" indent="-2285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28863" indent="-2285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886045" indent="-2285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9" rIns="91436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9" rIns="91436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3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182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6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545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727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86" indent="-34288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20" indent="-28573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954" indent="-22859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136" indent="-228591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Arial" charset="0"/>
          <a:cs typeface="+mn-cs"/>
        </a:defRPr>
      </a:lvl4pPr>
      <a:lvl5pPr marL="2057318" indent="-228591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ea typeface="Arial" charset="0"/>
          <a:cs typeface="+mn-cs"/>
        </a:defRPr>
      </a:lvl5pPr>
      <a:lvl6pPr marL="2514499" indent="-2285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2971681" indent="-2285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28863" indent="-2285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886045" indent="-228591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6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2CD2A858-E964-704C-8FE2-D4CF7743C7A1}" type="datetimeFigureOut">
              <a:rPr lang="en-US"/>
              <a:pPr>
                <a:defRPr/>
              </a:pPr>
              <a:t>4/4/16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6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68A4C77-B6FC-4C4D-9EBE-9935774C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11582400" cy="11430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GOD’S HEART FOR ALL PEOPLES SEEN IN THE </a:t>
            </a:r>
            <a:br>
              <a:rPr lang="en-US" sz="3200" b="1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MAJOR EVENTS OF THE OLD TESTAMENT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11684000" cy="5274253"/>
          </a:xfrm>
        </p:spPr>
        <p:txBody>
          <a:bodyPr/>
          <a:lstStyle/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Period of the Judges  </a:t>
            </a:r>
            <a:r>
              <a:rPr lang="en-US" sz="26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- Judges 21:25: “Everyone did as he saw fit” </a:t>
            </a:r>
            <a:r>
              <a:rPr lang="en-US" sz="26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Ruth </a:t>
            </a:r>
            <a:r>
              <a:rPr lang="en-US" sz="26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-the Moabite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United Kingdom </a:t>
            </a:r>
          </a:p>
          <a:p>
            <a:pPr marL="911225" lvl="1" indent="-44767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Saul  </a:t>
            </a:r>
            <a:r>
              <a:rPr lang="en-US" sz="25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- No Heart  </a:t>
            </a:r>
            <a:endParaRPr lang="en-US" sz="2500" b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1225" lvl="1" indent="-44767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David  </a:t>
            </a:r>
            <a:r>
              <a:rPr lang="en-US" sz="25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- Whole Heart  1 Samuel 17:45  Ps 67, Ps. 22, </a:t>
            </a:r>
          </a:p>
          <a:p>
            <a:pPr marL="911225" lvl="1" indent="-44767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Solomon  </a:t>
            </a:r>
            <a:r>
              <a:rPr lang="en-US" sz="25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- Half Heart 1 Kings 8:41-43,  1 Ki 10 - Queen Sheba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6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9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11582400" cy="11430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GOD’S HEART FOR ALL PEOPLES SEEN IN THE </a:t>
            </a:r>
            <a:br>
              <a:rPr lang="en-US" sz="3200" b="1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MAJOR EVENTS OF THE OLD TESTAMENT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11684000" cy="5274253"/>
          </a:xfrm>
        </p:spPr>
        <p:txBody>
          <a:bodyPr/>
          <a:lstStyle/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Divided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Kingdom </a:t>
            </a:r>
            <a:r>
              <a:rPr lang="en-US" sz="2500" dirty="0">
                <a:latin typeface="Candara" charset="0"/>
                <a:ea typeface="Candara" charset="0"/>
                <a:cs typeface="Candara" charset="0"/>
              </a:rPr>
              <a:t>- 1 Ki 17:7-24 widow, 2 Ki 5:2,3, 15 Naaman </a:t>
            </a:r>
            <a:r>
              <a:rPr lang="en-US" sz="2500" dirty="0" smtClean="0">
                <a:latin typeface="Candara" charset="0"/>
                <a:ea typeface="Candara" charset="0"/>
                <a:cs typeface="Candara" charset="0"/>
              </a:rPr>
              <a:t>the Syrian</a:t>
            </a:r>
            <a:endParaRPr lang="en-US" sz="250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1225" lvl="1" indent="-44767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North </a:t>
            </a:r>
            <a:r>
              <a:rPr lang="en-US" sz="25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/ South</a:t>
            </a:r>
          </a:p>
          <a:p>
            <a:pPr marL="911225" lvl="1" indent="-44767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Israel </a:t>
            </a:r>
            <a:r>
              <a:rPr lang="en-US" sz="25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/Judah   (name)</a:t>
            </a:r>
          </a:p>
          <a:p>
            <a:pPr marL="911225" lvl="1" indent="-44767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Samaria</a:t>
            </a:r>
            <a:r>
              <a:rPr lang="en-US" sz="25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/ Jerusalem   (capital cities)</a:t>
            </a:r>
          </a:p>
          <a:p>
            <a:pPr marL="911225" lvl="1" indent="-44767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19</a:t>
            </a:r>
            <a:r>
              <a:rPr lang="en-US" sz="25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/20      (# of kings)</a:t>
            </a:r>
          </a:p>
          <a:p>
            <a:pPr marL="911225" lvl="1" indent="-44767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0</a:t>
            </a:r>
            <a:r>
              <a:rPr lang="en-US" sz="25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/8        (good kings</a:t>
            </a: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</a:t>
            </a:r>
          </a:p>
          <a:p>
            <a:pPr marL="911225" lvl="1" indent="-447675">
              <a:spcBef>
                <a:spcPts val="0"/>
              </a:spcBef>
              <a:buFont typeface="Wingdings" charset="2"/>
              <a:buChar char="Ø"/>
              <a:defRPr/>
            </a:pPr>
            <a:endParaRPr lang="en-US" sz="12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A - Assyrian Exile  </a:t>
            </a:r>
            <a:r>
              <a:rPr lang="en-US" sz="2600" b="1" dirty="0">
                <a:latin typeface="Candara" charset="0"/>
                <a:ea typeface="Candara" charset="0"/>
                <a:cs typeface="Candara" charset="0"/>
              </a:rPr>
              <a:t>- </a:t>
            </a:r>
            <a:r>
              <a:rPr lang="en-US" sz="2600" dirty="0">
                <a:latin typeface="Candara" charset="0"/>
                <a:ea typeface="Candara" charset="0"/>
                <a:cs typeface="Candara" charset="0"/>
              </a:rPr>
              <a:t>Isaiah 49:6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B - Babylonian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Captivity </a:t>
            </a:r>
            <a:r>
              <a:rPr lang="en-US" sz="2600" b="1" dirty="0" smtClean="0">
                <a:latin typeface="Candara" charset="0"/>
                <a:ea typeface="Candara" charset="0"/>
                <a:cs typeface="Candara" charset="0"/>
              </a:rPr>
              <a:t>- </a:t>
            </a:r>
            <a:r>
              <a:rPr lang="en-US" sz="2600" dirty="0">
                <a:latin typeface="Candara" charset="0"/>
                <a:ea typeface="Candara" charset="0"/>
                <a:cs typeface="Candara" charset="0"/>
              </a:rPr>
              <a:t>Dan 2:46,47 (Nebuchadnezzar) 						           </a:t>
            </a:r>
            <a:r>
              <a:rPr lang="en-US" sz="2600" dirty="0" smtClean="0">
                <a:latin typeface="Candara" charset="0"/>
                <a:ea typeface="Candara" charset="0"/>
                <a:cs typeface="Candara" charset="0"/>
              </a:rPr>
              <a:t>            </a:t>
            </a:r>
            <a:r>
              <a:rPr lang="en-US" sz="2600" dirty="0">
                <a:latin typeface="Candara" charset="0"/>
                <a:ea typeface="Candara" charset="0"/>
                <a:cs typeface="Candara" charset="0"/>
              </a:rPr>
              <a:t>Dan 3:29 (Nebuchadnezzar)  Dan 6:25-27 (Darius)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>C- Cyrus allows The Return  </a:t>
            </a:r>
            <a:r>
              <a:rPr lang="en-US" sz="2600" b="1" dirty="0">
                <a:latin typeface="Candara" charset="0"/>
                <a:ea typeface="Candara" charset="0"/>
                <a:cs typeface="Candara" charset="0"/>
              </a:rPr>
              <a:t>- </a:t>
            </a:r>
            <a:r>
              <a:rPr lang="en-US" sz="2600" dirty="0">
                <a:latin typeface="Candara" charset="0"/>
                <a:ea typeface="Candara" charset="0"/>
                <a:cs typeface="Candara" charset="0"/>
              </a:rPr>
              <a:t>Esther 8:15-17</a:t>
            </a:r>
          </a:p>
          <a:p>
            <a:pPr marL="911225" lvl="1" indent="-44767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400" b="1" u="sng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Z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erubabel	</a:t>
            </a:r>
            <a:r>
              <a:rPr lang="en-US" sz="24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temple</a:t>
            </a:r>
          </a:p>
          <a:p>
            <a:pPr marL="911225" lvl="1" indent="-44767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400" b="1" u="sng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E</a:t>
            </a:r>
            <a:r>
              <a:rPr lang="en-US" sz="24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zra	</a:t>
            </a:r>
            <a:r>
              <a:rPr lang="en-US" sz="24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people</a:t>
            </a:r>
          </a:p>
          <a:p>
            <a:pPr marL="911225" lvl="1" indent="-44767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b="1" u="sng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N</a:t>
            </a:r>
            <a:r>
              <a:rPr lang="en-US" sz="25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ehemiah</a:t>
            </a:r>
            <a:r>
              <a:rPr lang="en-US" sz="25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	</a:t>
            </a:r>
            <a:r>
              <a:rPr lang="en-US" sz="250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walls</a:t>
            </a:r>
          </a:p>
          <a:p>
            <a:pPr marL="63500" indent="0">
              <a:spcBef>
                <a:spcPts val="0"/>
              </a:spcBef>
              <a:buNone/>
              <a:defRPr/>
            </a:pPr>
            <a:endParaRPr lang="en-US" sz="29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6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65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6858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WHAT IS THE STORYLINE OF THE BIBLE? 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8"/>
            <a:ext cx="11684000" cy="5502845"/>
          </a:xfrm>
        </p:spPr>
        <p:txBody>
          <a:bodyPr/>
          <a:lstStyle/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The story of how God brings glory to the Godhead by:</a:t>
            </a: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b="1" dirty="0" smtClean="0">
                <a:latin typeface="Candara" charset="0"/>
                <a:ea typeface="MS PGothic" charset="0"/>
                <a:cs typeface="Arial" charset="0"/>
              </a:rPr>
              <a:t>revealing </a:t>
            </a:r>
            <a:r>
              <a:rPr lang="en-US" sz="2500" b="1" dirty="0">
                <a:latin typeface="Candara" charset="0"/>
                <a:ea typeface="MS PGothic" charset="0"/>
                <a:cs typeface="Arial" charset="0"/>
              </a:rPr>
              <a:t>His character</a:t>
            </a: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b="1" dirty="0" smtClean="0">
                <a:latin typeface="Candara" charset="0"/>
                <a:ea typeface="MS PGothic" charset="0"/>
                <a:cs typeface="Arial" charset="0"/>
              </a:rPr>
              <a:t>bringing </a:t>
            </a:r>
            <a:r>
              <a:rPr lang="en-US" sz="2500" b="1" dirty="0">
                <a:latin typeface="Candara" charset="0"/>
                <a:ea typeface="MS PGothic" charset="0"/>
                <a:cs typeface="Arial" charset="0"/>
              </a:rPr>
              <a:t>people from every nation, tongue, tribe and place into a        	intimate, transforming relationship with Him</a:t>
            </a:r>
            <a:r>
              <a:rPr lang="en-US" sz="25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  <a:defRPr/>
            </a:pPr>
            <a:endParaRPr lang="en-US" sz="1400" dirty="0">
              <a:latin typeface="Candara" charset="0"/>
              <a:ea typeface="MS PGothic" charset="0"/>
              <a:cs typeface="Arial" charset="0"/>
            </a:endParaRPr>
          </a:p>
          <a:p>
            <a:pPr marL="463550" lvl="0" indent="-463550">
              <a:spcBef>
                <a:spcPts val="0"/>
              </a:spcBef>
              <a:defRPr/>
            </a:pPr>
            <a:r>
              <a:rPr lang="en-US" sz="26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In fewer </a:t>
            </a:r>
            <a:r>
              <a:rPr lang="en-US" sz="26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words: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“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story of how God brings glory to Himself.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”</a:t>
            </a:r>
            <a:endParaRPr lang="en-US" sz="1400" dirty="0" smtClean="0">
              <a:latin typeface="Candara" charset="0"/>
              <a:ea typeface="MS PGothic" charset="0"/>
              <a:cs typeface="Arial" charset="0"/>
            </a:endParaRPr>
          </a:p>
          <a:p>
            <a:pPr marL="463550" lvl="0" indent="-463550">
              <a:spcBef>
                <a:spcPts val="0"/>
              </a:spcBef>
              <a:defRPr/>
            </a:pPr>
            <a:endParaRPr lang="en-US" sz="14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917575" lvl="1" indent="-45720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It’s God’s eternal purpose, not something just at the end of Jesus life.</a:t>
            </a:r>
          </a:p>
          <a:p>
            <a:pPr marL="917575" lvl="1" indent="-45720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How much is our life in line with God’s eternal purpose?</a:t>
            </a:r>
          </a:p>
          <a:p>
            <a:pPr marL="917575" lvl="1" indent="-45720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Because it’s God’s eternal purpose we all must be involved.</a:t>
            </a:r>
          </a:p>
          <a:p>
            <a:pPr marL="917575" lvl="1" indent="-457200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How is God calling you to glorify Him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?</a:t>
            </a:r>
            <a:endParaRPr lang="en-US" sz="26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41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11582400" cy="1524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RESOURCES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4"/>
            <a:ext cx="11684000" cy="5502835"/>
          </a:xfrm>
        </p:spPr>
        <p:txBody>
          <a:bodyPr/>
          <a:lstStyle/>
          <a:p>
            <a:pPr marL="0" indent="0" algn="ctr">
              <a:buNone/>
            </a:pPr>
            <a:endParaRPr lang="en-US" sz="14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                               Books:               </a:t>
            </a:r>
            <a:r>
              <a:rPr lang="en-US" sz="2800" b="1" i="1" dirty="0">
                <a:latin typeface="Candara" charset="0"/>
                <a:ea typeface="Candara" charset="0"/>
                <a:cs typeface="Candara" charset="0"/>
              </a:rPr>
              <a:t>Unveiled at Last (Bob </a:t>
            </a:r>
            <a:r>
              <a:rPr lang="en-US" sz="2800" b="1" i="1" dirty="0" err="1">
                <a:latin typeface="Candara" charset="0"/>
                <a:ea typeface="Candara" charset="0"/>
                <a:cs typeface="Candara" charset="0"/>
              </a:rPr>
              <a:t>Sjogren</a:t>
            </a:r>
            <a:r>
              <a:rPr lang="en-US" sz="2800" b="1" i="1" dirty="0">
                <a:latin typeface="Candara" charset="0"/>
                <a:ea typeface="Candara" charset="0"/>
                <a:cs typeface="Candara" charset="0"/>
              </a:rPr>
              <a:t>)</a:t>
            </a:r>
          </a:p>
          <a:p>
            <a:pPr marL="0" indent="0">
              <a:buNone/>
            </a:pPr>
            <a:r>
              <a:rPr lang="en-US" sz="2800" b="1" i="1" dirty="0">
                <a:latin typeface="Candara" charset="0"/>
                <a:ea typeface="Candara" charset="0"/>
                <a:cs typeface="Candara" charset="0"/>
              </a:rPr>
              <a:t>					Let The Nations Be Glad (John Piper)</a:t>
            </a:r>
          </a:p>
          <a:p>
            <a:pPr marL="0" indent="0">
              <a:buNone/>
            </a:pPr>
            <a:r>
              <a:rPr lang="en-US" sz="2800" b="1" i="1" dirty="0">
                <a:latin typeface="Candara" charset="0"/>
                <a:ea typeface="Candara" charset="0"/>
                <a:cs typeface="Candara" charset="0"/>
              </a:rPr>
              <a:t>					Yes, God of the Gentiles, Too (David </a:t>
            </a:r>
            <a:r>
              <a:rPr lang="en-US" sz="2800" b="1" i="1" dirty="0" err="1">
                <a:latin typeface="Candara" charset="0"/>
                <a:ea typeface="Candara" charset="0"/>
                <a:cs typeface="Candara" charset="0"/>
              </a:rPr>
              <a:t>Filbeck</a:t>
            </a:r>
            <a:r>
              <a:rPr lang="en-US" sz="2800" b="1" i="1" dirty="0">
                <a:latin typeface="Candara" charset="0"/>
                <a:ea typeface="Candara" charset="0"/>
                <a:cs typeface="Candara" charset="0"/>
              </a:rPr>
              <a:t>)</a:t>
            </a:r>
            <a:endParaRPr lang="en-US" sz="2800" b="1" dirty="0">
              <a:latin typeface="Candara" charset="0"/>
              <a:ea typeface="Candara" charset="0"/>
              <a:cs typeface="Candara" charset="0"/>
            </a:endParaRPr>
          </a:p>
          <a:p>
            <a:pPr marL="0" indent="0" algn="ctr">
              <a:buNone/>
            </a:pPr>
            <a:endParaRPr lang="en-US" sz="1400" b="1" i="1" dirty="0">
              <a:latin typeface="Candara" charset="0"/>
              <a:ea typeface="Candara" charset="0"/>
              <a:cs typeface="Candara" charset="0"/>
            </a:endParaRPr>
          </a:p>
          <a:p>
            <a:pPr marL="0" indent="0">
              <a:buNone/>
            </a:pPr>
            <a:r>
              <a:rPr lang="en-US" sz="2800" b="1" i="1" dirty="0">
                <a:latin typeface="Candara" charset="0"/>
                <a:ea typeface="Candara" charset="0"/>
                <a:cs typeface="Candara" charset="0"/>
              </a:rPr>
              <a:t>                            </a:t>
            </a:r>
            <a:r>
              <a:rPr lang="en-US" sz="2800" b="1" dirty="0">
                <a:latin typeface="Candara" charset="0"/>
                <a:ea typeface="Candara" charset="0"/>
                <a:cs typeface="Candara" charset="0"/>
              </a:rPr>
              <a:t>    Novels:             </a:t>
            </a:r>
            <a:r>
              <a:rPr lang="en-US" sz="2800" b="1" i="1" dirty="0" err="1">
                <a:latin typeface="Candara" charset="0"/>
                <a:ea typeface="Candara" charset="0"/>
                <a:cs typeface="Candara" charset="0"/>
              </a:rPr>
              <a:t>Hastenings</a:t>
            </a:r>
            <a:r>
              <a:rPr lang="en-US" sz="2800" b="1" i="1" dirty="0">
                <a:latin typeface="Candara" charset="0"/>
                <a:ea typeface="Candara" charset="0"/>
                <a:cs typeface="Candara" charset="0"/>
              </a:rPr>
              <a:t> (Steve Smith)</a:t>
            </a:r>
          </a:p>
          <a:p>
            <a:pPr marL="0" indent="0">
              <a:buNone/>
            </a:pPr>
            <a:r>
              <a:rPr lang="en-US" sz="2800" b="1" i="1" dirty="0">
                <a:latin typeface="Candara" charset="0"/>
                <a:ea typeface="Candara" charset="0"/>
                <a:cs typeface="Candara" charset="0"/>
              </a:rPr>
              <a:t>					</a:t>
            </a:r>
            <a:r>
              <a:rPr lang="en-US" sz="2800" b="1" i="1" dirty="0" err="1">
                <a:latin typeface="Candara" charset="0"/>
                <a:ea typeface="Candara" charset="0"/>
                <a:cs typeface="Candara" charset="0"/>
              </a:rPr>
              <a:t>Hastenings</a:t>
            </a:r>
            <a:r>
              <a:rPr lang="en-US" sz="2800" b="1" i="1" dirty="0">
                <a:latin typeface="Candara" charset="0"/>
                <a:ea typeface="Candara" charset="0"/>
                <a:cs typeface="Candara" charset="0"/>
              </a:rPr>
              <a:t> Part 2 ( Steve Smith) May 2016</a:t>
            </a:r>
          </a:p>
        </p:txBody>
      </p:sp>
    </p:spTree>
    <p:extLst>
      <p:ext uri="{BB962C8B-B14F-4D97-AF65-F5344CB8AC3E}">
        <p14:creationId xmlns:p14="http://schemas.microsoft.com/office/powerpoint/2010/main" val="36146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dirty="0" smtClean="0">
                <a:latin typeface="Candara" charset="0"/>
                <a:cs typeface="MS PGothic" charset="0"/>
              </a:rPr>
              <a:t>THREE </a:t>
            </a:r>
            <a:r>
              <a:rPr lang="en-US" sz="3000" dirty="0">
                <a:latin typeface="Candara" charset="0"/>
                <a:cs typeface="MS PGothic" charset="0"/>
              </a:rPr>
              <a:t>PRACTICAL QUESTIONS </a:t>
            </a:r>
            <a:br>
              <a:rPr lang="en-US" sz="3000" dirty="0">
                <a:latin typeface="Candara" charset="0"/>
                <a:cs typeface="MS PGothic" charset="0"/>
              </a:rPr>
            </a:br>
            <a:r>
              <a:rPr lang="en-US" sz="3000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60" y="1600200"/>
            <a:ext cx="11404599" cy="5105400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In what way(s) has today changed your view or understanding of God or the Bible?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0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How much of your life in line with God’s eternal purpose?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000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600" dirty="0">
                <a:latin typeface="Candara" charset="0"/>
                <a:cs typeface="Candara" charset="0"/>
              </a:rPr>
              <a:t>What do you want to do differently in your life because of what was shared today?</a:t>
            </a:r>
          </a:p>
        </p:txBody>
      </p:sp>
    </p:spTree>
    <p:extLst>
      <p:ext uri="{BB962C8B-B14F-4D97-AF65-F5344CB8AC3E}">
        <p14:creationId xmlns:p14="http://schemas.microsoft.com/office/powerpoint/2010/main" val="1614711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362200"/>
            <a:ext cx="11176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Bible: The Story of God’s Glory</a:t>
            </a:r>
            <a:endParaRPr lang="en-US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3124200"/>
            <a:ext cx="10464800" cy="24384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Missions Month Week #1 Message</a:t>
            </a:r>
          </a:p>
          <a:p>
            <a:pPr algn="ctr" eaLnBrk="1" hangingPunct="1">
              <a:buNone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Selected Scriptures</a:t>
            </a: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 eaLnBrk="1" hangingPunct="1"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April 3,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2016</a:t>
            </a:r>
          </a:p>
          <a:p>
            <a:pPr algn="ctr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Wade Harlan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6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11582400" cy="6858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WHAT IS THE STORYLINE OF THE BIBLE? 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8"/>
            <a:ext cx="11684000" cy="5502845"/>
          </a:xfrm>
        </p:spPr>
        <p:txBody>
          <a:bodyPr/>
          <a:lstStyle/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The story of how God brings glory to the Godhead by:</a:t>
            </a: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b="1" dirty="0" smtClean="0">
                <a:latin typeface="Candara" charset="0"/>
                <a:ea typeface="MS PGothic" charset="0"/>
                <a:cs typeface="Arial" charset="0"/>
              </a:rPr>
              <a:t>revealing </a:t>
            </a:r>
            <a:r>
              <a:rPr lang="en-US" sz="2500" b="1" dirty="0">
                <a:latin typeface="Candara" charset="0"/>
                <a:ea typeface="MS PGothic" charset="0"/>
                <a:cs typeface="Arial" charset="0"/>
              </a:rPr>
              <a:t>His character</a:t>
            </a:r>
          </a:p>
          <a:p>
            <a:pPr marL="911225" lvl="1" indent="-454025">
              <a:spcBef>
                <a:spcPts val="0"/>
              </a:spcBef>
              <a:buFont typeface="Wingdings" charset="2"/>
              <a:buChar char="Ø"/>
              <a:defRPr/>
            </a:pPr>
            <a:r>
              <a:rPr lang="en-US" sz="2500" b="1" dirty="0" smtClean="0">
                <a:latin typeface="Candara" charset="0"/>
                <a:ea typeface="MS PGothic" charset="0"/>
                <a:cs typeface="Arial" charset="0"/>
              </a:rPr>
              <a:t>bringing </a:t>
            </a:r>
            <a:r>
              <a:rPr lang="en-US" sz="2500" b="1" dirty="0">
                <a:latin typeface="Candara" charset="0"/>
                <a:ea typeface="MS PGothic" charset="0"/>
                <a:cs typeface="Arial" charset="0"/>
              </a:rPr>
              <a:t>people from every nation, tongue, tribe and place into a        	intimate, transforming relationship with Him</a:t>
            </a:r>
            <a:r>
              <a:rPr lang="en-US" sz="2500" b="1" dirty="0" smtClean="0">
                <a:latin typeface="Candara" charset="0"/>
                <a:ea typeface="MS PGothic" charset="0"/>
                <a:cs typeface="Arial" charset="0"/>
              </a:rPr>
              <a:t>.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  <a:defRPr/>
            </a:pPr>
            <a:endParaRPr lang="en-US" sz="1400" dirty="0">
              <a:latin typeface="Candara" charset="0"/>
              <a:ea typeface="MS PGothic" charset="0"/>
              <a:cs typeface="Arial" charset="0"/>
            </a:endParaRPr>
          </a:p>
          <a:p>
            <a:pPr marL="463550" lvl="0" indent="-463550">
              <a:spcBef>
                <a:spcPts val="0"/>
              </a:spcBef>
              <a:defRPr/>
            </a:pPr>
            <a:r>
              <a:rPr lang="en-US" sz="26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In fewer </a:t>
            </a:r>
            <a:r>
              <a:rPr lang="en-US" sz="26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words: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“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The story of how God brings glory to Himself.”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sz="1400" dirty="0"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“Bring my sons from afar and my daughters 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from 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the ends of the earth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, 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e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veryone 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who is called by my 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name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, 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whom 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I created for my glory, 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whom 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I formed and made.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”</a:t>
            </a:r>
            <a:b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Isaiah 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43:6-7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400" b="1" i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70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11582400" cy="6858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GOD’S GLORY - THE STORYLINE OF THE BIBLE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11684000" cy="580765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So whether you eat or drink or whatever you do, </a:t>
            </a:r>
            <a:br>
              <a:rPr lang="en-US" sz="2400" i="1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do it all for the glory of God.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1 Corinthians 10:31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900" i="1" dirty="0">
              <a:latin typeface="Candara" charset="0"/>
              <a:ea typeface="Candara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The chief end of man is to glorify God and enjoy him forever.</a:t>
            </a:r>
            <a:br>
              <a:rPr lang="en-US" sz="2400" i="1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Westminster Shorter Catechism (1646 A.D.)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1000" i="1" dirty="0">
              <a:latin typeface="Candara" charset="0"/>
              <a:ea typeface="Candara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The chief end of man is to glorify God by enjoying him forever.”</a:t>
            </a:r>
            <a:br>
              <a:rPr lang="en-US" sz="2400" i="1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John Piper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900" i="1" dirty="0">
              <a:latin typeface="Candara" charset="0"/>
              <a:ea typeface="Candara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“God is most glorified in us when we are most satisfied in Him.”</a:t>
            </a:r>
            <a:br>
              <a:rPr lang="en-US" sz="2400" i="1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John Piper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900" i="1" dirty="0">
              <a:latin typeface="Candara" charset="0"/>
              <a:ea typeface="Candara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“And you shall love the Lord your God with all your heart and </a:t>
            </a:r>
            <a:br>
              <a:rPr lang="en-US" sz="2400" i="1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with all your soul and with all your mind and with all your strength. </a:t>
            </a:r>
            <a:br>
              <a:rPr lang="en-US" sz="2400" i="1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‘The second is this: ‘You shall love your neighbor as yourself. ’ There is </a:t>
            </a:r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>no </a:t>
            </a: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other commandment greater than these.”</a:t>
            </a:r>
            <a:br>
              <a:rPr lang="en-US" sz="2400" i="1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Mark 12:30-31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400" b="1" i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6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11582400" cy="6858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IF GOD WANTS TO GLORIFY HIMSELF IS HE SELFISH?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11684000" cy="5655253"/>
          </a:xfrm>
        </p:spPr>
        <p:txBody>
          <a:bodyPr/>
          <a:lstStyle/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Answer: </a:t>
            </a: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NO! He’s always “other’s centered</a:t>
            </a:r>
            <a:r>
              <a:rPr lang="en-US" sz="2600" b="1" dirty="0" smtClean="0">
                <a:latin typeface="Candara" charset="0"/>
                <a:ea typeface="MS PGothic" charset="0"/>
                <a:cs typeface="Arial" charset="0"/>
              </a:rPr>
              <a:t>”—focused </a:t>
            </a: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on glorifying the other members of the Trinity.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1000" i="1" dirty="0">
              <a:latin typeface="Candara" charset="0"/>
              <a:ea typeface="Candara" charset="0"/>
              <a:cs typeface="Candara" charset="0"/>
            </a:endParaRPr>
          </a:p>
          <a:p>
            <a:pPr marL="0" indent="0" algn="ctr">
              <a:buNone/>
            </a:pPr>
            <a:r>
              <a:rPr lang="en-US" sz="2400" i="1" baseline="30000" dirty="0">
                <a:latin typeface="Candara" charset="0"/>
                <a:ea typeface="Candara" charset="0"/>
                <a:cs typeface="Candara" charset="0"/>
              </a:rPr>
              <a:t>9</a:t>
            </a: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After this I looked, and behold, a great multitude that no one could number, </a:t>
            </a:r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>from </a:t>
            </a: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every nation, from all tribes and peoples and languages, standing before </a:t>
            </a:r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>the </a:t>
            </a: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throne and before the Lamb, clothed in white robes, with palm branches in </a:t>
            </a:r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>their</a:t>
            </a:r>
            <a:b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>hands</a:t>
            </a: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, </a:t>
            </a:r>
            <a:r>
              <a:rPr lang="en-US" sz="2400" i="1" baseline="30000" dirty="0">
                <a:latin typeface="Candara" charset="0"/>
                <a:ea typeface="Candara" charset="0"/>
                <a:cs typeface="Candara" charset="0"/>
              </a:rPr>
              <a:t>10</a:t>
            </a: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and crying out with a loud voice, “Salvation belongs to our God who sits on </a:t>
            </a:r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>the</a:t>
            </a:r>
            <a:b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>throne</a:t>
            </a: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, and to the Lamb!” </a:t>
            </a:r>
            <a:r>
              <a:rPr lang="en-US" sz="2400" i="1" baseline="30000" dirty="0">
                <a:latin typeface="Candara" charset="0"/>
                <a:ea typeface="Candara" charset="0"/>
                <a:cs typeface="Candara" charset="0"/>
              </a:rPr>
              <a:t>11</a:t>
            </a: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And all the angels were standing around the throne and around </a:t>
            </a:r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>the </a:t>
            </a: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elders and the four living creatures, and they fell on their faces before the throne </a:t>
            </a:r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>and worshiped </a:t>
            </a: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God, </a:t>
            </a:r>
            <a:r>
              <a:rPr lang="en-US" sz="2400" i="1" baseline="30000" dirty="0">
                <a:latin typeface="Candara" charset="0"/>
                <a:ea typeface="Candara" charset="0"/>
                <a:cs typeface="Candara" charset="0"/>
              </a:rPr>
              <a:t>12</a:t>
            </a: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saying, “Amen! Blessing and glory and wisdom and </a:t>
            </a:r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>thanksgiving</a:t>
            </a:r>
            <a:b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 smtClean="0">
                <a:latin typeface="Candara" charset="0"/>
                <a:ea typeface="Candara" charset="0"/>
                <a:cs typeface="Candara" charset="0"/>
              </a:rPr>
              <a:t>and </a:t>
            </a:r>
            <a:r>
              <a:rPr lang="en-US" sz="2400" i="1" dirty="0">
                <a:latin typeface="Candara" charset="0"/>
                <a:ea typeface="Candara" charset="0"/>
                <a:cs typeface="Candara" charset="0"/>
              </a:rPr>
              <a:t>honor and power and might be to our God forever and ever! Amen.”</a:t>
            </a:r>
            <a:r>
              <a:rPr lang="da-DK" sz="2400" dirty="0">
                <a:latin typeface="Candara" charset="0"/>
                <a:ea typeface="Candara" charset="0"/>
                <a:cs typeface="Candara" charset="0"/>
              </a:rPr>
              <a:t>	</a:t>
            </a:r>
            <a:r>
              <a:rPr lang="da-DK" sz="2400" b="1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da-DK" sz="2400" b="1" dirty="0" smtClean="0">
                <a:solidFill>
                  <a:srgbClr val="FF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da-DK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Revelation </a:t>
            </a:r>
            <a:r>
              <a:rPr lang="da-DK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7:9-12</a:t>
            </a:r>
            <a:endParaRPr lang="en-US" sz="2400" i="1" dirty="0">
              <a:solidFill>
                <a:srgbClr val="000000"/>
              </a:solidFill>
              <a:latin typeface="Candara" charset="0"/>
              <a:ea typeface="Candara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400" b="1" i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1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11582400" cy="6858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IF GOD WANTS TO GLORIFY HIMSELF IS HE SELFISH?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11684000" cy="5655253"/>
          </a:xfrm>
        </p:spPr>
        <p:txBody>
          <a:bodyPr/>
          <a:lstStyle/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Answer: </a:t>
            </a: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NO! He’s always “other’s centered</a:t>
            </a:r>
            <a:r>
              <a:rPr lang="en-US" sz="2600" b="1" dirty="0" smtClean="0">
                <a:latin typeface="Candara" charset="0"/>
                <a:ea typeface="MS PGothic" charset="0"/>
                <a:cs typeface="Arial" charset="0"/>
              </a:rPr>
              <a:t>”—focused </a:t>
            </a:r>
            <a:r>
              <a:rPr lang="en-US" sz="2600" b="1" dirty="0">
                <a:latin typeface="Candara" charset="0"/>
                <a:ea typeface="MS PGothic" charset="0"/>
                <a:cs typeface="Arial" charset="0"/>
              </a:rPr>
              <a:t>on glorifying the other members of the Trinity.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1000" i="1" dirty="0">
              <a:latin typeface="Candara" charset="0"/>
              <a:ea typeface="Candara" charset="0"/>
              <a:cs typeface="Candara" charset="0"/>
            </a:endParaRPr>
          </a:p>
          <a:p>
            <a:pPr marL="0" indent="0" algn="ctr">
              <a:buNone/>
            </a:pPr>
            <a:r>
              <a:rPr lang="en-US" sz="2400" i="1" baseline="300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24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Then comes the end, when he delivers the kingdom to God the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Father</a:t>
            </a:r>
            <a:b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after destroying every rule and every authority and power. </a:t>
            </a:r>
            <a:r>
              <a:rPr lang="en-US" sz="2400" i="1" baseline="300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25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For he must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reign</a:t>
            </a:r>
            <a:b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until he has put all his enemies under his feet. </a:t>
            </a:r>
            <a:r>
              <a:rPr lang="en-US" sz="2400" i="1" baseline="300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26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The last enemy to be destroyed is death.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baseline="30000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27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For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“God has put all things in subjection under his feet.” But when it says, “all things are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put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in subjection,” it is plain that he is excepted who put all things in subjection under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him.</a:t>
            </a:r>
            <a:b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 </a:t>
            </a:r>
            <a:r>
              <a:rPr lang="en-US" sz="2400" i="1" baseline="30000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28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When all things are subjected to him, then the Son himself will also be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subjected to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him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/>
            </a:r>
            <a:b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who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put all things in subjection under him, that God may be all in all.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”</a:t>
            </a:r>
            <a:b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</a:b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 Corinthians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15: 24-28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4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032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11582400" cy="11430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GOD’S HEART FOR ALL PEOPLES SEEN IN THE </a:t>
            </a:r>
            <a:br>
              <a:rPr lang="en-US" sz="3200" b="1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MAJOR EVENTS OF THE OLD TESTAMENT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11684000" cy="5274253"/>
          </a:xfrm>
        </p:spPr>
        <p:txBody>
          <a:bodyPr/>
          <a:lstStyle/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Creation</a:t>
            </a:r>
            <a:r>
              <a:rPr lang="en-US" sz="26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– Gen 1</a:t>
            </a:r>
            <a:r>
              <a:rPr lang="en-US" sz="26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:</a:t>
            </a:r>
            <a:r>
              <a:rPr lang="en-US" sz="2600" b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28 </a:t>
            </a:r>
            <a:r>
              <a:rPr lang="en-US" sz="26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“Be fruitful, and increase in number; fill the earth and subdue it.</a:t>
            </a:r>
            <a:r>
              <a:rPr lang="en-US" sz="26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”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14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Fall of Man </a:t>
            </a:r>
            <a:r>
              <a:rPr lang="en-US" sz="26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- Gen 3:15 </a:t>
            </a:r>
            <a:r>
              <a:rPr lang="en-US" sz="26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“He will crush your head and you will strike His heel.</a:t>
            </a:r>
            <a:r>
              <a:rPr lang="en-US" sz="26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”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14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Flood</a:t>
            </a:r>
            <a:r>
              <a:rPr lang="en-US" sz="26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 - Gen 6:5-9, 9:1 </a:t>
            </a:r>
            <a:r>
              <a:rPr lang="en-US" sz="26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“Be fruitful, and increase in number and fill the earth.” </a:t>
            </a:r>
            <a:endParaRPr lang="en-US" sz="2600" i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1400" i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Babel  </a:t>
            </a:r>
            <a:r>
              <a:rPr lang="en-US" sz="26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- Gen 11:1-9 </a:t>
            </a:r>
            <a:r>
              <a:rPr lang="en-US" sz="26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“Let us build ourselves a city ... and make a name for ourselves and not be scattered..</a:t>
            </a:r>
            <a:r>
              <a:rPr lang="en-US" sz="26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”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14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Nations</a:t>
            </a:r>
            <a:r>
              <a:rPr lang="en-US" sz="2600" b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 - Gen 10 - 70 names/nations are listed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endParaRPr lang="en-US" sz="2600" b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6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5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582400" cy="9906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GOD’S HEART FOR ALL PEOPLES SEEN IN THE </a:t>
            </a:r>
            <a:br>
              <a:rPr lang="en-US" sz="3200" b="1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MAJOR EVENTS OF THE OLD TESTAMENT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11684000" cy="5274253"/>
          </a:xfrm>
        </p:spPr>
        <p:txBody>
          <a:bodyPr/>
          <a:lstStyle/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Abrahamic Covenant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1000" i="1" dirty="0">
              <a:latin typeface="Candara" charset="0"/>
              <a:ea typeface="Candara" charset="0"/>
              <a:cs typeface="Candara" charset="0"/>
            </a:endParaRPr>
          </a:p>
          <a:p>
            <a:pPr marL="0" indent="0" algn="ctr">
              <a:buNone/>
            </a:pP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“… and all peoples on earth will be blessed through you.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” – Gen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12: 1-3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“The scripture foresaw the God would justify the Gentiles by faith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and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announced the gospel in advance to Abraham: “All nations will be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blessed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through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you.”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–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Gal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. 3:6-9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000" i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10 </a:t>
            </a: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Plagues and the </a:t>
            </a:r>
            <a:r>
              <a:rPr lang="en-US" sz="2600" b="1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Passover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1000" i="1" dirty="0" smtClean="0">
              <a:latin typeface="Candara" charset="0"/>
              <a:ea typeface="Candara" charset="0"/>
              <a:cs typeface="Candara" charset="0"/>
            </a:endParaRPr>
          </a:p>
          <a:p>
            <a:pPr marL="0" indent="0" algn="ctr">
              <a:buNone/>
            </a:pP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“I have raised you up for this very purpose that I might show you my power and that my name might be proclaimed in all the earth.” 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– Ex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Candara" charset="0"/>
                <a:cs typeface="Candara" charset="0"/>
              </a:rPr>
              <a:t>9:16, 20,26   Ex 12:37-38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1000" i="1" dirty="0" smtClean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Red Sea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    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Josh 2:8-</a:t>
            </a:r>
            <a:r>
              <a:rPr lang="en-US" sz="2400" i="1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11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10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Mt. Sinai &amp; The Law 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- </a:t>
            </a:r>
            <a:r>
              <a:rPr lang="en-US" sz="2400" i="1" dirty="0" err="1">
                <a:latin typeface="Candara" charset="0"/>
                <a:ea typeface="MS PGothic" charset="0"/>
                <a:cs typeface="Arial" charset="0"/>
              </a:rPr>
              <a:t>Dt</a:t>
            </a:r>
            <a:r>
              <a:rPr lang="en-US" sz="2400" i="1" dirty="0">
                <a:latin typeface="Candara" charset="0"/>
                <a:ea typeface="MS PGothic" charset="0"/>
                <a:cs typeface="Arial" charset="0"/>
              </a:rPr>
              <a:t> 4:5-8, Leviticus 19:</a:t>
            </a:r>
            <a:r>
              <a:rPr lang="en-US" sz="2400" i="1" dirty="0" smtClean="0">
                <a:latin typeface="Candara" charset="0"/>
                <a:ea typeface="MS PGothic" charset="0"/>
                <a:cs typeface="Arial" charset="0"/>
              </a:rPr>
              <a:t>33,34</a:t>
            </a:r>
          </a:p>
          <a:p>
            <a:pPr marL="463550" indent="-463550">
              <a:spcBef>
                <a:spcPts val="0"/>
              </a:spcBef>
              <a:defRPr/>
            </a:pPr>
            <a:endParaRPr lang="en-US" sz="10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12 Spies &amp; The Wilderness Wanderings 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- 40 years in the desert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4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83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582400" cy="990600"/>
          </a:xfrm>
        </p:spPr>
        <p:txBody>
          <a:bodyPr/>
          <a:lstStyle/>
          <a:p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GOD’S HEART FOR ALL PEOPLES SEEN IN THE </a:t>
            </a:r>
            <a:br>
              <a:rPr lang="en-US" sz="3200" b="1" dirty="0">
                <a:latin typeface="Candara" charset="0"/>
                <a:ea typeface="Candara" charset="0"/>
                <a:cs typeface="Candara" charset="0"/>
              </a:rPr>
            </a:br>
            <a:r>
              <a:rPr lang="en-US" sz="3200" b="1" dirty="0">
                <a:latin typeface="Candara" charset="0"/>
                <a:ea typeface="Candara" charset="0"/>
                <a:cs typeface="Candara" charset="0"/>
              </a:rPr>
              <a:t>MAJOR EVENTS OF THE OLD TESTAMENT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11684000" cy="5274253"/>
          </a:xfrm>
        </p:spPr>
        <p:txBody>
          <a:bodyPr/>
          <a:lstStyle/>
          <a:p>
            <a:pPr marL="463550" indent="-463550">
              <a:spcBef>
                <a:spcPts val="0"/>
              </a:spcBef>
              <a:defRPr/>
            </a:pPr>
            <a:r>
              <a:rPr lang="en-US" sz="26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Taking the Promised Land  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-  </a:t>
            </a:r>
            <a:r>
              <a:rPr lang="en-US" sz="2400" i="1" dirty="0" err="1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Eze</a:t>
            </a:r>
            <a:r>
              <a:rPr lang="en-US" sz="2400" i="1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. 5:5  “This is Jerusalem which I have set in the center of the nations.”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sz="1000" i="1" dirty="0">
              <a:latin typeface="Candara" charset="0"/>
              <a:ea typeface="Candara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2400" i="1" dirty="0">
              <a:solidFill>
                <a:srgbClr val="000000"/>
              </a:solidFill>
              <a:latin typeface="Candara" charset="0"/>
              <a:ea typeface="MS PGothic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9580" y="-173980"/>
            <a:ext cx="6357641" cy="960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3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36584</TotalTime>
  <Words>733</Words>
  <Application>Microsoft Macintosh PowerPoint</Application>
  <PresentationFormat>Custom</PresentationFormat>
  <Paragraphs>129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22</vt:i4>
      </vt:variant>
      <vt:variant>
        <vt:lpstr>Slide Titles</vt:lpstr>
      </vt:variant>
      <vt:variant>
        <vt:i4>15</vt:i4>
      </vt:variant>
    </vt:vector>
  </HeadingPairs>
  <TitlesOfParts>
    <vt:vector size="37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2_Office Theme</vt:lpstr>
      <vt:lpstr>6_Default Design</vt:lpstr>
      <vt:lpstr>7_Default Design</vt:lpstr>
      <vt:lpstr>8_Default Design</vt:lpstr>
      <vt:lpstr>9_Default Design</vt:lpstr>
      <vt:lpstr>10_Default Design</vt:lpstr>
      <vt:lpstr>2_Normal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PowerPoint Presentation</vt:lpstr>
      <vt:lpstr>The Bible: The Story of God’s Glory</vt:lpstr>
      <vt:lpstr>WHAT IS THE STORYLINE OF THE BIBLE? </vt:lpstr>
      <vt:lpstr>GOD’S GLORY - THE STORYLINE OF THE BIBLE</vt:lpstr>
      <vt:lpstr>IF GOD WANTS TO GLORIFY HIMSELF IS HE SELFISH?</vt:lpstr>
      <vt:lpstr>IF GOD WANTS TO GLORIFY HIMSELF IS HE SELFISH?</vt:lpstr>
      <vt:lpstr>GOD’S HEART FOR ALL PEOPLES SEEN IN THE  MAJOR EVENTS OF THE OLD TESTAMENT</vt:lpstr>
      <vt:lpstr>GOD’S HEART FOR ALL PEOPLES SEEN IN THE  MAJOR EVENTS OF THE OLD TESTAMENT</vt:lpstr>
      <vt:lpstr>GOD’S HEART FOR ALL PEOPLES SEEN IN THE  MAJOR EVENTS OF THE OLD TESTAMENT</vt:lpstr>
      <vt:lpstr>GOD’S HEART FOR ALL PEOPLES SEEN IN THE  MAJOR EVENTS OF THE OLD TESTAMENT</vt:lpstr>
      <vt:lpstr>GOD’S HEART FOR ALL PEOPLES SEEN IN THE  MAJOR EVENTS OF THE OLD TESTAMENT</vt:lpstr>
      <vt:lpstr>WHAT IS THE STORYLINE OF THE BIBLE? </vt:lpstr>
      <vt:lpstr>RESOURCES</vt:lpstr>
      <vt:lpstr>THREE PRACTICAL QUESTIONS  FOR OUR EVERYDAY LIFE</vt:lpstr>
      <vt:lpstr>PowerPoint Presentation</vt:lpstr>
    </vt:vector>
  </TitlesOfParts>
  <Manager/>
  <Company>UFP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Paul K. Kim</dc:creator>
  <cp:keywords/>
  <dc:description/>
  <cp:lastModifiedBy>Paul Kim</cp:lastModifiedBy>
  <cp:revision>2847</cp:revision>
  <cp:lastPrinted>2016-04-03T15:17:46Z</cp:lastPrinted>
  <dcterms:created xsi:type="dcterms:W3CDTF">2007-10-20T20:09:35Z</dcterms:created>
  <dcterms:modified xsi:type="dcterms:W3CDTF">2016-04-05T04:43:40Z</dcterms:modified>
  <cp:category/>
</cp:coreProperties>
</file>