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Lst>
  <p:notesMasterIdLst>
    <p:notesMasterId r:id="rId35"/>
  </p:notesMasterIdLst>
  <p:handoutMasterIdLst>
    <p:handoutMasterId r:id="rId36"/>
  </p:handoutMasterIdLst>
  <p:sldIdLst>
    <p:sldId id="281" r:id="rId22"/>
    <p:sldId id="371" r:id="rId23"/>
    <p:sldId id="590" r:id="rId24"/>
    <p:sldId id="602" r:id="rId25"/>
    <p:sldId id="550" r:id="rId26"/>
    <p:sldId id="603" r:id="rId27"/>
    <p:sldId id="604" r:id="rId28"/>
    <p:sldId id="605" r:id="rId29"/>
    <p:sldId id="606" r:id="rId30"/>
    <p:sldId id="509" r:id="rId31"/>
    <p:sldId id="600" r:id="rId32"/>
    <p:sldId id="386" r:id="rId33"/>
    <p:sldId id="283" r:id="rId34"/>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92760"/>
  </p:normalViewPr>
  <p:slideViewPr>
    <p:cSldViewPr>
      <p:cViewPr>
        <p:scale>
          <a:sx n="81" d="100"/>
          <a:sy n="81" d="100"/>
        </p:scale>
        <p:origin x="-496" y="-648"/>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9/4/16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9/4/16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5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5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2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4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9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9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0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0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0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0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7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7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5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5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5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9/4/16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9/4/16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9/4/16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9/4/16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9/4/16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4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9/4/16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5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8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9/4/16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9/4/16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9/4/16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9/4/16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4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9/4/16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4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9/4/16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9/4/16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7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7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1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1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1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6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9/4/16</a:t>
            </a:fld>
            <a:endParaRPr lang="en-US"/>
          </a:p>
        </p:txBody>
      </p:sp>
      <p:sp>
        <p:nvSpPr>
          <p:cNvPr id="5" name="Footer Placeholder 4"/>
          <p:cNvSpPr>
            <a:spLocks noGrp="1"/>
          </p:cNvSpPr>
          <p:nvPr>
            <p:ph type="ftr" sz="quarter" idx="3"/>
          </p:nvPr>
        </p:nvSpPr>
        <p:spPr>
          <a:xfrm>
            <a:off x="4038600" y="635666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6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6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9/4/16</a:t>
            </a:fld>
            <a:endParaRPr lang="en-US"/>
          </a:p>
        </p:txBody>
      </p:sp>
      <p:sp>
        <p:nvSpPr>
          <p:cNvPr id="5" name="Footer Placeholder 4"/>
          <p:cNvSpPr>
            <a:spLocks noGrp="1"/>
          </p:cNvSpPr>
          <p:nvPr>
            <p:ph type="ftr" sz="quarter" idx="3"/>
          </p:nvPr>
        </p:nvSpPr>
        <p:spPr>
          <a:xfrm>
            <a:off x="4038600" y="635666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6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457200"/>
          </a:xfrm>
        </p:spPr>
        <p:txBody>
          <a:bodyPr/>
          <a:lstStyle/>
          <a:p>
            <a:r>
              <a:rPr lang="en-US" sz="2950" b="1" dirty="0">
                <a:latin typeface="Candara" charset="0"/>
                <a:cs typeface="MS PGothic" charset="0"/>
              </a:rPr>
              <a:t>HOW CAN WE APPLY JESUS’ TEACHING ON SELF-DELUDING PROFESSION? </a:t>
            </a:r>
          </a:p>
        </p:txBody>
      </p:sp>
      <p:sp>
        <p:nvSpPr>
          <p:cNvPr id="27651" name="Rectangle 3"/>
          <p:cNvSpPr>
            <a:spLocks noGrp="1" noChangeArrowheads="1"/>
          </p:cNvSpPr>
          <p:nvPr>
            <p:ph type="body" idx="1"/>
          </p:nvPr>
        </p:nvSpPr>
        <p:spPr>
          <a:xfrm>
            <a:off x="304839" y="1066805"/>
            <a:ext cx="11734761" cy="5731599"/>
          </a:xfrm>
        </p:spPr>
        <p:txBody>
          <a:bodyPr/>
          <a:lstStyle/>
          <a:p>
            <a:pPr marL="461963" indent="-461963">
              <a:spcBef>
                <a:spcPts val="0"/>
              </a:spcBef>
              <a:buNone/>
            </a:pPr>
            <a:r>
              <a:rPr lang="en-US" sz="2600" b="1" dirty="0" smtClean="0">
                <a:latin typeface="Candara" charset="0"/>
                <a:cs typeface="MS PGothic" charset="0"/>
              </a:rPr>
              <a:t>1)   </a:t>
            </a:r>
            <a:r>
              <a:rPr lang="en-US" sz="2800" b="1" dirty="0" smtClean="0">
                <a:latin typeface="Candara" charset="0"/>
                <a:cs typeface="MS PGothic" charset="0"/>
              </a:rPr>
              <a:t>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PURSUE SAVING FAITH by embracing both right profession and right obedience to the Lordship of Jesus </a:t>
            </a:r>
            <a:r>
              <a:rPr lang="en-US" sz="2800" b="1" dirty="0" smtClean="0">
                <a:solidFill>
                  <a:srgbClr val="FF0000"/>
                </a:solidFill>
                <a:latin typeface="Candara" charset="0"/>
                <a:cs typeface="MS PGothic" charset="0"/>
              </a:rPr>
              <a:t>Christ. </a:t>
            </a:r>
            <a:endParaRPr lang="en-US" sz="10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Be sure to have a right verbal profession [orthodoxy].</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Be sure to also have a right living as an obedient disciple [orthopraxy].</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800" b="1" kern="1200" dirty="0" smtClean="0">
              <a:latin typeface="Candara" charset="0"/>
              <a:ea typeface="ＭＳ Ｐゴシック" charset="0"/>
              <a:cs typeface="Candara" charset="0"/>
            </a:endParaRPr>
          </a:p>
          <a:p>
            <a:pPr marL="0" lvl="0" indent="0" algn="ctr">
              <a:spcBef>
                <a:spcPts val="0"/>
              </a:spcBef>
              <a:buNone/>
            </a:pPr>
            <a:r>
              <a:rPr lang="en-US" sz="2600" i="1" baseline="30000" dirty="0">
                <a:solidFill>
                  <a:srgbClr val="000000"/>
                </a:solidFill>
                <a:latin typeface="Candara"/>
                <a:cs typeface="Candara"/>
              </a:rPr>
              <a:t>22</a:t>
            </a:r>
            <a:r>
              <a:rPr lang="en-US" sz="2600" i="1" dirty="0">
                <a:solidFill>
                  <a:srgbClr val="000000"/>
                </a:solidFill>
                <a:latin typeface="Candara"/>
                <a:cs typeface="Candara"/>
              </a:rPr>
              <a:t> But be doers of the word, and not hearers only, deceiving </a:t>
            </a:r>
            <a:r>
              <a:rPr lang="en-US" sz="2600" i="1" dirty="0" smtClean="0">
                <a:solidFill>
                  <a:srgbClr val="000000"/>
                </a:solidFill>
                <a:latin typeface="Candara"/>
                <a:cs typeface="Candara"/>
              </a:rPr>
              <a:t>yourselves.</a:t>
            </a:r>
            <a:br>
              <a:rPr lang="en-US" sz="2600" i="1" dirty="0" smtClean="0">
                <a:solidFill>
                  <a:srgbClr val="000000"/>
                </a:solidFill>
                <a:latin typeface="Candara"/>
                <a:cs typeface="Candara"/>
              </a:rPr>
            </a:br>
            <a:r>
              <a:rPr lang="en-US" sz="2600" i="1" dirty="0" smtClean="0">
                <a:solidFill>
                  <a:srgbClr val="000000"/>
                </a:solidFill>
                <a:latin typeface="Candara"/>
                <a:cs typeface="Candara"/>
              </a:rPr>
              <a:t>James </a:t>
            </a:r>
            <a:r>
              <a:rPr lang="en-US" sz="2600" i="1" dirty="0">
                <a:solidFill>
                  <a:srgbClr val="000000"/>
                </a:solidFill>
                <a:latin typeface="Candara"/>
                <a:cs typeface="Candara"/>
              </a:rPr>
              <a:t>1:</a:t>
            </a:r>
            <a:r>
              <a:rPr lang="en-US" sz="2600" i="1" dirty="0" smtClean="0">
                <a:solidFill>
                  <a:srgbClr val="000000"/>
                </a:solidFill>
                <a:latin typeface="Candara"/>
                <a:cs typeface="Candara"/>
              </a:rPr>
              <a:t>22</a:t>
            </a:r>
            <a:endParaRPr lang="en-US" sz="2600" i="1" dirty="0">
              <a:solidFill>
                <a:srgbClr val="000000"/>
              </a:solidFill>
              <a:latin typeface="Candara"/>
              <a:cs typeface="Candara"/>
            </a:endParaRPr>
          </a:p>
          <a:p>
            <a:pPr marL="0" lvl="0" indent="0" algn="ctr">
              <a:spcBef>
                <a:spcPts val="0"/>
              </a:spcBef>
              <a:buNone/>
            </a:pPr>
            <a:endParaRPr lang="en-US" sz="800" b="1" kern="1200" dirty="0">
              <a:latin typeface="Candara" charset="0"/>
              <a:ea typeface="ＭＳ Ｐゴシック" charset="0"/>
              <a:cs typeface="Candara" charset="0"/>
            </a:endParaRPr>
          </a:p>
          <a:p>
            <a:pPr marL="517525" lvl="0" indent="-517525">
              <a:spcBef>
                <a:spcPts val="0"/>
              </a:spcBef>
              <a:buNone/>
            </a:pPr>
            <a:r>
              <a:rPr lang="en-US" sz="2800" b="1" dirty="0" smtClean="0">
                <a:latin typeface="Candara" charset="0"/>
                <a:cs typeface="MS PGothic" charset="0"/>
              </a:rPr>
              <a:t>2)   We </a:t>
            </a:r>
            <a:r>
              <a:rPr lang="en-US" sz="2800" b="1" dirty="0">
                <a:latin typeface="Candara" charset="0"/>
                <a:cs typeface="MS PGothic" charset="0"/>
              </a:rPr>
              <a:t>are to </a:t>
            </a:r>
            <a:r>
              <a:rPr lang="en-US" sz="2800" b="1" dirty="0">
                <a:solidFill>
                  <a:srgbClr val="FF0000"/>
                </a:solidFill>
                <a:latin typeface="Candara" charset="0"/>
                <a:cs typeface="MS PGothic" charset="0"/>
              </a:rPr>
              <a:t>EXAMINE OURSELVES so that we may not be deceived by </a:t>
            </a:r>
            <a:r>
              <a:rPr lang="en-US" sz="2800" b="1" dirty="0" smtClean="0">
                <a:solidFill>
                  <a:srgbClr val="FF0000"/>
                </a:solidFill>
                <a:latin typeface="Candara" charset="0"/>
                <a:cs typeface="MS PGothic" charset="0"/>
              </a:rPr>
              <a:t>ourselves. </a:t>
            </a:r>
            <a:endParaRPr lang="en-US" sz="1000" i="1" dirty="0">
              <a:latin typeface="Candara"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Examine your motive by asking yourself honestly—it is your “soul work”.</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Examine your heart before God, </a:t>
            </a:r>
            <a:r>
              <a:rPr lang="en-US" sz="2600" b="1" kern="1200" dirty="0" smtClean="0">
                <a:latin typeface="Candara" charset="0"/>
                <a:ea typeface="ＭＳ Ｐゴシック" charset="0"/>
                <a:cs typeface="Candara" charset="0"/>
              </a:rPr>
              <a:t>submitting to </a:t>
            </a:r>
            <a:r>
              <a:rPr lang="en-US" sz="2600" b="1" kern="1200" dirty="0" smtClean="0">
                <a:latin typeface="Candara" charset="0"/>
                <a:ea typeface="ＭＳ Ｐゴシック" charset="0"/>
                <a:cs typeface="Candara" charset="0"/>
              </a:rPr>
              <a:t>the Spirit’s </a:t>
            </a:r>
            <a:r>
              <a:rPr lang="en-US" sz="2600" b="1" kern="1200" dirty="0" smtClean="0">
                <a:latin typeface="Candara" charset="0"/>
                <a:ea typeface="ＭＳ Ｐゴシック" charset="0"/>
                <a:cs typeface="Candara" charset="0"/>
              </a:rPr>
              <a:t>prompting.</a:t>
            </a:r>
            <a:endParaRPr lang="en-US" sz="2600" b="1" kern="1200" dirty="0" smtClean="0">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1000" b="1" kern="1200" dirty="0">
              <a:latin typeface="Candara" charset="0"/>
              <a:ea typeface="ＭＳ Ｐゴシック" charset="0"/>
              <a:cs typeface="Candara" charset="0"/>
            </a:endParaRPr>
          </a:p>
          <a:p>
            <a:pPr marL="0" lvl="0" indent="0" algn="ctr">
              <a:spcBef>
                <a:spcPts val="0"/>
              </a:spcBef>
              <a:buNone/>
            </a:pPr>
            <a:r>
              <a:rPr lang="en-US" sz="2600" i="1" baseline="30000" dirty="0">
                <a:solidFill>
                  <a:srgbClr val="000000"/>
                </a:solidFill>
                <a:latin typeface="Candara"/>
                <a:cs typeface="Candara"/>
              </a:rPr>
              <a:t>5</a:t>
            </a:r>
            <a:r>
              <a:rPr lang="en-US" sz="2600" i="1" dirty="0">
                <a:solidFill>
                  <a:srgbClr val="000000"/>
                </a:solidFill>
                <a:latin typeface="Candara"/>
                <a:cs typeface="Candara"/>
              </a:rPr>
              <a:t> Examine yourselves, to see whether you are in the faith. Test yourselves. </a:t>
            </a:r>
            <a:r>
              <a:rPr lang="en-US" sz="2600" i="1" dirty="0" smtClean="0">
                <a:solidFill>
                  <a:srgbClr val="000000"/>
                </a:solidFill>
                <a:latin typeface="Candara"/>
                <a:cs typeface="Candara"/>
              </a:rPr>
              <a:t/>
            </a:r>
            <a:br>
              <a:rPr lang="en-US" sz="2600" i="1" dirty="0" smtClean="0">
                <a:solidFill>
                  <a:srgbClr val="000000"/>
                </a:solidFill>
                <a:latin typeface="Candara"/>
                <a:cs typeface="Candara"/>
              </a:rPr>
            </a:br>
            <a:r>
              <a:rPr lang="en-US" sz="2600" i="1" dirty="0" smtClean="0">
                <a:solidFill>
                  <a:srgbClr val="000000"/>
                </a:solidFill>
                <a:latin typeface="Candara"/>
                <a:cs typeface="Candara"/>
              </a:rPr>
              <a:t>2 </a:t>
            </a:r>
            <a:r>
              <a:rPr lang="en-US" sz="2600" i="1" dirty="0">
                <a:solidFill>
                  <a:srgbClr val="000000"/>
                </a:solidFill>
                <a:latin typeface="Candara"/>
                <a:cs typeface="Candara"/>
              </a:rPr>
              <a:t>Corinthians 13:</a:t>
            </a:r>
            <a:r>
              <a:rPr lang="en-US" sz="2600" i="1" dirty="0" smtClean="0">
                <a:solidFill>
                  <a:srgbClr val="000000"/>
                </a:solidFill>
                <a:latin typeface="Candara"/>
                <a:cs typeface="Candara"/>
              </a:rPr>
              <a:t>5a</a:t>
            </a:r>
            <a:endParaRPr lang="en-US" sz="2600" i="1" dirty="0">
              <a:solidFill>
                <a:srgbClr val="000000"/>
              </a:solidFill>
              <a:latin typeface="Candara"/>
              <a:cs typeface="Candara"/>
            </a:endParaRP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381000"/>
            <a:ext cx="11658600" cy="6477000"/>
          </a:xfrm>
        </p:spPr>
        <p:txBody>
          <a:bodyPr/>
          <a:lstStyle/>
          <a:p>
            <a:pPr marL="55563" lvl="1" indent="0" defTabSz="385763">
              <a:spcBef>
                <a:spcPts val="0"/>
              </a:spcBef>
              <a:buNone/>
              <a:defRPr/>
            </a:pPr>
            <a:r>
              <a:rPr lang="en-US" sz="3000" b="1" kern="1200" dirty="0" smtClean="0">
                <a:solidFill>
                  <a:srgbClr val="800000"/>
                </a:solidFill>
                <a:latin typeface="Candara" charset="0"/>
                <a:ea typeface="ＭＳ Ｐゴシック" charset="0"/>
                <a:cs typeface="Candara" charset="0"/>
              </a:rPr>
              <a:t>The Only Way </a:t>
            </a:r>
            <a:r>
              <a:rPr lang="en-US" sz="3000" b="1" kern="1200" dirty="0">
                <a:solidFill>
                  <a:srgbClr val="800000"/>
                </a:solidFill>
                <a:latin typeface="Candara" charset="0"/>
                <a:ea typeface="ＭＳ Ｐゴシック" charset="0"/>
                <a:cs typeface="Candara" charset="0"/>
              </a:rPr>
              <a:t>t</a:t>
            </a:r>
            <a:r>
              <a:rPr lang="en-US" sz="3000" b="1" kern="1200" dirty="0" smtClean="0">
                <a:solidFill>
                  <a:srgbClr val="800000"/>
                </a:solidFill>
                <a:latin typeface="Candara" charset="0"/>
                <a:ea typeface="ＭＳ Ｐゴシック" charset="0"/>
                <a:cs typeface="Candara" charset="0"/>
              </a:rPr>
              <a:t>o Safeguard Yourself from Self-Deception</a:t>
            </a:r>
            <a:endParaRPr lang="en-US" sz="3000" b="1" kern="1200" dirty="0">
              <a:solidFill>
                <a:srgbClr val="800000"/>
              </a:solidFill>
              <a:latin typeface="Candara" charset="0"/>
              <a:ea typeface="ＭＳ Ｐゴシック" charset="0"/>
              <a:cs typeface="Candara" charset="0"/>
            </a:endParaRPr>
          </a:p>
          <a:p>
            <a:pPr marL="0" indent="0" algn="just">
              <a:buNone/>
            </a:pPr>
            <a:r>
              <a:rPr lang="en-US" sz="2700" b="1" dirty="0" smtClean="0">
                <a:latin typeface="Candara"/>
                <a:cs typeface="Candara"/>
              </a:rPr>
              <a:t>It </a:t>
            </a:r>
            <a:r>
              <a:rPr lang="en-US" sz="2700" b="1" dirty="0">
                <a:latin typeface="Candara"/>
                <a:cs typeface="Candara"/>
              </a:rPr>
              <a:t>is possible for a man to preach the gospel of Christ in an orthodox manner, to mention the name of Christ, to be right in doctrine and to be zealous in the preaching of the Word, and yet really to be doing it the whole time for his own self-interest and his own glory and self-satisfaction. The only way to safeguard ourselves against that is to examine and scrutinize ourselves. It is painful and unpleasant; but it has to be done. It is the only way of safety. A man has to face himself squarely and ask:  “Why am I doing it?  What is the thing that, in my heart of hearts, I am really out for?”  If a man does not do that he is exposing himself to the terrible danger of self-delusion and self-deception . . . We must take time to ask ourselves these questions, for one of the greatest dangers to the soul is just to be living on our own activities and on our own efforts.  To be over-busy is one of the highroads to self-deception.  </a:t>
            </a:r>
          </a:p>
          <a:p>
            <a:pPr marL="0" indent="0" algn="r">
              <a:buNone/>
            </a:pPr>
            <a:r>
              <a:rPr lang="en-US" sz="2700" b="1" dirty="0">
                <a:latin typeface="Candara"/>
                <a:cs typeface="Candara"/>
              </a:rPr>
              <a:t>— D. Martyn Lloyd-Jones</a:t>
            </a:r>
          </a:p>
        </p:txBody>
      </p:sp>
    </p:spTree>
    <p:extLst>
      <p:ext uri="{BB962C8B-B14F-4D97-AF65-F5344CB8AC3E}">
        <p14:creationId xmlns:p14="http://schemas.microsoft.com/office/powerpoint/2010/main" val="7919503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What one insight hit home for you from Jesus’ teaching on self-deluding profession of faith? What will you do about it?</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examine yourself in order to safeguard yourself against self-deluding profession of faith?</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toward </a:t>
            </a:r>
            <a:r>
              <a:rPr lang="en-US" sz="2800" dirty="0" smtClean="0"/>
              <a:t>pursuing saving faith </a:t>
            </a:r>
            <a:r>
              <a:rPr lang="en-US" sz="2800" dirty="0"/>
              <a:t>that </a:t>
            </a:r>
            <a:r>
              <a:rPr lang="en-US" sz="2800" dirty="0" smtClean="0"/>
              <a:t>embraces </a:t>
            </a:r>
            <a:r>
              <a:rPr lang="en-US" sz="2800" dirty="0"/>
              <a:t>both right profession and right obedience to the Lordship of Jesus Christ?  </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Two Disciples: True or False</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 The Sermon on the Mount Series [31]</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7:21-23</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September 4, 2016</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658600" cy="838200"/>
          </a:xfrm>
        </p:spPr>
        <p:txBody>
          <a:bodyPr/>
          <a:lstStyle/>
          <a:p>
            <a:r>
              <a:rPr lang="en-US" sz="3200" b="1" spc="-60" dirty="0">
                <a:latin typeface="Candara" charset="0"/>
                <a:ea typeface="MS PGothic" charset="0"/>
                <a:cs typeface="Arial" charset="0"/>
              </a:rPr>
              <a:t>THE RADICAL CHOICES: </a:t>
            </a:r>
            <a:r>
              <a:rPr lang="en-US" sz="3200" b="1" spc="-60" dirty="0" smtClean="0">
                <a:latin typeface="Candara" charset="0"/>
                <a:ea typeface="MS PGothic" charset="0"/>
                <a:cs typeface="Arial" charset="0"/>
              </a:rPr>
              <a:t>JESUS’ CALL </a:t>
            </a:r>
            <a:r>
              <a:rPr lang="en-US" sz="3200" b="1" spc="-60" dirty="0">
                <a:latin typeface="Candara" charset="0"/>
                <a:ea typeface="MS PGothic" charset="0"/>
                <a:cs typeface="Arial" charset="0"/>
              </a:rPr>
              <a:t>TO COMMITMENT</a:t>
            </a:r>
          </a:p>
        </p:txBody>
      </p:sp>
      <p:sp>
        <p:nvSpPr>
          <p:cNvPr id="27651" name="Rectangle 3"/>
          <p:cNvSpPr>
            <a:spLocks noGrp="1" noChangeArrowheads="1"/>
          </p:cNvSpPr>
          <p:nvPr>
            <p:ph type="body" idx="1"/>
          </p:nvPr>
        </p:nvSpPr>
        <p:spPr>
          <a:xfrm>
            <a:off x="304800" y="1371600"/>
            <a:ext cx="11684000" cy="5426657"/>
          </a:xfrm>
        </p:spPr>
        <p:txBody>
          <a:bodyPr/>
          <a:lstStyle/>
          <a:p>
            <a:pPr marL="458788" lvl="0" indent="-458788">
              <a:spcBef>
                <a:spcPts val="0"/>
              </a:spcBef>
              <a:defRPr/>
            </a:pPr>
            <a:r>
              <a:rPr lang="en-US" sz="2800" b="1" dirty="0">
                <a:latin typeface="Candara" charset="0"/>
                <a:ea typeface="MS PGothic" charset="0"/>
                <a:cs typeface="Arial" charset="0"/>
              </a:rPr>
              <a:t>Two Roads: Wide or Narrow [7:13-14]</a:t>
            </a:r>
          </a:p>
          <a:p>
            <a:pPr marL="909638" lvl="1" indent="-455613">
              <a:spcBef>
                <a:spcPct val="0"/>
              </a:spcBef>
              <a:buFont typeface="Wingdings" charset="2"/>
              <a:buChar char="Ø"/>
            </a:pPr>
            <a:r>
              <a:rPr lang="en-US" sz="2600" spc="-10" dirty="0">
                <a:latin typeface="Candara" charset="0"/>
                <a:ea typeface="ＭＳ Ｐゴシック" charset="0"/>
                <a:cs typeface="MS PGothic" charset="0"/>
              </a:rPr>
              <a:t>Commitment to true </a:t>
            </a:r>
            <a:r>
              <a:rPr lang="en-US" sz="2600" spc="-10" dirty="0" smtClean="0">
                <a:latin typeface="Candara" charset="0"/>
                <a:ea typeface="ＭＳ Ｐゴシック" charset="0"/>
                <a:cs typeface="MS PGothic" charset="0"/>
              </a:rPr>
              <a:t>discipleship</a:t>
            </a:r>
          </a:p>
          <a:p>
            <a:pPr marL="909638" lvl="1" indent="-455613">
              <a:spcBef>
                <a:spcPct val="0"/>
              </a:spcBef>
              <a:buFont typeface="Wingdings" charset="2"/>
              <a:buChar char="Ø"/>
            </a:pPr>
            <a:endParaRPr lang="en-US" sz="1400" spc="-10" dirty="0">
              <a:latin typeface="Candara" charset="0"/>
              <a:ea typeface="ＭＳ Ｐゴシック" charset="0"/>
              <a:cs typeface="MS PGothic" charset="0"/>
            </a:endParaRPr>
          </a:p>
          <a:p>
            <a:pPr marL="458788" lvl="0" indent="-458788">
              <a:spcBef>
                <a:spcPts val="0"/>
              </a:spcBef>
              <a:defRPr/>
            </a:pPr>
            <a:r>
              <a:rPr lang="en-US" sz="2800" b="1" dirty="0" smtClean="0">
                <a:latin typeface="Candara" charset="0"/>
                <a:ea typeface="MS PGothic" charset="0"/>
                <a:cs typeface="Arial" charset="0"/>
              </a:rPr>
              <a:t>Two </a:t>
            </a:r>
            <a:r>
              <a:rPr lang="en-US" sz="2800" b="1" dirty="0">
                <a:latin typeface="Candara" charset="0"/>
                <a:ea typeface="MS PGothic" charset="0"/>
                <a:cs typeface="Arial" charset="0"/>
              </a:rPr>
              <a:t>Trees: Good or Bad [7:15-20</a:t>
            </a:r>
            <a:r>
              <a:rPr lang="en-US" sz="2800" b="1" dirty="0" smtClean="0">
                <a:latin typeface="Candara" charset="0"/>
                <a:ea typeface="MS PGothic" charset="0"/>
                <a:cs typeface="Arial" charset="0"/>
              </a:rPr>
              <a:t>]</a:t>
            </a:r>
          </a:p>
          <a:p>
            <a:pPr marL="909638" lvl="1" indent="-455613">
              <a:spcBef>
                <a:spcPct val="0"/>
              </a:spcBef>
              <a:buFont typeface="Wingdings" charset="2"/>
              <a:buChar char="Ø"/>
            </a:pPr>
            <a:r>
              <a:rPr lang="en-US" sz="2600" dirty="0">
                <a:latin typeface="Candara" charset="0"/>
                <a:ea typeface="MS PGothic" charset="0"/>
                <a:cs typeface="Arial" charset="0"/>
              </a:rPr>
              <a:t>Commitment to vigilance against false </a:t>
            </a:r>
            <a:r>
              <a:rPr lang="en-US" sz="2600" dirty="0" smtClean="0">
                <a:latin typeface="Candara" charset="0"/>
                <a:ea typeface="MS PGothic" charset="0"/>
                <a:cs typeface="Arial" charset="0"/>
              </a:rPr>
              <a:t>prophets</a:t>
            </a:r>
          </a:p>
          <a:p>
            <a:pPr marL="458788" lvl="0" indent="-458788">
              <a:spcBef>
                <a:spcPts val="0"/>
              </a:spcBef>
              <a:defRPr/>
            </a:pPr>
            <a:endParaRPr lang="en-US" sz="1400" b="1" dirty="0" smtClean="0">
              <a:latin typeface="Candara" charset="0"/>
              <a:ea typeface="MS PGothic" charset="0"/>
              <a:cs typeface="Arial" charset="0"/>
            </a:endParaRPr>
          </a:p>
          <a:p>
            <a:pPr marL="458788" lvl="0" indent="-458788">
              <a:spcBef>
                <a:spcPts val="0"/>
              </a:spcBef>
              <a:defRPr/>
            </a:pPr>
            <a:r>
              <a:rPr lang="en-US" sz="2800" b="1" dirty="0" smtClean="0">
                <a:solidFill>
                  <a:srgbClr val="FF0000"/>
                </a:solidFill>
                <a:latin typeface="Candara" charset="0"/>
                <a:ea typeface="MS PGothic" charset="0"/>
                <a:cs typeface="Arial" charset="0"/>
              </a:rPr>
              <a:t>Two </a:t>
            </a:r>
            <a:r>
              <a:rPr lang="en-US" sz="2800" b="1" dirty="0">
                <a:solidFill>
                  <a:srgbClr val="FF0000"/>
                </a:solidFill>
                <a:latin typeface="Candara" charset="0"/>
                <a:ea typeface="MS PGothic" charset="0"/>
                <a:cs typeface="Arial" charset="0"/>
              </a:rPr>
              <a:t>Disciples: True or False [7:21-23</a:t>
            </a:r>
            <a:r>
              <a:rPr lang="en-US" sz="2800" b="1" dirty="0" smtClean="0">
                <a:solidFill>
                  <a:srgbClr val="FF0000"/>
                </a:solidFill>
                <a:latin typeface="Candara" charset="0"/>
                <a:ea typeface="MS PGothic" charset="0"/>
                <a:cs typeface="Arial" charset="0"/>
              </a:rPr>
              <a:t>]</a:t>
            </a:r>
          </a:p>
          <a:p>
            <a:pPr marL="909638" lvl="1" indent="-455613">
              <a:spcBef>
                <a:spcPct val="0"/>
              </a:spcBef>
              <a:buFont typeface="Wingdings" charset="2"/>
              <a:buChar char="Ø"/>
            </a:pPr>
            <a:r>
              <a:rPr lang="en-US" sz="2600" dirty="0">
                <a:solidFill>
                  <a:srgbClr val="FF0000"/>
                </a:solidFill>
                <a:latin typeface="Candara" charset="0"/>
                <a:ea typeface="MS PGothic" charset="0"/>
                <a:cs typeface="Arial" charset="0"/>
              </a:rPr>
              <a:t>Commitment to true profession of saving faith</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smtClean="0">
                <a:latin typeface="Candara" charset="0"/>
                <a:ea typeface="MS PGothic" charset="0"/>
                <a:cs typeface="Arial" charset="0"/>
              </a:rPr>
              <a:t>Two </a:t>
            </a:r>
            <a:r>
              <a:rPr lang="en-US" sz="2800" b="1" dirty="0">
                <a:latin typeface="Candara" charset="0"/>
                <a:ea typeface="MS PGothic" charset="0"/>
                <a:cs typeface="Arial" charset="0"/>
              </a:rPr>
              <a:t>Builders: Wise or Foolish [7:24-27] </a:t>
            </a:r>
            <a:endParaRPr lang="en-US" sz="2800" b="1" dirty="0" smtClean="0">
              <a:latin typeface="Candara" charset="0"/>
              <a:ea typeface="MS PGothic" charset="0"/>
              <a:cs typeface="Arial" charset="0"/>
            </a:endParaRPr>
          </a:p>
          <a:p>
            <a:pPr marL="909638" lvl="1" indent="-455613">
              <a:spcBef>
                <a:spcPct val="0"/>
              </a:spcBef>
              <a:buFont typeface="Wingdings" charset="2"/>
              <a:buChar char="Ø"/>
            </a:pPr>
            <a:r>
              <a:rPr lang="en-US" sz="2600" dirty="0">
                <a:solidFill>
                  <a:srgbClr val="000000"/>
                </a:solidFill>
                <a:latin typeface="Candara" charset="0"/>
                <a:ea typeface="MS PGothic" charset="0"/>
                <a:cs typeface="Arial" charset="0"/>
              </a:rPr>
              <a:t>Call to commitment to </a:t>
            </a:r>
            <a:r>
              <a:rPr lang="en-US" sz="2600" dirty="0" smtClean="0">
                <a:solidFill>
                  <a:srgbClr val="000000"/>
                </a:solidFill>
                <a:latin typeface="Candara" charset="0"/>
                <a:ea typeface="MS PGothic" charset="0"/>
                <a:cs typeface="Arial" charset="0"/>
              </a:rPr>
              <a:t>obedience</a:t>
            </a:r>
          </a:p>
          <a:p>
            <a:pPr marL="909638" lvl="1" indent="-455613">
              <a:spcBef>
                <a:spcPct val="0"/>
              </a:spcBef>
              <a:buFont typeface="Wingdings" charset="2"/>
              <a:buChar char="Ø"/>
            </a:pPr>
            <a:endParaRPr lang="en-US" sz="2600" dirty="0">
              <a:solidFill>
                <a:srgbClr val="000000"/>
              </a:solidFill>
              <a:latin typeface="Candara" charset="0"/>
              <a:ea typeface="MS PGothic" charset="0"/>
              <a:cs typeface="Arial" charset="0"/>
            </a:endParaRPr>
          </a:p>
          <a:p>
            <a:pPr marL="909638" lvl="1" indent="-455613">
              <a:spcBef>
                <a:spcPct val="0"/>
              </a:spcBef>
              <a:buFont typeface="Wingdings" charset="2"/>
              <a:buChar char="Ø"/>
            </a:pPr>
            <a:endParaRPr lang="en-US" sz="2600" dirty="0" smtClean="0">
              <a:solidFill>
                <a:srgbClr val="000000"/>
              </a:solidFill>
              <a:latin typeface="Candara" charset="0"/>
              <a:ea typeface="MS PGothic" charset="0"/>
              <a:cs typeface="Arial" charset="0"/>
            </a:endParaRP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596821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524000"/>
            <a:ext cx="11887200" cy="5307694"/>
          </a:xfrm>
        </p:spPr>
        <p:txBody>
          <a:bodyPr/>
          <a:lstStyle/>
          <a:p>
            <a:pPr marL="0" indent="0" algn="ctr">
              <a:buNone/>
            </a:pPr>
            <a:r>
              <a:rPr lang="en-US" sz="2800" b="1" i="1" baseline="30000" dirty="0" smtClean="0">
                <a:latin typeface="Candara"/>
                <a:cs typeface="Candara"/>
              </a:rPr>
              <a:t>21</a:t>
            </a:r>
            <a:r>
              <a:rPr lang="en-US" sz="2800" b="1" i="1" dirty="0">
                <a:latin typeface="Candara"/>
                <a:cs typeface="Candara"/>
              </a:rPr>
              <a:t> “Not everyone who says to me, ‘Lord, Lord,’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will</a:t>
            </a:r>
            <a:r>
              <a:rPr lang="en-US" sz="2800" b="1" i="1" dirty="0">
                <a:latin typeface="Candara"/>
                <a:cs typeface="Candara"/>
              </a:rPr>
              <a:t> enter the kingdom of heaven, but the one who </a:t>
            </a:r>
            <a:r>
              <a:rPr lang="en-US" sz="2800" b="1" i="1" dirty="0" smtClean="0">
                <a:latin typeface="Candara"/>
                <a:cs typeface="Candara"/>
              </a:rPr>
              <a:t>does</a:t>
            </a:r>
            <a:br>
              <a:rPr lang="en-US" sz="2800" b="1" i="1" dirty="0" smtClean="0">
                <a:latin typeface="Candara"/>
                <a:cs typeface="Candara"/>
              </a:rPr>
            </a:br>
            <a:r>
              <a:rPr lang="en-US" sz="2800" b="1" i="1" dirty="0" smtClean="0">
                <a:latin typeface="Candara"/>
                <a:cs typeface="Candara"/>
              </a:rPr>
              <a:t> </a:t>
            </a:r>
            <a:r>
              <a:rPr lang="en-US" sz="2800" b="1" i="1" dirty="0">
                <a:latin typeface="Candara"/>
                <a:cs typeface="Candara"/>
              </a:rPr>
              <a:t>the will of my Father who is in heaven. </a:t>
            </a:r>
            <a:r>
              <a:rPr lang="en-US" sz="2800" b="1" i="1" baseline="30000" dirty="0">
                <a:latin typeface="Candara"/>
                <a:cs typeface="Candara"/>
              </a:rPr>
              <a:t>22</a:t>
            </a:r>
            <a:r>
              <a:rPr lang="en-US" sz="2800" b="1" i="1" dirty="0">
                <a:latin typeface="Candara"/>
                <a:cs typeface="Candara"/>
              </a:rPr>
              <a:t> On that day many will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say </a:t>
            </a:r>
            <a:r>
              <a:rPr lang="en-US" sz="2800" b="1" i="1" dirty="0">
                <a:latin typeface="Candara"/>
                <a:cs typeface="Candara"/>
              </a:rPr>
              <a:t>to me, ‘Lord, Lord, did we not prophesy in your name, and </a:t>
            </a:r>
            <a:r>
              <a:rPr lang="en-US" sz="2800" b="1" i="1" dirty="0" smtClean="0">
                <a:latin typeface="Candara"/>
                <a:cs typeface="Candara"/>
              </a:rPr>
              <a:t>cast out</a:t>
            </a:r>
            <a:br>
              <a:rPr lang="en-US" sz="2800" b="1" i="1" dirty="0" smtClean="0">
                <a:latin typeface="Candara"/>
                <a:cs typeface="Candara"/>
              </a:rPr>
            </a:br>
            <a:r>
              <a:rPr lang="en-US" sz="2800" b="1" i="1" dirty="0" smtClean="0">
                <a:latin typeface="Candara"/>
                <a:cs typeface="Candara"/>
              </a:rPr>
              <a:t> </a:t>
            </a:r>
            <a:r>
              <a:rPr lang="en-US" sz="2800" b="1" i="1" dirty="0">
                <a:latin typeface="Candara"/>
                <a:cs typeface="Candara"/>
              </a:rPr>
              <a:t>demons in your name, and do many mighty works in your name?’ </a:t>
            </a:r>
            <a:r>
              <a:rPr lang="en-US" sz="2800" b="1" i="1" dirty="0" smtClean="0">
                <a:latin typeface="Candara"/>
                <a:cs typeface="Candara"/>
              </a:rPr>
              <a:t/>
            </a:r>
            <a:br>
              <a:rPr lang="en-US" sz="2800" b="1" i="1" dirty="0" smtClean="0">
                <a:latin typeface="Candara"/>
                <a:cs typeface="Candara"/>
              </a:rPr>
            </a:br>
            <a:r>
              <a:rPr lang="en-US" sz="2800" b="1" i="1" baseline="30000" dirty="0" smtClean="0">
                <a:latin typeface="Candara"/>
                <a:cs typeface="Candara"/>
              </a:rPr>
              <a:t>23</a:t>
            </a:r>
            <a:r>
              <a:rPr lang="en-US" sz="2800" b="1" i="1" dirty="0">
                <a:latin typeface="Candara"/>
                <a:cs typeface="Candara"/>
              </a:rPr>
              <a:t> And then will I declare to them, ‘I never knew you;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depart </a:t>
            </a:r>
            <a:r>
              <a:rPr lang="en-US" sz="2800" b="1" i="1" dirty="0">
                <a:latin typeface="Candara"/>
                <a:cs typeface="Candara"/>
              </a:rPr>
              <a:t>from me, you workers of lawlessness.</a:t>
            </a:r>
            <a:r>
              <a:rPr lang="en-US" sz="2800" b="1" i="1" dirty="0" smtClean="0">
                <a:latin typeface="Candara"/>
                <a:cs typeface="Candara"/>
              </a:rPr>
              <a:t>’</a:t>
            </a:r>
            <a:br>
              <a:rPr lang="en-US" sz="2800" b="1" i="1" dirty="0" smtClean="0">
                <a:latin typeface="Candara"/>
                <a:cs typeface="Candara"/>
              </a:rPr>
            </a:br>
            <a:r>
              <a:rPr lang="en-US" sz="2800" b="1" i="1" dirty="0" smtClean="0">
                <a:latin typeface="Candara"/>
                <a:cs typeface="Candara"/>
              </a:rPr>
              <a:t>Matthew 7:21-23</a:t>
            </a:r>
            <a:endParaRPr lang="en-US" sz="2800" b="1" i="1" dirty="0">
              <a:latin typeface="Candara"/>
              <a:cs typeface="Candara"/>
            </a:endParaRPr>
          </a:p>
        </p:txBody>
      </p:sp>
    </p:spTree>
    <p:extLst>
      <p:ext uri="{BB962C8B-B14F-4D97-AF65-F5344CB8AC3E}">
        <p14:creationId xmlns:p14="http://schemas.microsoft.com/office/powerpoint/2010/main" val="24735082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914400"/>
          </a:xfrm>
        </p:spPr>
        <p:txBody>
          <a:bodyPr/>
          <a:lstStyle/>
          <a:p>
            <a:r>
              <a:rPr lang="en-US" sz="3200" b="1" dirty="0">
                <a:latin typeface="Candara" charset="0"/>
                <a:ea typeface="MS PGothic" charset="0"/>
                <a:cs typeface="Arial" charset="0"/>
              </a:rPr>
              <a:t>A VERBAL PROFESSION: NECESSARY </a:t>
            </a:r>
            <a:r>
              <a:rPr lang="en-US" sz="3200" b="1" dirty="0" smtClean="0">
                <a:latin typeface="Candara" charset="0"/>
                <a:ea typeface="MS PGothic" charset="0"/>
                <a:cs typeface="Arial" charset="0"/>
              </a:rPr>
              <a:t/>
            </a:r>
            <a:br>
              <a:rPr lang="en-US" sz="3200" b="1" dirty="0" smtClean="0">
                <a:latin typeface="Candara" charset="0"/>
                <a:ea typeface="MS PGothic" charset="0"/>
                <a:cs typeface="Arial" charset="0"/>
              </a:rPr>
            </a:br>
            <a:r>
              <a:rPr lang="en-US" sz="3200" b="1" dirty="0" smtClean="0">
                <a:latin typeface="Candara" charset="0"/>
                <a:ea typeface="MS PGothic" charset="0"/>
                <a:cs typeface="Arial" charset="0"/>
              </a:rPr>
              <a:t>BUT NOT </a:t>
            </a:r>
            <a:r>
              <a:rPr lang="en-US" sz="3200" b="1" dirty="0">
                <a:latin typeface="Candara" charset="0"/>
                <a:ea typeface="MS PGothic" charset="0"/>
                <a:cs typeface="Arial" charset="0"/>
              </a:rPr>
              <a:t>ENOUGH FOR SAVING FAITH </a:t>
            </a:r>
          </a:p>
        </p:txBody>
      </p:sp>
      <p:sp>
        <p:nvSpPr>
          <p:cNvPr id="5" name="Rectangle 3"/>
          <p:cNvSpPr txBox="1">
            <a:spLocks noChangeArrowheads="1"/>
          </p:cNvSpPr>
          <p:nvPr/>
        </p:nvSpPr>
        <p:spPr bwMode="auto">
          <a:xfrm>
            <a:off x="304840" y="1524000"/>
            <a:ext cx="11734799" cy="5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a:latin typeface="Candara"/>
                <a:cs typeface="Candara"/>
              </a:rPr>
              <a:t>21</a:t>
            </a:r>
            <a:r>
              <a:rPr lang="en-US" sz="2600" dirty="0">
                <a:latin typeface="Candara"/>
                <a:cs typeface="Candara"/>
              </a:rPr>
              <a:t> “Not everyone who says to me, ‘Lord, Lord,’ will enter the kingdom of</a:t>
            </a:r>
            <a:br>
              <a:rPr lang="en-US" sz="2600" dirty="0">
                <a:latin typeface="Candara"/>
                <a:cs typeface="Candara"/>
              </a:rPr>
            </a:br>
            <a:r>
              <a:rPr lang="en-US" sz="2600" dirty="0">
                <a:latin typeface="Candara"/>
                <a:cs typeface="Candara"/>
              </a:rPr>
              <a:t> heaven, but the one who does the will of my Father who is in heaven. (v. 21)</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smtClean="0">
                <a:latin typeface="Candara" charset="0"/>
                <a:ea typeface="ＭＳ Ｐゴシック" charset="0"/>
                <a:cs typeface="MS PGothic" charset="0"/>
              </a:rPr>
              <a:t>This verbal </a:t>
            </a:r>
            <a:r>
              <a:rPr lang="en-US" sz="2800" b="1" i="0" spc="-10" dirty="0">
                <a:latin typeface="Candara" charset="0"/>
                <a:ea typeface="ＭＳ Ｐゴシック" charset="0"/>
                <a:cs typeface="MS PGothic" charset="0"/>
              </a:rPr>
              <a:t>profession here has all the </a:t>
            </a:r>
            <a:r>
              <a:rPr lang="en-US" sz="2800" b="1" i="0" spc="-10" dirty="0" smtClean="0">
                <a:latin typeface="Candara" charset="0"/>
                <a:ea typeface="ＭＳ Ｐゴシック" charset="0"/>
                <a:cs typeface="MS PGothic" charset="0"/>
              </a:rPr>
              <a:t>RIGHT elements</a:t>
            </a:r>
            <a:r>
              <a:rPr lang="en-US" sz="2800" b="1" i="0" spc="-10" dirty="0">
                <a:latin typeface="Candara" charset="0"/>
                <a:ea typeface="ＭＳ Ｐゴシック" charset="0"/>
                <a:cs typeface="MS PGothic" charset="0"/>
              </a:rPr>
              <a:t>: </a:t>
            </a:r>
          </a:p>
          <a:p>
            <a:pPr marL="909638" lvl="1" indent="-455613">
              <a:spcBef>
                <a:spcPct val="0"/>
              </a:spcBef>
              <a:buFont typeface="Wingdings" charset="2"/>
              <a:buChar char="Ø"/>
            </a:pPr>
            <a:r>
              <a:rPr lang="en-US" sz="2600" b="1" i="0" kern="0" dirty="0">
                <a:solidFill>
                  <a:srgbClr val="000000"/>
                </a:solidFill>
                <a:latin typeface="Candara" charset="0"/>
                <a:ea typeface="MS PGothic" charset="0"/>
                <a:cs typeface="Arial" charset="0"/>
              </a:rPr>
              <a:t>It is </a:t>
            </a:r>
            <a:r>
              <a:rPr lang="en-US" sz="2600" b="1" i="0" kern="0" dirty="0">
                <a:solidFill>
                  <a:srgbClr val="FF0000"/>
                </a:solidFill>
                <a:latin typeface="Candara" charset="0"/>
                <a:ea typeface="MS PGothic" charset="0"/>
                <a:cs typeface="Arial" charset="0"/>
              </a:rPr>
              <a:t>ORTHODOX </a:t>
            </a:r>
            <a:r>
              <a:rPr lang="en-US" sz="2600" b="1" i="0" kern="0" dirty="0" smtClean="0">
                <a:solidFill>
                  <a:srgbClr val="FF0000"/>
                </a:solidFill>
                <a:latin typeface="Candara" charset="0"/>
                <a:ea typeface="MS PGothic" charset="0"/>
                <a:cs typeface="Arial" charset="0"/>
              </a:rPr>
              <a:t>[right belief]</a:t>
            </a:r>
            <a:r>
              <a:rPr lang="en-US" sz="2600" b="1" i="0" kern="0" dirty="0" smtClean="0">
                <a:solidFill>
                  <a:srgbClr val="000000"/>
                </a:solidFill>
                <a:latin typeface="Candara" charset="0"/>
                <a:ea typeface="MS PGothic" charset="0"/>
                <a:cs typeface="Arial" charset="0"/>
              </a:rPr>
              <a:t>—</a:t>
            </a:r>
            <a:r>
              <a:rPr lang="en-US" sz="2600" b="1" i="0" kern="0" dirty="0">
                <a:solidFill>
                  <a:srgbClr val="000000"/>
                </a:solidFill>
                <a:latin typeface="Candara" charset="0"/>
                <a:ea typeface="MS PGothic" charset="0"/>
                <a:cs typeface="Arial" charset="0"/>
              </a:rPr>
              <a:t>“Lord” (</a:t>
            </a:r>
            <a:r>
              <a:rPr lang="en-US" sz="2600" b="1" i="0" kern="0" dirty="0" smtClean="0">
                <a:solidFill>
                  <a:srgbClr val="000000"/>
                </a:solidFill>
                <a:latin typeface="Candara" charset="0"/>
                <a:ea typeface="MS PGothic" charset="0"/>
                <a:cs typeface="Arial" charset="0"/>
              </a:rPr>
              <a:t>Gk</a:t>
            </a:r>
            <a:r>
              <a:rPr lang="en-US" sz="2600" b="1" i="0" kern="0" dirty="0">
                <a:solidFill>
                  <a:srgbClr val="000000"/>
                </a:solidFill>
                <a:latin typeface="Candara" charset="0"/>
                <a:ea typeface="MS PGothic" charset="0"/>
                <a:cs typeface="Arial" charset="0"/>
              </a:rPr>
              <a:t>. </a:t>
            </a:r>
            <a:r>
              <a:rPr lang="en-US" sz="2600" b="1" i="0" kern="0" dirty="0" err="1">
                <a:solidFill>
                  <a:srgbClr val="000000"/>
                </a:solidFill>
                <a:latin typeface="Candara" charset="0"/>
                <a:ea typeface="MS PGothic" charset="0"/>
                <a:cs typeface="Arial" charset="0"/>
              </a:rPr>
              <a:t>Kurios</a:t>
            </a:r>
            <a:r>
              <a:rPr lang="en-US" sz="2600" b="1" i="0" kern="0" dirty="0">
                <a:solidFill>
                  <a:srgbClr val="000000"/>
                </a:solidFill>
                <a:latin typeface="Candara" charset="0"/>
                <a:ea typeface="MS PGothic" charset="0"/>
                <a:cs typeface="Arial" charset="0"/>
              </a:rPr>
              <a:t> = The LORD in </a:t>
            </a:r>
            <a:r>
              <a:rPr lang="en-US" sz="2600" b="1" kern="0" dirty="0">
                <a:solidFill>
                  <a:srgbClr val="000000"/>
                </a:solidFill>
                <a:latin typeface="Candara" charset="0"/>
                <a:ea typeface="MS PGothic" charset="0"/>
                <a:cs typeface="Arial" charset="0"/>
              </a:rPr>
              <a:t>Septuagint, </a:t>
            </a:r>
            <a:r>
              <a:rPr lang="en-US" sz="2600" b="1" i="0" kern="0" dirty="0">
                <a:solidFill>
                  <a:srgbClr val="000000"/>
                </a:solidFill>
                <a:latin typeface="Candara" charset="0"/>
                <a:ea typeface="MS PGothic" charset="0"/>
                <a:cs typeface="Arial" charset="0"/>
              </a:rPr>
              <a:t>the Greek Old </a:t>
            </a:r>
            <a:r>
              <a:rPr lang="en-US" sz="2600" b="1" i="0" kern="0" dirty="0" smtClean="0">
                <a:solidFill>
                  <a:srgbClr val="000000"/>
                </a:solidFill>
                <a:latin typeface="Candara" charset="0"/>
                <a:ea typeface="MS PGothic" charset="0"/>
                <a:cs typeface="Arial" charset="0"/>
              </a:rPr>
              <a:t>Testament). </a:t>
            </a:r>
            <a:endParaRPr lang="en-US" sz="2600" b="1" i="0" kern="0" dirty="0">
              <a:solidFill>
                <a:srgbClr val="000000"/>
              </a:solidFill>
              <a:latin typeface="Candara" charset="0"/>
              <a:ea typeface="MS PGothic" charset="0"/>
              <a:cs typeface="Arial" charset="0"/>
            </a:endParaRPr>
          </a:p>
          <a:p>
            <a:pPr marL="909638" lvl="1" indent="-455613">
              <a:spcBef>
                <a:spcPct val="0"/>
              </a:spcBef>
              <a:buFont typeface="Wingdings" charset="2"/>
              <a:buChar char="Ø"/>
            </a:pPr>
            <a:r>
              <a:rPr lang="en-US" sz="2600" b="1" i="0" kern="0" dirty="0">
                <a:solidFill>
                  <a:srgbClr val="000000"/>
                </a:solidFill>
                <a:latin typeface="Candara" charset="0"/>
                <a:ea typeface="MS PGothic" charset="0"/>
                <a:cs typeface="Arial" charset="0"/>
              </a:rPr>
              <a:t>It is </a:t>
            </a:r>
            <a:r>
              <a:rPr lang="en-US" sz="2600" b="1" i="0" kern="0" dirty="0">
                <a:solidFill>
                  <a:srgbClr val="FF0000"/>
                </a:solidFill>
                <a:latin typeface="Candara" charset="0"/>
                <a:ea typeface="MS PGothic" charset="0"/>
                <a:cs typeface="Arial" charset="0"/>
              </a:rPr>
              <a:t>FERVENT [right </a:t>
            </a:r>
            <a:r>
              <a:rPr lang="en-US" sz="2600" b="1" i="0" kern="0" dirty="0" smtClean="0">
                <a:solidFill>
                  <a:srgbClr val="FF0000"/>
                </a:solidFill>
                <a:latin typeface="Candara" charset="0"/>
                <a:ea typeface="MS PGothic" charset="0"/>
                <a:cs typeface="Arial" charset="0"/>
              </a:rPr>
              <a:t>attitude]</a:t>
            </a:r>
            <a:r>
              <a:rPr lang="en-US" sz="2600" b="1" i="0" kern="0" dirty="0" smtClean="0">
                <a:solidFill>
                  <a:srgbClr val="000000"/>
                </a:solidFill>
                <a:latin typeface="Candara" charset="0"/>
                <a:ea typeface="MS PGothic" charset="0"/>
                <a:cs typeface="Arial" charset="0"/>
              </a:rPr>
              <a:t>—</a:t>
            </a:r>
            <a:r>
              <a:rPr lang="en-US" sz="2600" b="1" i="0" kern="0" dirty="0">
                <a:solidFill>
                  <a:srgbClr val="000000"/>
                </a:solidFill>
                <a:latin typeface="Candara" charset="0"/>
                <a:ea typeface="MS PGothic" charset="0"/>
                <a:cs typeface="Arial" charset="0"/>
              </a:rPr>
              <a:t>enthusiastic “Lord, Lord!” of zealous </a:t>
            </a:r>
            <a:r>
              <a:rPr lang="en-US" sz="2600" b="1" i="0" kern="0" dirty="0" smtClean="0">
                <a:solidFill>
                  <a:srgbClr val="000000"/>
                </a:solidFill>
                <a:latin typeface="Candara" charset="0"/>
                <a:ea typeface="MS PGothic" charset="0"/>
                <a:cs typeface="Arial" charset="0"/>
              </a:rPr>
              <a:t>devotion to Jesus.</a:t>
            </a:r>
            <a:endParaRPr lang="en-US" sz="2600" b="1" i="0" kern="0" dirty="0">
              <a:solidFill>
                <a:srgbClr val="000000"/>
              </a:solidFill>
              <a:latin typeface="Candara" charset="0"/>
              <a:ea typeface="MS PGothic" charset="0"/>
              <a:cs typeface="Arial" charset="0"/>
            </a:endParaRPr>
          </a:p>
          <a:p>
            <a:pPr marL="909638" lvl="1" indent="-455613">
              <a:spcBef>
                <a:spcPct val="0"/>
              </a:spcBef>
              <a:buFont typeface="Wingdings" charset="2"/>
              <a:buChar char="Ø"/>
            </a:pPr>
            <a:r>
              <a:rPr lang="en-US" sz="2600" b="1" i="0" kern="0" dirty="0">
                <a:solidFill>
                  <a:srgbClr val="000000"/>
                </a:solidFill>
                <a:latin typeface="Candara" charset="0"/>
                <a:ea typeface="MS PGothic" charset="0"/>
                <a:cs typeface="Arial" charset="0"/>
              </a:rPr>
              <a:t>It is </a:t>
            </a:r>
            <a:r>
              <a:rPr lang="en-US" sz="2600" b="1" i="0" kern="0" dirty="0">
                <a:solidFill>
                  <a:srgbClr val="FF0000"/>
                </a:solidFill>
                <a:latin typeface="Candara" charset="0"/>
                <a:ea typeface="MS PGothic" charset="0"/>
                <a:cs typeface="Arial" charset="0"/>
              </a:rPr>
              <a:t>PUBLIC [right </a:t>
            </a:r>
            <a:r>
              <a:rPr lang="en-US" sz="2600" b="1" i="0" kern="0" dirty="0" smtClean="0">
                <a:solidFill>
                  <a:srgbClr val="FF0000"/>
                </a:solidFill>
                <a:latin typeface="Candara" charset="0"/>
                <a:ea typeface="MS PGothic" charset="0"/>
                <a:cs typeface="Arial" charset="0"/>
              </a:rPr>
              <a:t>stance]</a:t>
            </a:r>
            <a:r>
              <a:rPr lang="en-US" sz="2600" b="1" i="0" kern="0" dirty="0" smtClean="0">
                <a:solidFill>
                  <a:srgbClr val="000000"/>
                </a:solidFill>
                <a:latin typeface="Candara" charset="0"/>
                <a:ea typeface="MS PGothic" charset="0"/>
                <a:cs typeface="Arial" charset="0"/>
              </a:rPr>
              <a:t>—“</a:t>
            </a:r>
            <a:r>
              <a:rPr lang="en-US" sz="2600" b="1" i="0" kern="0" dirty="0">
                <a:solidFill>
                  <a:srgbClr val="000000"/>
                </a:solidFill>
                <a:latin typeface="Candara" charset="0"/>
                <a:ea typeface="MS PGothic" charset="0"/>
                <a:cs typeface="Arial" charset="0"/>
              </a:rPr>
              <a:t>did we not prophesy in your name...?</a:t>
            </a:r>
            <a:r>
              <a:rPr lang="en-US" sz="2600" b="1" i="0" kern="0" dirty="0" smtClean="0">
                <a:solidFill>
                  <a:srgbClr val="000000"/>
                </a:solidFill>
                <a:latin typeface="Candara" charset="0"/>
                <a:ea typeface="MS PGothic" charset="0"/>
                <a:cs typeface="Arial" charset="0"/>
              </a:rPr>
              <a:t>”</a:t>
            </a:r>
          </a:p>
          <a:p>
            <a:pPr marL="454025" lvl="1" indent="0" algn="ctr">
              <a:spcBef>
                <a:spcPct val="0"/>
              </a:spcBef>
              <a:buNone/>
            </a:pPr>
            <a:endParaRPr lang="en-US" sz="1000" b="1" i="0" kern="0" dirty="0">
              <a:solidFill>
                <a:srgbClr val="000000"/>
              </a:solidFill>
              <a:latin typeface="Candara" charset="0"/>
              <a:ea typeface="MS PGothic" charset="0"/>
              <a:cs typeface="Arial" charset="0"/>
            </a:endParaRPr>
          </a:p>
          <a:p>
            <a:pPr marL="0" lvl="0" indent="0" algn="ctr">
              <a:spcBef>
                <a:spcPct val="0"/>
              </a:spcBef>
              <a:buNone/>
            </a:pPr>
            <a:r>
              <a:rPr lang="en-US" sz="2600" baseline="30000" dirty="0">
                <a:solidFill>
                  <a:srgbClr val="000000"/>
                </a:solidFill>
                <a:latin typeface="Candara"/>
                <a:cs typeface="Candara"/>
              </a:rPr>
              <a:t>9</a:t>
            </a:r>
            <a:r>
              <a:rPr lang="en-US" sz="2600" dirty="0">
                <a:solidFill>
                  <a:srgbClr val="000000"/>
                </a:solidFill>
                <a:latin typeface="Candara"/>
                <a:cs typeface="Candara"/>
              </a:rPr>
              <a:t> because, if you confess with your mouth that Jesus is Lord and believe in </a:t>
            </a:r>
            <a:r>
              <a:rPr lang="en-US" sz="2600" dirty="0" smtClean="0">
                <a:solidFill>
                  <a:srgbClr val="000000"/>
                </a:solidFill>
                <a:latin typeface="Candara"/>
                <a:cs typeface="Candara"/>
              </a:rPr>
              <a:t>your</a:t>
            </a:r>
            <a:br>
              <a:rPr lang="en-US" sz="2600" dirty="0" smtClean="0">
                <a:solidFill>
                  <a:srgbClr val="000000"/>
                </a:solidFill>
                <a:latin typeface="Candara"/>
                <a:cs typeface="Candara"/>
              </a:rPr>
            </a:br>
            <a:r>
              <a:rPr lang="en-US" sz="2600" dirty="0" smtClean="0">
                <a:solidFill>
                  <a:srgbClr val="000000"/>
                </a:solidFill>
                <a:latin typeface="Candara"/>
                <a:cs typeface="Candara"/>
              </a:rPr>
              <a:t> </a:t>
            </a:r>
            <a:r>
              <a:rPr lang="en-US" sz="2600" dirty="0">
                <a:solidFill>
                  <a:srgbClr val="000000"/>
                </a:solidFill>
                <a:latin typeface="Candara"/>
                <a:cs typeface="Candara"/>
              </a:rPr>
              <a:t>heart that God raised him from the dead, you will be saved. </a:t>
            </a:r>
            <a:r>
              <a:rPr lang="en-US" sz="2600" baseline="30000" dirty="0">
                <a:solidFill>
                  <a:srgbClr val="000000"/>
                </a:solidFill>
                <a:latin typeface="Candara"/>
                <a:cs typeface="Candara"/>
              </a:rPr>
              <a:t>10</a:t>
            </a:r>
            <a:r>
              <a:rPr lang="en-US" sz="2600" dirty="0">
                <a:solidFill>
                  <a:srgbClr val="000000"/>
                </a:solidFill>
                <a:latin typeface="Candara"/>
                <a:cs typeface="Candara"/>
              </a:rPr>
              <a:t> For with the </a:t>
            </a:r>
            <a:r>
              <a:rPr lang="en-US" sz="2600" dirty="0" smtClean="0">
                <a:solidFill>
                  <a:srgbClr val="000000"/>
                </a:solidFill>
                <a:latin typeface="Candara"/>
                <a:cs typeface="Candara"/>
              </a:rPr>
              <a:t>heart</a:t>
            </a:r>
            <a:br>
              <a:rPr lang="en-US" sz="2600" dirty="0" smtClean="0">
                <a:solidFill>
                  <a:srgbClr val="000000"/>
                </a:solidFill>
                <a:latin typeface="Candara"/>
                <a:cs typeface="Candara"/>
              </a:rPr>
            </a:br>
            <a:r>
              <a:rPr lang="en-US" sz="2600" dirty="0" smtClean="0">
                <a:solidFill>
                  <a:srgbClr val="000000"/>
                </a:solidFill>
                <a:latin typeface="Candara"/>
                <a:cs typeface="Candara"/>
              </a:rPr>
              <a:t>one </a:t>
            </a:r>
            <a:r>
              <a:rPr lang="en-US" sz="2600" dirty="0">
                <a:solidFill>
                  <a:srgbClr val="000000"/>
                </a:solidFill>
                <a:latin typeface="Candara"/>
                <a:cs typeface="Candara"/>
              </a:rPr>
              <a:t>believes and is justified, and with the mouth one confesses and is saved.</a:t>
            </a:r>
            <a:br>
              <a:rPr lang="en-US" sz="2600" dirty="0">
                <a:solidFill>
                  <a:srgbClr val="000000"/>
                </a:solidFill>
                <a:latin typeface="Candara"/>
                <a:cs typeface="Candara"/>
              </a:rPr>
            </a:br>
            <a:r>
              <a:rPr lang="en-US" sz="2600" dirty="0">
                <a:solidFill>
                  <a:srgbClr val="000000"/>
                </a:solidFill>
                <a:latin typeface="Candara"/>
                <a:cs typeface="Candara"/>
              </a:rPr>
              <a:t>Romans 10:9-10 </a:t>
            </a:r>
            <a:endParaRPr lang="en-US" sz="2600" kern="0" dirty="0">
              <a:solidFill>
                <a:srgbClr val="000000"/>
              </a:solidFill>
              <a:latin typeface="Candara" charset="0"/>
              <a:ea typeface="MS PGothic" charset="0"/>
              <a:cs typeface="Arial" charset="0"/>
            </a:endParaRPr>
          </a:p>
          <a:p>
            <a:pPr marL="454025" lvl="1" indent="0">
              <a:spcBef>
                <a:spcPct val="0"/>
              </a:spcBef>
              <a:buNone/>
            </a:pPr>
            <a:endParaRPr lang="en-US" sz="800" i="0" kern="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270325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914400"/>
          </a:xfrm>
        </p:spPr>
        <p:txBody>
          <a:bodyPr/>
          <a:lstStyle/>
          <a:p>
            <a:r>
              <a:rPr lang="en-US" sz="3200" b="1" dirty="0">
                <a:latin typeface="Candara" charset="0"/>
                <a:ea typeface="MS PGothic" charset="0"/>
                <a:cs typeface="Arial" charset="0"/>
              </a:rPr>
              <a:t>A VERBAL PROFESSION: NECESSARY </a:t>
            </a:r>
            <a:r>
              <a:rPr lang="en-US" sz="3200" b="1" dirty="0" smtClean="0">
                <a:latin typeface="Candara" charset="0"/>
                <a:ea typeface="MS PGothic" charset="0"/>
                <a:cs typeface="Arial" charset="0"/>
              </a:rPr>
              <a:t/>
            </a:r>
            <a:br>
              <a:rPr lang="en-US" sz="3200" b="1" dirty="0" smtClean="0">
                <a:latin typeface="Candara" charset="0"/>
                <a:ea typeface="MS PGothic" charset="0"/>
                <a:cs typeface="Arial" charset="0"/>
              </a:rPr>
            </a:br>
            <a:r>
              <a:rPr lang="en-US" sz="3200" b="1" dirty="0" smtClean="0">
                <a:latin typeface="Candara" charset="0"/>
                <a:ea typeface="MS PGothic" charset="0"/>
                <a:cs typeface="Arial" charset="0"/>
              </a:rPr>
              <a:t>BUT NOT </a:t>
            </a:r>
            <a:r>
              <a:rPr lang="en-US" sz="3200" b="1" dirty="0">
                <a:latin typeface="Candara" charset="0"/>
                <a:ea typeface="MS PGothic" charset="0"/>
                <a:cs typeface="Arial" charset="0"/>
              </a:rPr>
              <a:t>ENOUGH FOR SAVING FAITH </a:t>
            </a:r>
          </a:p>
        </p:txBody>
      </p:sp>
      <p:sp>
        <p:nvSpPr>
          <p:cNvPr id="5" name="Rectangle 3"/>
          <p:cNvSpPr txBox="1">
            <a:spLocks noChangeArrowheads="1"/>
          </p:cNvSpPr>
          <p:nvPr/>
        </p:nvSpPr>
        <p:spPr bwMode="auto">
          <a:xfrm>
            <a:off x="304840" y="1524000"/>
            <a:ext cx="11734799" cy="5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a:latin typeface="Candara"/>
                <a:cs typeface="Candara"/>
              </a:rPr>
              <a:t>21</a:t>
            </a:r>
            <a:r>
              <a:rPr lang="en-US" sz="2600" dirty="0">
                <a:latin typeface="Candara"/>
                <a:cs typeface="Candara"/>
              </a:rPr>
              <a:t> “Not everyone who says to me, ‘Lord, Lord,’ will enter the kingdom of</a:t>
            </a:r>
            <a:br>
              <a:rPr lang="en-US" sz="2600" dirty="0">
                <a:latin typeface="Candara"/>
                <a:cs typeface="Candara"/>
              </a:rPr>
            </a:br>
            <a:r>
              <a:rPr lang="en-US" sz="2600" dirty="0">
                <a:latin typeface="Candara"/>
                <a:cs typeface="Candara"/>
              </a:rPr>
              <a:t> heaven, but the one who does the will of my Father who is in heaven. (v. 21)</a:t>
            </a:r>
          </a:p>
          <a:p>
            <a:pPr marL="0" indent="0" algn="ctr">
              <a:spcBef>
                <a:spcPct val="0"/>
              </a:spcBef>
              <a:buNone/>
            </a:pPr>
            <a:endParaRPr lang="en-US" sz="10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Nevertheless, Jesus’ warning is shockingly clear:</a:t>
            </a:r>
          </a:p>
          <a:p>
            <a:pPr marL="909638" lvl="1" indent="-455613">
              <a:spcBef>
                <a:spcPct val="0"/>
              </a:spcBef>
              <a:buFont typeface="Wingdings" charset="2"/>
              <a:buChar char="Ø"/>
            </a:pPr>
            <a:r>
              <a:rPr lang="en-US" sz="2600" b="1" i="0" kern="0" dirty="0">
                <a:solidFill>
                  <a:srgbClr val="FF0000"/>
                </a:solidFill>
                <a:latin typeface="Candara" charset="0"/>
                <a:ea typeface="MS PGothic" charset="0"/>
                <a:cs typeface="Arial" charset="0"/>
              </a:rPr>
              <a:t>Negatively, </a:t>
            </a:r>
            <a:r>
              <a:rPr lang="en-US" sz="2600" b="1" i="0" kern="0" dirty="0" smtClean="0">
                <a:solidFill>
                  <a:srgbClr val="000000"/>
                </a:solidFill>
                <a:latin typeface="Candara" charset="0"/>
                <a:ea typeface="MS PGothic" charset="0"/>
                <a:cs typeface="Arial" charset="0"/>
              </a:rPr>
              <a:t>not </a:t>
            </a:r>
            <a:r>
              <a:rPr lang="en-US" sz="2600" b="1" i="0" kern="0" dirty="0">
                <a:solidFill>
                  <a:srgbClr val="000000"/>
                </a:solidFill>
                <a:latin typeface="Candara" charset="0"/>
                <a:ea typeface="MS PGothic" charset="0"/>
                <a:cs typeface="Arial" charset="0"/>
              </a:rPr>
              <a:t>everyone who</a:t>
            </a:r>
            <a:r>
              <a:rPr lang="en-US" sz="2600" b="1" kern="0" dirty="0">
                <a:solidFill>
                  <a:srgbClr val="000000"/>
                </a:solidFill>
                <a:latin typeface="Candara" charset="0"/>
                <a:ea typeface="MS PGothic" charset="0"/>
                <a:cs typeface="Arial" charset="0"/>
              </a:rPr>
              <a:t> </a:t>
            </a:r>
            <a:r>
              <a:rPr lang="en-US" sz="2600" b="1" u="sng" kern="0" dirty="0">
                <a:solidFill>
                  <a:srgbClr val="000000"/>
                </a:solidFill>
                <a:latin typeface="Candara" charset="0"/>
                <a:ea typeface="MS PGothic" charset="0"/>
                <a:cs typeface="Arial" charset="0"/>
              </a:rPr>
              <a:t>says</a:t>
            </a:r>
            <a:r>
              <a:rPr lang="en-US" sz="2600" b="1" kern="0" dirty="0">
                <a:solidFill>
                  <a:srgbClr val="000000"/>
                </a:solidFill>
                <a:latin typeface="Candara" charset="0"/>
                <a:ea typeface="MS PGothic" charset="0"/>
                <a:cs typeface="Arial" charset="0"/>
              </a:rPr>
              <a:t> </a:t>
            </a:r>
            <a:r>
              <a:rPr lang="en-US" sz="2600" b="1" i="0" kern="0" dirty="0">
                <a:solidFill>
                  <a:srgbClr val="000000"/>
                </a:solidFill>
                <a:latin typeface="Candara" charset="0"/>
                <a:ea typeface="MS PGothic" charset="0"/>
                <a:cs typeface="Arial" charset="0"/>
              </a:rPr>
              <a:t>to Jesus, “Lord, Lord,” will enter the kingdom of heaven.</a:t>
            </a:r>
          </a:p>
          <a:p>
            <a:pPr marL="909638" lvl="1" indent="-455613">
              <a:spcBef>
                <a:spcPct val="0"/>
              </a:spcBef>
              <a:buFont typeface="Wingdings" charset="2"/>
              <a:buChar char="Ø"/>
            </a:pPr>
            <a:r>
              <a:rPr lang="en-US" sz="2600" b="1" i="0" kern="0" dirty="0">
                <a:solidFill>
                  <a:srgbClr val="FF0000"/>
                </a:solidFill>
                <a:latin typeface="Candara" charset="0"/>
                <a:ea typeface="MS PGothic" charset="0"/>
                <a:cs typeface="Arial" charset="0"/>
              </a:rPr>
              <a:t>Positively, </a:t>
            </a:r>
            <a:r>
              <a:rPr lang="en-US" sz="2600" b="1" i="0" kern="0" dirty="0">
                <a:solidFill>
                  <a:srgbClr val="000000"/>
                </a:solidFill>
                <a:latin typeface="Candara" charset="0"/>
                <a:ea typeface="MS PGothic" charset="0"/>
                <a:cs typeface="Arial" charset="0"/>
              </a:rPr>
              <a:t>the one who </a:t>
            </a:r>
            <a:r>
              <a:rPr lang="en-US" sz="2600" b="1" u="sng" kern="0" dirty="0">
                <a:solidFill>
                  <a:srgbClr val="000000"/>
                </a:solidFill>
                <a:latin typeface="Candara" charset="0"/>
                <a:ea typeface="MS PGothic" charset="0"/>
                <a:cs typeface="Arial" charset="0"/>
              </a:rPr>
              <a:t>does</a:t>
            </a:r>
            <a:r>
              <a:rPr lang="en-US" sz="2600" b="1" i="0" kern="0" dirty="0">
                <a:solidFill>
                  <a:srgbClr val="000000"/>
                </a:solidFill>
                <a:latin typeface="Candara" charset="0"/>
                <a:ea typeface="MS PGothic" charset="0"/>
                <a:cs typeface="Arial" charset="0"/>
              </a:rPr>
              <a:t> the will of the Father will enter</a:t>
            </a:r>
            <a:r>
              <a:rPr lang="en-US" sz="2600" b="1" i="0" kern="0" dirty="0" smtClean="0">
                <a:solidFill>
                  <a:srgbClr val="000000"/>
                </a:solidFill>
                <a:latin typeface="Candara" charset="0"/>
                <a:ea typeface="MS PGothic" charset="0"/>
                <a:cs typeface="Arial" charset="0"/>
              </a:rPr>
              <a:t>.</a:t>
            </a:r>
            <a:endParaRPr lang="en-US" sz="2600" b="1" i="0" kern="0" dirty="0">
              <a:solidFill>
                <a:srgbClr val="000000"/>
              </a:solidFill>
              <a:latin typeface="Candara" charset="0"/>
              <a:ea typeface="MS PGothic" charset="0"/>
              <a:cs typeface="Arial" charset="0"/>
            </a:endParaRPr>
          </a:p>
          <a:p>
            <a:pPr marL="0" lvl="0" indent="0" algn="ctr">
              <a:spcBef>
                <a:spcPct val="0"/>
              </a:spcBef>
              <a:buNone/>
            </a:pPr>
            <a:endParaRPr lang="en-US" sz="1000" baseline="30000" dirty="0" smtClean="0">
              <a:solidFill>
                <a:srgbClr val="000000"/>
              </a:solidFill>
              <a:latin typeface="Candara"/>
              <a:cs typeface="Candara"/>
            </a:endParaRPr>
          </a:p>
          <a:p>
            <a:pPr marL="454025" lvl="1" indent="0">
              <a:spcBef>
                <a:spcPct val="0"/>
              </a:spcBef>
              <a:buNone/>
            </a:pPr>
            <a:endParaRPr lang="en-US" sz="1000" i="0" kern="0" dirty="0" smtClean="0">
              <a:solidFill>
                <a:srgbClr val="000000"/>
              </a:solidFill>
              <a:latin typeface="Candara" charset="0"/>
              <a:ea typeface="MS PGothic" charset="0"/>
              <a:cs typeface="Arial" charset="0"/>
            </a:endParaRPr>
          </a:p>
          <a:p>
            <a:pPr marL="458788" indent="-458788">
              <a:spcBef>
                <a:spcPct val="0"/>
              </a:spcBef>
            </a:pPr>
            <a:r>
              <a:rPr lang="en-US" sz="2800" b="1" i="0" spc="-10" dirty="0">
                <a:latin typeface="Candara" charset="0"/>
                <a:ea typeface="ＭＳ Ｐゴシック" charset="0"/>
                <a:cs typeface="MS PGothic" charset="0"/>
              </a:rPr>
              <a:t>Two disciples look similar yet contrastingly different in </a:t>
            </a:r>
            <a:r>
              <a:rPr lang="en-US" sz="2800" b="1" i="0" spc="-10" dirty="0" smtClean="0">
                <a:latin typeface="Candara" charset="0"/>
                <a:ea typeface="ＭＳ Ｐゴシック" charset="0"/>
                <a:cs typeface="MS PGothic" charset="0"/>
              </a:rPr>
              <a:t>reality: </a:t>
            </a:r>
            <a:endParaRPr lang="en-US" sz="2800" b="1" i="0" spc="-10" dirty="0">
              <a:latin typeface="Candara" charset="0"/>
              <a:ea typeface="ＭＳ Ｐゴシック" charset="0"/>
              <a:cs typeface="MS PGothic" charset="0"/>
            </a:endParaRPr>
          </a:p>
          <a:p>
            <a:pPr marL="909638" lvl="1" indent="-455613">
              <a:spcBef>
                <a:spcPct val="0"/>
              </a:spcBef>
              <a:buFont typeface="Wingdings" charset="2"/>
              <a:buChar char="Ø"/>
            </a:pPr>
            <a:r>
              <a:rPr lang="en-US" sz="2600" b="1" i="0" kern="0" dirty="0">
                <a:latin typeface="Candara" charset="0"/>
                <a:ea typeface="MS PGothic" charset="0"/>
                <a:cs typeface="Arial" charset="0"/>
              </a:rPr>
              <a:t>Both have a right verbal profession, which is indispensible in saving faith.</a:t>
            </a:r>
          </a:p>
          <a:p>
            <a:pPr marL="909638" lvl="1" indent="-455613">
              <a:spcBef>
                <a:spcPct val="0"/>
              </a:spcBef>
              <a:buFont typeface="Wingdings" charset="2"/>
              <a:buChar char="Ø"/>
            </a:pPr>
            <a:r>
              <a:rPr lang="en-US" sz="2600" b="1" i="0" kern="0" dirty="0">
                <a:latin typeface="Candara" charset="0"/>
                <a:ea typeface="MS PGothic" charset="0"/>
                <a:cs typeface="Arial" charset="0"/>
              </a:rPr>
              <a:t>But, the contrasting difference is in one’s obedient life [</a:t>
            </a:r>
            <a:r>
              <a:rPr lang="en-US" sz="2600" b="1" kern="0" dirty="0">
                <a:solidFill>
                  <a:srgbClr val="FF0000"/>
                </a:solidFill>
                <a:latin typeface="Candara" charset="0"/>
                <a:ea typeface="MS PGothic" charset="0"/>
                <a:cs typeface="Arial" charset="0"/>
              </a:rPr>
              <a:t>orthopraxy = right living</a:t>
            </a:r>
            <a:r>
              <a:rPr lang="en-US" sz="2600" b="1" i="0" kern="0" dirty="0">
                <a:latin typeface="Candara" charset="0"/>
                <a:ea typeface="MS PGothic" charset="0"/>
                <a:cs typeface="Arial" charset="0"/>
              </a:rPr>
              <a:t>] that accompanies the verbal profession [</a:t>
            </a:r>
            <a:r>
              <a:rPr lang="en-US" sz="2600" b="1" kern="0" dirty="0">
                <a:solidFill>
                  <a:srgbClr val="FF0000"/>
                </a:solidFill>
                <a:latin typeface="Candara" charset="0"/>
                <a:ea typeface="MS PGothic" charset="0"/>
                <a:cs typeface="Arial" charset="0"/>
              </a:rPr>
              <a:t>orthodoxy = right belief</a:t>
            </a:r>
            <a:r>
              <a:rPr lang="en-US" sz="2600" b="1" i="0" kern="0" dirty="0" smtClean="0">
                <a:latin typeface="Candara" charset="0"/>
                <a:ea typeface="MS PGothic" charset="0"/>
                <a:cs typeface="Arial" charset="0"/>
              </a:rPr>
              <a:t>].</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What is the cause? Self-deception keeps one from true saving faith! </a:t>
            </a:r>
            <a:endParaRPr lang="en-US" sz="2600" b="1" i="0" kern="0" dirty="0">
              <a:latin typeface="Candara" charset="0"/>
              <a:ea typeface="MS PGothic" charset="0"/>
              <a:cs typeface="Arial" charset="0"/>
            </a:endParaRPr>
          </a:p>
        </p:txBody>
      </p:sp>
    </p:spTree>
    <p:extLst>
      <p:ext uri="{BB962C8B-B14F-4D97-AF65-F5344CB8AC3E}">
        <p14:creationId xmlns:p14="http://schemas.microsoft.com/office/powerpoint/2010/main" val="2726039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914400"/>
          </a:xfrm>
        </p:spPr>
        <p:txBody>
          <a:bodyPr/>
          <a:lstStyle/>
          <a:p>
            <a:r>
              <a:rPr lang="en-US" sz="3200" b="1" dirty="0">
                <a:latin typeface="Candara" charset="0"/>
                <a:ea typeface="MS PGothic" charset="0"/>
                <a:cs typeface="Arial" charset="0"/>
              </a:rPr>
              <a:t>SELF-DECEPTION: </a:t>
            </a:r>
            <a:r>
              <a:rPr lang="en-US" sz="3200" b="1" dirty="0" smtClean="0">
                <a:latin typeface="Candara" charset="0"/>
                <a:ea typeface="MS PGothic" charset="0"/>
                <a:cs typeface="Arial" charset="0"/>
              </a:rPr>
              <a:t/>
            </a:r>
            <a:br>
              <a:rPr lang="en-US" sz="3200" b="1" dirty="0" smtClean="0">
                <a:latin typeface="Candara" charset="0"/>
                <a:ea typeface="MS PGothic" charset="0"/>
                <a:cs typeface="Arial" charset="0"/>
              </a:rPr>
            </a:br>
            <a:r>
              <a:rPr lang="en-US" sz="3200" b="1" dirty="0" smtClean="0">
                <a:latin typeface="Candara" charset="0"/>
                <a:ea typeface="MS PGothic" charset="0"/>
                <a:cs typeface="Arial" charset="0"/>
              </a:rPr>
              <a:t>“UNCONSCIOUS HYPOCRISY” THAT </a:t>
            </a:r>
            <a:r>
              <a:rPr lang="en-US" sz="3200" b="1" dirty="0">
                <a:latin typeface="Candara" charset="0"/>
                <a:ea typeface="MS PGothic" charset="0"/>
                <a:cs typeface="Arial" charset="0"/>
              </a:rPr>
              <a:t>BRINGS US FALSE PEACE</a:t>
            </a:r>
          </a:p>
        </p:txBody>
      </p:sp>
      <p:sp>
        <p:nvSpPr>
          <p:cNvPr id="5" name="Rectangle 3"/>
          <p:cNvSpPr txBox="1">
            <a:spLocks noChangeArrowheads="1"/>
          </p:cNvSpPr>
          <p:nvPr/>
        </p:nvSpPr>
        <p:spPr bwMode="auto">
          <a:xfrm>
            <a:off x="304840" y="1524000"/>
            <a:ext cx="11734799" cy="5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smtClean="0">
                <a:latin typeface="Candara"/>
                <a:cs typeface="Candara"/>
              </a:rPr>
              <a:t>22</a:t>
            </a:r>
            <a:r>
              <a:rPr lang="en-US" sz="2600" dirty="0" smtClean="0">
                <a:latin typeface="Candara"/>
                <a:cs typeface="Candara"/>
              </a:rPr>
              <a:t> “</a:t>
            </a:r>
            <a:r>
              <a:rPr lang="en-US" sz="2600" dirty="0" smtClean="0">
                <a:solidFill>
                  <a:srgbClr val="FF0000"/>
                </a:solidFill>
                <a:latin typeface="Candara"/>
                <a:cs typeface="Candara"/>
              </a:rPr>
              <a:t>On </a:t>
            </a:r>
            <a:r>
              <a:rPr lang="en-US" sz="2600" dirty="0">
                <a:solidFill>
                  <a:srgbClr val="FF0000"/>
                </a:solidFill>
                <a:latin typeface="Candara"/>
                <a:cs typeface="Candara"/>
              </a:rPr>
              <a:t>that day</a:t>
            </a:r>
            <a:r>
              <a:rPr lang="en-US" sz="2600" dirty="0">
                <a:latin typeface="Candara"/>
                <a:cs typeface="Candara"/>
              </a:rPr>
              <a:t> many will say to me, ‘Lord, Lord, did we not</a:t>
            </a:r>
            <a:br>
              <a:rPr lang="en-US" sz="2600" dirty="0">
                <a:latin typeface="Candara"/>
                <a:cs typeface="Candara"/>
              </a:rPr>
            </a:br>
            <a:r>
              <a:rPr lang="en-US" sz="2600" dirty="0">
                <a:latin typeface="Candara"/>
                <a:cs typeface="Candara"/>
              </a:rPr>
              <a:t> prophesy in your name, and cast out demons in your name, and do</a:t>
            </a:r>
            <a:br>
              <a:rPr lang="en-US" sz="2600" dirty="0">
                <a:latin typeface="Candara"/>
                <a:cs typeface="Candara"/>
              </a:rPr>
            </a:br>
            <a:r>
              <a:rPr lang="en-US" sz="2600" dirty="0">
                <a:latin typeface="Candara"/>
                <a:cs typeface="Candara"/>
              </a:rPr>
              <a:t> many mighty works in your name?’ </a:t>
            </a:r>
            <a:r>
              <a:rPr lang="en-US" sz="2600" baseline="30000" dirty="0">
                <a:latin typeface="Candara"/>
                <a:cs typeface="Candara"/>
              </a:rPr>
              <a:t>23</a:t>
            </a:r>
            <a:r>
              <a:rPr lang="en-US" sz="2600" dirty="0">
                <a:latin typeface="Candara"/>
                <a:cs typeface="Candara"/>
              </a:rPr>
              <a:t> And then will I declare to them, </a:t>
            </a:r>
            <a:br>
              <a:rPr lang="en-US" sz="2600" dirty="0">
                <a:latin typeface="Candara"/>
                <a:cs typeface="Candara"/>
              </a:rPr>
            </a:br>
            <a:r>
              <a:rPr lang="en-US" sz="2600" dirty="0">
                <a:latin typeface="Candara"/>
                <a:cs typeface="Candara"/>
              </a:rPr>
              <a:t>‘I never knew you; depart from me, you workers of lawlessness.” (vs.22-23) </a:t>
            </a:r>
            <a:endParaRPr lang="en-US" sz="2600" dirty="0" smtClean="0">
              <a:latin typeface="Candara"/>
              <a:cs typeface="Candara"/>
            </a:endParaRPr>
          </a:p>
          <a:p>
            <a:pPr marL="0" indent="0" algn="ctr">
              <a:spcBef>
                <a:spcPct val="0"/>
              </a:spcBef>
              <a:buNone/>
            </a:pPr>
            <a:endParaRPr lang="en-US" sz="1000" i="0" spc="-10" dirty="0" smtClean="0">
              <a:solidFill>
                <a:srgbClr val="FF0000"/>
              </a:solidFill>
              <a:latin typeface="Candara" charset="0"/>
              <a:ea typeface="ＭＳ Ｐゴシック" charset="0"/>
              <a:cs typeface="MS PGothic" charset="0"/>
            </a:endParaRPr>
          </a:p>
          <a:p>
            <a:pPr marL="458788" indent="-458788">
              <a:spcBef>
                <a:spcPct val="0"/>
              </a:spcBef>
            </a:pPr>
            <a:r>
              <a:rPr lang="en-US" sz="2800" b="1" i="0" spc="-10" dirty="0">
                <a:solidFill>
                  <a:srgbClr val="FF0000"/>
                </a:solidFill>
                <a:latin typeface="Candara" charset="0"/>
                <a:ea typeface="ＭＳ Ｐゴシック" charset="0"/>
                <a:cs typeface="MS PGothic" charset="0"/>
              </a:rPr>
              <a:t>“On That Day”: </a:t>
            </a:r>
            <a:r>
              <a:rPr lang="en-US" sz="2800" b="1" i="0" spc="-10" dirty="0" smtClean="0">
                <a:latin typeface="Candara" charset="0"/>
                <a:ea typeface="ＭＳ Ｐゴシック" charset="0"/>
                <a:cs typeface="MS PGothic" charset="0"/>
              </a:rPr>
              <a:t>The first reality is that there will be a Judgment Day.</a:t>
            </a:r>
            <a:endParaRPr lang="en-US" sz="2800" b="1" i="0" spc="-10" dirty="0">
              <a:latin typeface="Candara" charset="0"/>
              <a:ea typeface="ＭＳ Ｐゴシック" charset="0"/>
              <a:cs typeface="MS PGothic" charset="0"/>
            </a:endParaRPr>
          </a:p>
          <a:p>
            <a:pPr marL="909638" lvl="1" indent="-455613">
              <a:spcBef>
                <a:spcPct val="0"/>
              </a:spcBef>
              <a:buFont typeface="Wingdings" charset="2"/>
              <a:buChar char="Ø"/>
            </a:pPr>
            <a:r>
              <a:rPr lang="en-US" sz="2600" b="1" i="0" kern="0" dirty="0" smtClean="0">
                <a:latin typeface="Candara" charset="0"/>
                <a:ea typeface="MS PGothic" charset="0"/>
                <a:cs typeface="Arial" charset="0"/>
              </a:rPr>
              <a:t>This is the day that Jesus who will everyone’ eternal destiny, sitting on the </a:t>
            </a:r>
            <a:r>
              <a:rPr lang="en-US" sz="2600" b="1" kern="0" dirty="0" smtClean="0">
                <a:latin typeface="Candara" charset="0"/>
                <a:ea typeface="MS PGothic" charset="0"/>
                <a:cs typeface="Arial" charset="0"/>
              </a:rPr>
              <a:t>Great </a:t>
            </a:r>
            <a:r>
              <a:rPr lang="en-US" sz="2600" b="1" kern="0" dirty="0">
                <a:latin typeface="Candara" charset="0"/>
                <a:ea typeface="MS PGothic" charset="0"/>
                <a:cs typeface="Arial" charset="0"/>
              </a:rPr>
              <a:t>W</a:t>
            </a:r>
            <a:r>
              <a:rPr lang="en-US" sz="2600" b="1" kern="0" dirty="0" smtClean="0">
                <a:latin typeface="Candara" charset="0"/>
                <a:ea typeface="MS PGothic" charset="0"/>
                <a:cs typeface="Arial" charset="0"/>
              </a:rPr>
              <a:t>hite </a:t>
            </a:r>
            <a:r>
              <a:rPr lang="en-US" sz="2600" b="1" kern="0" dirty="0">
                <a:latin typeface="Candara" charset="0"/>
                <a:ea typeface="MS PGothic" charset="0"/>
                <a:cs typeface="Arial" charset="0"/>
              </a:rPr>
              <a:t>T</a:t>
            </a:r>
            <a:r>
              <a:rPr lang="en-US" sz="2600" b="1" kern="0" dirty="0" smtClean="0">
                <a:latin typeface="Candara" charset="0"/>
                <a:ea typeface="MS PGothic" charset="0"/>
                <a:cs typeface="Arial" charset="0"/>
              </a:rPr>
              <a:t>hr</a:t>
            </a:r>
            <a:r>
              <a:rPr lang="en-US" sz="2600" b="1" i="0" kern="0" dirty="0" smtClean="0">
                <a:latin typeface="Candara" charset="0"/>
                <a:ea typeface="MS PGothic" charset="0"/>
                <a:cs typeface="Arial" charset="0"/>
              </a:rPr>
              <a:t>one (Rev. 20:11-15) at the second coming of Christ.</a:t>
            </a:r>
            <a:endParaRPr lang="en-US" sz="2600" b="1" i="0" kern="0" dirty="0">
              <a:latin typeface="Candara" charset="0"/>
              <a:ea typeface="MS PGothic" charset="0"/>
              <a:cs typeface="Arial" charset="0"/>
            </a:endParaRPr>
          </a:p>
          <a:p>
            <a:pPr marL="909638" lvl="1" indent="-455613">
              <a:spcBef>
                <a:spcPct val="0"/>
              </a:spcBef>
              <a:buFont typeface="Wingdings" charset="2"/>
              <a:buChar char="Ø"/>
            </a:pPr>
            <a:r>
              <a:rPr lang="en-US" sz="2600" b="1" i="0" kern="0" dirty="0" smtClean="0">
                <a:latin typeface="Candara" charset="0"/>
                <a:ea typeface="MS PGothic" charset="0"/>
                <a:cs typeface="Arial" charset="0"/>
              </a:rPr>
              <a:t>This is the day that every knee shall bow and every tongue shall confess that Jesus is the Lord with objection or contest (Phil. 2:9-11).</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This is the day that every inner motive as well as deeds will be </a:t>
            </a:r>
            <a:r>
              <a:rPr lang="en-US" sz="2600" b="1" i="0" kern="0" dirty="0" err="1" smtClean="0">
                <a:latin typeface="Candara" charset="0"/>
                <a:ea typeface="MS PGothic" charset="0"/>
                <a:cs typeface="Arial" charset="0"/>
              </a:rPr>
              <a:t>foun</a:t>
            </a:r>
            <a:r>
              <a:rPr lang="en-US" sz="2600" b="1" i="0" kern="0" dirty="0" smtClean="0">
                <a:latin typeface="Candara" charset="0"/>
                <a:ea typeface="MS PGothic" charset="0"/>
                <a:cs typeface="Arial" charset="0"/>
              </a:rPr>
              <a:t> out before the Lord Jesus Christ, the ultimate judge.</a:t>
            </a:r>
            <a:endParaRPr lang="en-US" sz="2600" b="1" i="0" kern="0" dirty="0">
              <a:latin typeface="Candara" charset="0"/>
              <a:ea typeface="MS PGothic" charset="0"/>
              <a:cs typeface="Arial" charset="0"/>
            </a:endParaRPr>
          </a:p>
        </p:txBody>
      </p:sp>
    </p:spTree>
    <p:extLst>
      <p:ext uri="{BB962C8B-B14F-4D97-AF65-F5344CB8AC3E}">
        <p14:creationId xmlns:p14="http://schemas.microsoft.com/office/powerpoint/2010/main" val="4227538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914400"/>
          </a:xfrm>
        </p:spPr>
        <p:txBody>
          <a:bodyPr/>
          <a:lstStyle/>
          <a:p>
            <a:r>
              <a:rPr lang="en-US" sz="3200" b="1" dirty="0">
                <a:latin typeface="Candara" charset="0"/>
                <a:ea typeface="MS PGothic" charset="0"/>
                <a:cs typeface="Arial" charset="0"/>
              </a:rPr>
              <a:t>SELF-DECEPTION: </a:t>
            </a:r>
            <a:r>
              <a:rPr lang="en-US" sz="3200" b="1" dirty="0" smtClean="0">
                <a:latin typeface="Candara" charset="0"/>
                <a:ea typeface="MS PGothic" charset="0"/>
                <a:cs typeface="Arial" charset="0"/>
              </a:rPr>
              <a:t/>
            </a:r>
            <a:br>
              <a:rPr lang="en-US" sz="3200" b="1" dirty="0" smtClean="0">
                <a:latin typeface="Candara" charset="0"/>
                <a:ea typeface="MS PGothic" charset="0"/>
                <a:cs typeface="Arial" charset="0"/>
              </a:rPr>
            </a:br>
            <a:r>
              <a:rPr lang="en-US" sz="3200" b="1" dirty="0" smtClean="0">
                <a:latin typeface="Candara" charset="0"/>
                <a:ea typeface="MS PGothic" charset="0"/>
                <a:cs typeface="Arial" charset="0"/>
              </a:rPr>
              <a:t>“UNCONSCIOUS HYPOCRISY” THAT </a:t>
            </a:r>
            <a:r>
              <a:rPr lang="en-US" sz="3200" b="1" dirty="0">
                <a:latin typeface="Candara" charset="0"/>
                <a:ea typeface="MS PGothic" charset="0"/>
                <a:cs typeface="Arial" charset="0"/>
              </a:rPr>
              <a:t>BRINGS US FALSE PEACE</a:t>
            </a:r>
          </a:p>
        </p:txBody>
      </p:sp>
      <p:sp>
        <p:nvSpPr>
          <p:cNvPr id="5" name="Rectangle 3"/>
          <p:cNvSpPr txBox="1">
            <a:spLocks noChangeArrowheads="1"/>
          </p:cNvSpPr>
          <p:nvPr/>
        </p:nvSpPr>
        <p:spPr bwMode="auto">
          <a:xfrm>
            <a:off x="304840" y="1524000"/>
            <a:ext cx="11734799" cy="5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a:latin typeface="Candara"/>
                <a:cs typeface="Candara"/>
              </a:rPr>
              <a:t>22</a:t>
            </a:r>
            <a:r>
              <a:rPr lang="en-US" sz="2600" dirty="0">
                <a:latin typeface="Candara"/>
                <a:cs typeface="Candara"/>
              </a:rPr>
              <a:t> ”On that day </a:t>
            </a:r>
            <a:r>
              <a:rPr lang="en-US" sz="2600" dirty="0">
                <a:solidFill>
                  <a:srgbClr val="FF0000"/>
                </a:solidFill>
                <a:latin typeface="Candara"/>
                <a:cs typeface="Candara"/>
              </a:rPr>
              <a:t>many will say </a:t>
            </a:r>
            <a:r>
              <a:rPr lang="en-US" sz="2600" dirty="0">
                <a:latin typeface="Candara"/>
                <a:cs typeface="Candara"/>
              </a:rPr>
              <a:t>to me, ‘Lord, Lord, did we not</a:t>
            </a:r>
            <a:br>
              <a:rPr lang="en-US" sz="2600" dirty="0">
                <a:latin typeface="Candara"/>
                <a:cs typeface="Candara"/>
              </a:rPr>
            </a:br>
            <a:r>
              <a:rPr lang="en-US" sz="2600" dirty="0">
                <a:latin typeface="Candara"/>
                <a:cs typeface="Candara"/>
              </a:rPr>
              <a:t> prophesy in your name, and cast out demons in your name, and do</a:t>
            </a:r>
            <a:br>
              <a:rPr lang="en-US" sz="2600" dirty="0">
                <a:latin typeface="Candara"/>
                <a:cs typeface="Candara"/>
              </a:rPr>
            </a:br>
            <a:r>
              <a:rPr lang="en-US" sz="2600" dirty="0">
                <a:latin typeface="Candara"/>
                <a:cs typeface="Candara"/>
              </a:rPr>
              <a:t> many mighty works in your name?’ </a:t>
            </a:r>
            <a:r>
              <a:rPr lang="en-US" sz="2600" baseline="30000" dirty="0">
                <a:latin typeface="Candara"/>
                <a:cs typeface="Candara"/>
              </a:rPr>
              <a:t>23</a:t>
            </a:r>
            <a:r>
              <a:rPr lang="en-US" sz="2600" dirty="0">
                <a:latin typeface="Candara"/>
                <a:cs typeface="Candara"/>
              </a:rPr>
              <a:t> And then will I declare to them, </a:t>
            </a:r>
            <a:br>
              <a:rPr lang="en-US" sz="2600" dirty="0">
                <a:latin typeface="Candara"/>
                <a:cs typeface="Candara"/>
              </a:rPr>
            </a:br>
            <a:r>
              <a:rPr lang="en-US" sz="2600" dirty="0">
                <a:latin typeface="Candara"/>
                <a:cs typeface="Candara"/>
              </a:rPr>
              <a:t>‘I never knew you; depart from me, you workers of lawlessness.” (vs.22-23) </a:t>
            </a:r>
            <a:endParaRPr lang="en-US" sz="2600" dirty="0" smtClean="0">
              <a:latin typeface="Candara"/>
              <a:cs typeface="Candara"/>
            </a:endParaRPr>
          </a:p>
          <a:p>
            <a:pPr marL="0" indent="0" algn="ctr">
              <a:spcBef>
                <a:spcPct val="0"/>
              </a:spcBef>
              <a:buNone/>
            </a:pPr>
            <a:endParaRPr lang="en-US" sz="1000" i="0" spc="-10" dirty="0" smtClean="0">
              <a:solidFill>
                <a:srgbClr val="FF0000"/>
              </a:solidFill>
              <a:latin typeface="Candara" charset="0"/>
              <a:ea typeface="ＭＳ Ｐゴシック" charset="0"/>
              <a:cs typeface="MS PGothic" charset="0"/>
            </a:endParaRPr>
          </a:p>
          <a:p>
            <a:pPr marL="458788" indent="-458788">
              <a:spcBef>
                <a:spcPct val="0"/>
              </a:spcBef>
            </a:pPr>
            <a:r>
              <a:rPr lang="en-US" sz="2800" b="1" i="0" spc="-10" dirty="0" smtClean="0">
                <a:solidFill>
                  <a:srgbClr val="FF0000"/>
                </a:solidFill>
                <a:latin typeface="Candara" charset="0"/>
                <a:ea typeface="ＭＳ Ｐゴシック" charset="0"/>
                <a:cs typeface="MS PGothic" charset="0"/>
              </a:rPr>
              <a:t>“Many Will Say”</a:t>
            </a:r>
            <a:r>
              <a:rPr lang="en-US" sz="2800" b="1" i="0" spc="-10" dirty="0">
                <a:solidFill>
                  <a:srgbClr val="FF0000"/>
                </a:solidFill>
                <a:latin typeface="Candara" charset="0"/>
                <a:ea typeface="ＭＳ Ｐゴシック" charset="0"/>
                <a:cs typeface="MS PGothic" charset="0"/>
              </a:rPr>
              <a:t>: </a:t>
            </a:r>
            <a:r>
              <a:rPr lang="en-US" sz="2800" b="1" i="0" spc="-10" dirty="0" smtClean="0">
                <a:latin typeface="Candara" charset="0"/>
                <a:ea typeface="ＭＳ Ｐゴシック" charset="0"/>
                <a:cs typeface="MS PGothic" charset="0"/>
              </a:rPr>
              <a:t>The second reality is that many will be self-deceived.</a:t>
            </a:r>
            <a:endParaRPr lang="en-US" sz="2800" b="1" i="0" spc="-10" dirty="0">
              <a:latin typeface="Candara" charset="0"/>
              <a:ea typeface="ＭＳ Ｐゴシック" charset="0"/>
              <a:cs typeface="MS PGothic" charset="0"/>
            </a:endParaRPr>
          </a:p>
          <a:p>
            <a:pPr marL="909638" lvl="1" indent="-455613">
              <a:spcBef>
                <a:spcPct val="0"/>
              </a:spcBef>
              <a:buFont typeface="Wingdings" charset="2"/>
              <a:buChar char="Ø"/>
            </a:pPr>
            <a:r>
              <a:rPr lang="en-US" sz="2600" b="1" i="0" kern="0" dirty="0" smtClean="0">
                <a:latin typeface="Candara" charset="0"/>
                <a:ea typeface="MS PGothic" charset="0"/>
                <a:cs typeface="Arial" charset="0"/>
              </a:rPr>
              <a:t>Notice that Jesus said “many” will be shocked because of Jesus’ rejection of their counterfeit faith caused by self-deception.</a:t>
            </a:r>
            <a:endParaRPr lang="en-US" sz="2600" b="1" i="0" kern="0" dirty="0">
              <a:latin typeface="Candara" charset="0"/>
              <a:ea typeface="MS PGothic" charset="0"/>
              <a:cs typeface="Arial" charset="0"/>
            </a:endParaRPr>
          </a:p>
          <a:p>
            <a:pPr marL="909638" lvl="1" indent="-455613">
              <a:spcBef>
                <a:spcPct val="0"/>
              </a:spcBef>
              <a:buFont typeface="Wingdings" charset="2"/>
              <a:buChar char="Ø"/>
            </a:pPr>
            <a:r>
              <a:rPr lang="en-US" sz="2600" b="1" i="0" kern="0" dirty="0" smtClean="0">
                <a:latin typeface="Candara" charset="0"/>
                <a:ea typeface="MS PGothic" charset="0"/>
                <a:cs typeface="Arial" charset="0"/>
              </a:rPr>
              <a:t>Three activities that they name to validate their faith are examples of most impressive and powerful spiritual gifts and ministries to make the point.</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These disciples—no matter how impressive their outward service in Jesus’ name might have been—are false disciples (not by their own assessment but by Jesus’ declaration).</a:t>
            </a:r>
            <a:endParaRPr lang="en-US" sz="2600" b="1" i="0" kern="0" dirty="0">
              <a:latin typeface="Candara" charset="0"/>
              <a:ea typeface="MS PGothic" charset="0"/>
              <a:cs typeface="Arial" charset="0"/>
            </a:endParaRPr>
          </a:p>
        </p:txBody>
      </p:sp>
    </p:spTree>
    <p:extLst>
      <p:ext uri="{BB962C8B-B14F-4D97-AF65-F5344CB8AC3E}">
        <p14:creationId xmlns:p14="http://schemas.microsoft.com/office/powerpoint/2010/main" val="1925261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914400"/>
          </a:xfrm>
        </p:spPr>
        <p:txBody>
          <a:bodyPr/>
          <a:lstStyle/>
          <a:p>
            <a:r>
              <a:rPr lang="en-US" sz="3200" b="1" dirty="0">
                <a:latin typeface="Candara" charset="0"/>
                <a:ea typeface="MS PGothic" charset="0"/>
                <a:cs typeface="Arial" charset="0"/>
              </a:rPr>
              <a:t>SELF-DECEPTION: </a:t>
            </a:r>
            <a:r>
              <a:rPr lang="en-US" sz="3200" b="1" dirty="0" smtClean="0">
                <a:latin typeface="Candara" charset="0"/>
                <a:ea typeface="MS PGothic" charset="0"/>
                <a:cs typeface="Arial" charset="0"/>
              </a:rPr>
              <a:t/>
            </a:r>
            <a:br>
              <a:rPr lang="en-US" sz="3200" b="1" dirty="0" smtClean="0">
                <a:latin typeface="Candara" charset="0"/>
                <a:ea typeface="MS PGothic" charset="0"/>
                <a:cs typeface="Arial" charset="0"/>
              </a:rPr>
            </a:br>
            <a:r>
              <a:rPr lang="en-US" sz="3200" b="1" dirty="0" smtClean="0">
                <a:latin typeface="Candara" charset="0"/>
                <a:ea typeface="MS PGothic" charset="0"/>
                <a:cs typeface="Arial" charset="0"/>
              </a:rPr>
              <a:t>“UNCONSCIOUS HYPOCRISY” THAT </a:t>
            </a:r>
            <a:r>
              <a:rPr lang="en-US" sz="3200" b="1" dirty="0">
                <a:latin typeface="Candara" charset="0"/>
                <a:ea typeface="MS PGothic" charset="0"/>
                <a:cs typeface="Arial" charset="0"/>
              </a:rPr>
              <a:t>BRINGS US FALSE PEACE</a:t>
            </a:r>
          </a:p>
        </p:txBody>
      </p:sp>
      <p:sp>
        <p:nvSpPr>
          <p:cNvPr id="5" name="Rectangle 3"/>
          <p:cNvSpPr txBox="1">
            <a:spLocks noChangeArrowheads="1"/>
          </p:cNvSpPr>
          <p:nvPr/>
        </p:nvSpPr>
        <p:spPr bwMode="auto">
          <a:xfrm>
            <a:off x="304840" y="1524000"/>
            <a:ext cx="11734799" cy="5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dirty="0">
                <a:latin typeface="Candara"/>
                <a:cs typeface="Candara"/>
              </a:rPr>
              <a:t> </a:t>
            </a:r>
            <a:r>
              <a:rPr lang="en-US" sz="2600" baseline="30000" dirty="0">
                <a:latin typeface="Candara"/>
                <a:cs typeface="Candara"/>
              </a:rPr>
              <a:t>22</a:t>
            </a:r>
            <a:r>
              <a:rPr lang="en-US" sz="2600" dirty="0">
                <a:latin typeface="Candara"/>
                <a:cs typeface="Candara"/>
              </a:rPr>
              <a:t> ”On that day many will say to me, ‘Lord, Lord, did we not</a:t>
            </a:r>
            <a:br>
              <a:rPr lang="en-US" sz="2600" dirty="0">
                <a:latin typeface="Candara"/>
                <a:cs typeface="Candara"/>
              </a:rPr>
            </a:br>
            <a:r>
              <a:rPr lang="en-US" sz="2600" dirty="0">
                <a:latin typeface="Candara"/>
                <a:cs typeface="Candara"/>
              </a:rPr>
              <a:t> prophesy in your name, and cast out demons in your name, and do</a:t>
            </a:r>
            <a:br>
              <a:rPr lang="en-US" sz="2600" dirty="0">
                <a:latin typeface="Candara"/>
                <a:cs typeface="Candara"/>
              </a:rPr>
            </a:br>
            <a:r>
              <a:rPr lang="en-US" sz="2600" dirty="0">
                <a:latin typeface="Candara"/>
                <a:cs typeface="Candara"/>
              </a:rPr>
              <a:t> many mighty works in your name?’ </a:t>
            </a:r>
            <a:r>
              <a:rPr lang="en-US" sz="2600" baseline="30000" dirty="0">
                <a:latin typeface="Candara"/>
                <a:cs typeface="Candara"/>
              </a:rPr>
              <a:t>23</a:t>
            </a:r>
            <a:r>
              <a:rPr lang="en-US" sz="2600" dirty="0">
                <a:latin typeface="Candara"/>
                <a:cs typeface="Candara"/>
              </a:rPr>
              <a:t> And then will I declare to them, </a:t>
            </a:r>
            <a:br>
              <a:rPr lang="en-US" sz="2600" dirty="0">
                <a:latin typeface="Candara"/>
                <a:cs typeface="Candara"/>
              </a:rPr>
            </a:br>
            <a:r>
              <a:rPr lang="en-US" sz="2600" dirty="0">
                <a:latin typeface="Candara"/>
                <a:cs typeface="Candara"/>
              </a:rPr>
              <a:t>‘</a:t>
            </a:r>
            <a:r>
              <a:rPr lang="en-US" sz="2600" dirty="0">
                <a:solidFill>
                  <a:srgbClr val="FF0000"/>
                </a:solidFill>
                <a:latin typeface="Candara"/>
                <a:cs typeface="Candara"/>
              </a:rPr>
              <a:t>I never knew you</a:t>
            </a:r>
            <a:r>
              <a:rPr lang="en-US" sz="2600" dirty="0">
                <a:latin typeface="Candara"/>
                <a:cs typeface="Candara"/>
              </a:rPr>
              <a:t>; depart from me, you workers of lawlessness.” (vs.22-23) </a:t>
            </a:r>
            <a:endParaRPr lang="en-US" sz="2600" dirty="0" smtClean="0">
              <a:latin typeface="Candara"/>
              <a:cs typeface="Candara"/>
            </a:endParaRPr>
          </a:p>
          <a:p>
            <a:pPr marL="0" indent="0" algn="ctr">
              <a:spcBef>
                <a:spcPct val="0"/>
              </a:spcBef>
              <a:buNone/>
            </a:pPr>
            <a:endParaRPr lang="en-US" sz="1000" i="0" spc="-10" dirty="0" smtClean="0">
              <a:solidFill>
                <a:srgbClr val="FF0000"/>
              </a:solidFill>
              <a:latin typeface="Candara" charset="0"/>
              <a:ea typeface="ＭＳ Ｐゴシック" charset="0"/>
              <a:cs typeface="MS PGothic" charset="0"/>
            </a:endParaRPr>
          </a:p>
          <a:p>
            <a:pPr marL="458788" indent="-458788">
              <a:spcBef>
                <a:spcPct val="0"/>
              </a:spcBef>
            </a:pPr>
            <a:r>
              <a:rPr lang="en-US" sz="2800" b="1" i="0" spc="-10" dirty="0" smtClean="0">
                <a:solidFill>
                  <a:srgbClr val="FF0000"/>
                </a:solidFill>
                <a:latin typeface="Candara" charset="0"/>
                <a:ea typeface="ＭＳ Ｐゴシック" charset="0"/>
                <a:cs typeface="MS PGothic" charset="0"/>
              </a:rPr>
              <a:t>“I Never Knew You”</a:t>
            </a:r>
            <a:r>
              <a:rPr lang="en-US" sz="2800" b="1" i="0" spc="-10" dirty="0">
                <a:solidFill>
                  <a:srgbClr val="FF0000"/>
                </a:solidFill>
                <a:latin typeface="Candara" charset="0"/>
                <a:ea typeface="ＭＳ Ｐゴシック" charset="0"/>
                <a:cs typeface="MS PGothic" charset="0"/>
              </a:rPr>
              <a:t>: </a:t>
            </a:r>
            <a:r>
              <a:rPr lang="en-US" sz="2800" b="1" i="0" spc="-10" dirty="0" smtClean="0">
                <a:latin typeface="Candara" charset="0"/>
                <a:ea typeface="ＭＳ Ｐゴシック" charset="0"/>
                <a:cs typeface="MS PGothic" charset="0"/>
              </a:rPr>
              <a:t>The third reality is that Jesus will reject those disciples who have a counterfeit faith by self-deception.</a:t>
            </a:r>
            <a:endParaRPr lang="en-US" sz="2800" b="1" i="0" spc="-10" dirty="0">
              <a:latin typeface="Candara" charset="0"/>
              <a:ea typeface="ＭＳ Ｐゴシック" charset="0"/>
              <a:cs typeface="MS PGothic" charset="0"/>
            </a:endParaRPr>
          </a:p>
          <a:p>
            <a:pPr marL="909638" lvl="1" indent="-455613">
              <a:spcBef>
                <a:spcPct val="0"/>
              </a:spcBef>
              <a:buFont typeface="Wingdings" charset="2"/>
              <a:buChar char="Ø"/>
            </a:pPr>
            <a:r>
              <a:rPr lang="en-US" sz="2600" b="1" i="0" kern="0" dirty="0" smtClean="0">
                <a:latin typeface="Candara" charset="0"/>
                <a:ea typeface="MS PGothic" charset="0"/>
                <a:cs typeface="Arial" charset="0"/>
              </a:rPr>
              <a:t>Notice that Jesus’ declaration is NOT about their activities/ministries but about their personal relationship with the Lord Jesus.</a:t>
            </a:r>
            <a:endParaRPr lang="en-US" sz="2600" b="1" i="0" kern="0" dirty="0">
              <a:latin typeface="Candara" charset="0"/>
              <a:ea typeface="MS PGothic" charset="0"/>
              <a:cs typeface="Arial" charset="0"/>
            </a:endParaRPr>
          </a:p>
          <a:p>
            <a:pPr marL="909638" lvl="1" indent="-455613">
              <a:spcBef>
                <a:spcPct val="0"/>
              </a:spcBef>
              <a:buFont typeface="Wingdings" charset="2"/>
              <a:buChar char="Ø"/>
            </a:pPr>
            <a:r>
              <a:rPr lang="en-US" sz="2600" b="1" i="0" kern="0" dirty="0" smtClean="0">
                <a:latin typeface="Candara" charset="0"/>
                <a:ea typeface="MS PGothic" charset="0"/>
                <a:cs typeface="Arial" charset="0"/>
              </a:rPr>
              <a:t>Notice also that Jesus’ declaration is NOT, “</a:t>
            </a:r>
            <a:r>
              <a:rPr lang="en-US" sz="2600" b="1" kern="0" dirty="0" smtClean="0">
                <a:latin typeface="Candara" charset="0"/>
                <a:ea typeface="MS PGothic" charset="0"/>
                <a:cs typeface="Arial" charset="0"/>
              </a:rPr>
              <a:t>You</a:t>
            </a:r>
            <a:r>
              <a:rPr lang="en-US" sz="2600" b="1" i="0" kern="0" dirty="0" smtClean="0">
                <a:latin typeface="Candara" charset="0"/>
                <a:ea typeface="MS PGothic" charset="0"/>
                <a:cs typeface="Arial" charset="0"/>
              </a:rPr>
              <a:t> never knew me” but “I never knew you,” which means salvation only by God’s sovereign grace.</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It is fearful words of Jesus to those who misled themselves in counterfeit faith rather than true saving faith; hence, it is a stern warning for all.</a:t>
            </a:r>
            <a:endParaRPr lang="en-US" sz="2600" b="1" i="0" kern="0" dirty="0">
              <a:latin typeface="Candara" charset="0"/>
              <a:ea typeface="MS PGothic" charset="0"/>
              <a:cs typeface="Arial" charset="0"/>
            </a:endParaRPr>
          </a:p>
        </p:txBody>
      </p:sp>
    </p:spTree>
    <p:extLst>
      <p:ext uri="{BB962C8B-B14F-4D97-AF65-F5344CB8AC3E}">
        <p14:creationId xmlns:p14="http://schemas.microsoft.com/office/powerpoint/2010/main" val="489092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46384</TotalTime>
  <Words>523</Words>
  <Application>Microsoft Macintosh PowerPoint</Application>
  <PresentationFormat>Custom</PresentationFormat>
  <Paragraphs>82</Paragraphs>
  <Slides>13</Slides>
  <Notes>11</Notes>
  <HiddenSlides>0</HiddenSlides>
  <MMClips>0</MMClips>
  <ScaleCrop>false</ScaleCrop>
  <HeadingPairs>
    <vt:vector size="4" baseType="variant">
      <vt:variant>
        <vt:lpstr>Theme</vt:lpstr>
      </vt:variant>
      <vt:variant>
        <vt:i4>21</vt:i4>
      </vt:variant>
      <vt:variant>
        <vt:lpstr>Slide Titles</vt:lpstr>
      </vt:variant>
      <vt:variant>
        <vt:i4>13</vt:i4>
      </vt:variant>
    </vt:vector>
  </HeadingPairs>
  <TitlesOfParts>
    <vt:vector size="34"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17_Default Design</vt:lpstr>
      <vt:lpstr>PowerPoint Presentation</vt:lpstr>
      <vt:lpstr>Two Disciples: True or False</vt:lpstr>
      <vt:lpstr>THE RADICAL CHOICES: JESUS’ CALL TO COMMITMENT</vt:lpstr>
      <vt:lpstr>PowerPoint Presentation</vt:lpstr>
      <vt:lpstr>A VERBAL PROFESSION: NECESSARY  BUT NOT ENOUGH FOR SAVING FAITH </vt:lpstr>
      <vt:lpstr>A VERBAL PROFESSION: NECESSARY  BUT NOT ENOUGH FOR SAVING FAITH </vt:lpstr>
      <vt:lpstr>SELF-DECEPTION:  “UNCONSCIOUS HYPOCRISY” THAT BRINGS US FALSE PEACE</vt:lpstr>
      <vt:lpstr>SELF-DECEPTION:  “UNCONSCIOUS HYPOCRISY” THAT BRINGS US FALSE PEACE</vt:lpstr>
      <vt:lpstr>SELF-DECEPTION:  “UNCONSCIOUS HYPOCRISY” THAT BRINGS US FALSE PEACE</vt:lpstr>
      <vt:lpstr>HOW CAN WE APPLY JESUS’ TEACHING ON SELF-DELUDING PROFESSION? </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3078</cp:revision>
  <cp:lastPrinted>2016-07-24T15:50:28Z</cp:lastPrinted>
  <dcterms:created xsi:type="dcterms:W3CDTF">2007-10-20T20:09:35Z</dcterms:created>
  <dcterms:modified xsi:type="dcterms:W3CDTF">2016-09-04T21:35:42Z</dcterms:modified>
  <cp:category/>
</cp:coreProperties>
</file>