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23" r:id="rId10"/>
    <p:sldMasterId id="2147484135" r:id="rId11"/>
    <p:sldMasterId id="2147484159" r:id="rId12"/>
    <p:sldMasterId id="2147484171" r:id="rId13"/>
    <p:sldMasterId id="2147484183" r:id="rId14"/>
    <p:sldMasterId id="2147484195" r:id="rId15"/>
    <p:sldMasterId id="2147484207" r:id="rId16"/>
    <p:sldMasterId id="2147484231" r:id="rId17"/>
    <p:sldMasterId id="2147484267" r:id="rId18"/>
    <p:sldMasterId id="2147484327" r:id="rId19"/>
    <p:sldMasterId id="2147484339" r:id="rId20"/>
  </p:sldMasterIdLst>
  <p:notesMasterIdLst>
    <p:notesMasterId r:id="rId36"/>
  </p:notesMasterIdLst>
  <p:handoutMasterIdLst>
    <p:handoutMasterId r:id="rId37"/>
  </p:handoutMasterIdLst>
  <p:sldIdLst>
    <p:sldId id="281" r:id="rId21"/>
    <p:sldId id="371" r:id="rId22"/>
    <p:sldId id="590" r:id="rId23"/>
    <p:sldId id="550" r:id="rId24"/>
    <p:sldId id="589" r:id="rId25"/>
    <p:sldId id="591" r:id="rId26"/>
    <p:sldId id="576" r:id="rId27"/>
    <p:sldId id="597" r:id="rId28"/>
    <p:sldId id="593" r:id="rId29"/>
    <p:sldId id="594" r:id="rId30"/>
    <p:sldId id="595" r:id="rId31"/>
    <p:sldId id="596" r:id="rId32"/>
    <p:sldId id="509" r:id="rId33"/>
    <p:sldId id="386" r:id="rId34"/>
    <p:sldId id="283" r:id="rId3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00"/>
    <a:srgbClr val="CC3300"/>
    <a:srgbClr val="800000"/>
    <a:srgbClr val="0066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4" autoAdjust="0"/>
    <p:restoredTop sz="92760"/>
  </p:normalViewPr>
  <p:slideViewPr>
    <p:cSldViewPr>
      <p:cViewPr>
        <p:scale>
          <a:sx n="81" d="100"/>
          <a:sy n="81" d="100"/>
        </p:scale>
        <p:origin x="-496" y="-1360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Master" Target="slideMasters/slideMaster20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8/28/16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7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34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14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5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29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48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89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8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5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1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1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43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12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47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69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68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0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0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12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19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8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8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00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8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0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5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5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9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76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04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14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89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1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95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423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0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623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7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2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6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6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781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31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853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224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86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998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0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97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185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4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51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96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96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841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58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8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543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474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233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24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093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82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38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74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6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79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6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7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85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505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92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1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1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95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74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6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6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26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443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07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6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05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000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196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03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4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53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3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3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45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95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0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179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820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09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4165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9936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694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116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5201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3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3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529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3156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2701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316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1844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9302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6454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0215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4055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4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0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0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0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0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3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3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7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7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4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7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6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6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6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6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6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6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11887200" cy="5917294"/>
          </a:xfrm>
        </p:spPr>
        <p:txBody>
          <a:bodyPr/>
          <a:lstStyle/>
          <a:p>
            <a:pPr marL="0" indent="0" algn="ctr">
              <a:buNone/>
            </a:pPr>
            <a:endParaRPr lang="en-US" sz="2800" b="1" i="1" dirty="0">
              <a:latin typeface="Candara"/>
              <a:cs typeface="Candara"/>
            </a:endParaRPr>
          </a:p>
          <a:p>
            <a:pPr marL="0" indent="0" algn="ctr">
              <a:buNone/>
            </a:pPr>
            <a:r>
              <a:rPr lang="en-US" sz="2800" b="1" i="1" baseline="30000" dirty="0">
                <a:latin typeface="Candara"/>
                <a:cs typeface="Candara"/>
              </a:rPr>
              <a:t>13</a:t>
            </a:r>
            <a:r>
              <a:rPr lang="en-US" sz="2800" b="1" i="1" dirty="0">
                <a:latin typeface="Candara"/>
                <a:cs typeface="Candara"/>
              </a:rPr>
              <a:t> </a:t>
            </a:r>
            <a:r>
              <a:rPr lang="en-US" sz="2800" b="1" i="1" dirty="0" smtClean="0">
                <a:latin typeface="Candara"/>
                <a:cs typeface="Candara"/>
              </a:rPr>
              <a:t>“</a:t>
            </a:r>
            <a:r>
              <a:rPr lang="en-US" sz="2800" b="1" i="1" dirty="0">
                <a:latin typeface="Candara"/>
                <a:cs typeface="Candara"/>
              </a:rPr>
              <a:t>For from the least to the greatest of them,</a:t>
            </a:r>
          </a:p>
          <a:p>
            <a:pPr marL="0" indent="0" algn="ctr">
              <a:buNone/>
            </a:pPr>
            <a:r>
              <a:rPr lang="en-US" sz="2800" b="1" i="1" dirty="0">
                <a:latin typeface="Candara"/>
                <a:cs typeface="Candara"/>
              </a:rPr>
              <a:t>    everyone is greedy for unjust gain;</a:t>
            </a:r>
          </a:p>
          <a:p>
            <a:pPr marL="0" indent="0" algn="ctr">
              <a:buNone/>
            </a:pPr>
            <a:r>
              <a:rPr lang="en-US" sz="2800" b="1" i="1" dirty="0">
                <a:latin typeface="Candara"/>
                <a:cs typeface="Candara"/>
              </a:rPr>
              <a:t>and from prophet to priest,</a:t>
            </a:r>
          </a:p>
          <a:p>
            <a:pPr marL="0" indent="0" algn="ctr">
              <a:buNone/>
            </a:pPr>
            <a:r>
              <a:rPr lang="en-US" sz="2800" b="1" i="1" dirty="0">
                <a:latin typeface="Candara"/>
                <a:cs typeface="Candara"/>
              </a:rPr>
              <a:t>    everyone deals falsely.</a:t>
            </a:r>
          </a:p>
          <a:p>
            <a:pPr marL="0" indent="0" algn="ctr">
              <a:buNone/>
            </a:pPr>
            <a:r>
              <a:rPr lang="en-US" sz="2800" b="1" i="1" baseline="30000" dirty="0">
                <a:latin typeface="Candara"/>
                <a:cs typeface="Candara"/>
              </a:rPr>
              <a:t>14</a:t>
            </a:r>
            <a:r>
              <a:rPr lang="en-US" sz="2800" b="1" i="1" dirty="0">
                <a:latin typeface="Candara"/>
                <a:cs typeface="Candara"/>
              </a:rPr>
              <a:t> </a:t>
            </a:r>
            <a:r>
              <a:rPr lang="en-US" sz="2800" b="1" i="1" dirty="0" smtClean="0">
                <a:latin typeface="Candara"/>
                <a:cs typeface="Candara"/>
              </a:rPr>
              <a:t>They </a:t>
            </a:r>
            <a:r>
              <a:rPr lang="en-US" sz="2800" b="1" i="1" dirty="0">
                <a:latin typeface="Candara"/>
                <a:cs typeface="Candara"/>
              </a:rPr>
              <a:t>have healed the wound of my people lightly,</a:t>
            </a:r>
          </a:p>
          <a:p>
            <a:pPr marL="0" indent="0" algn="ctr">
              <a:buNone/>
            </a:pPr>
            <a:r>
              <a:rPr lang="en-US" sz="2800" b="1" i="1" dirty="0">
                <a:latin typeface="Candara"/>
                <a:cs typeface="Candara"/>
              </a:rPr>
              <a:t>    saying, ‘Peace, peace,’</a:t>
            </a:r>
          </a:p>
          <a:p>
            <a:pPr marL="0" indent="0" algn="ctr">
              <a:buNone/>
            </a:pPr>
            <a:r>
              <a:rPr lang="en-US" sz="2800" b="1" i="1" dirty="0">
                <a:latin typeface="Candara"/>
                <a:cs typeface="Candara"/>
              </a:rPr>
              <a:t>    when there is no peace</a:t>
            </a:r>
            <a:r>
              <a:rPr lang="en-US" sz="2800" b="1" i="1" dirty="0" smtClean="0">
                <a:latin typeface="Candara"/>
                <a:cs typeface="Candara"/>
              </a:rPr>
              <a:t>.</a:t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Jeremiah 6:13-14</a:t>
            </a:r>
            <a:endParaRPr lang="en-US" sz="2800" b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92946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457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TWO TREES: HOW TO RECOGNIZE FALSE PROPHETS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156438"/>
            <a:ext cx="11734799" cy="568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600" dirty="0">
                <a:latin typeface="Candara"/>
                <a:cs typeface="Candara"/>
              </a:rPr>
              <a:t> </a:t>
            </a:r>
            <a:r>
              <a:rPr lang="en-US" sz="2600" baseline="30000" dirty="0">
                <a:latin typeface="Candara"/>
                <a:cs typeface="Candara"/>
              </a:rPr>
              <a:t>16</a:t>
            </a:r>
            <a:r>
              <a:rPr lang="en-US" sz="2600" dirty="0">
                <a:latin typeface="Candara"/>
                <a:cs typeface="Candara"/>
              </a:rPr>
              <a:t> ”You will recognize them by their fruits. Are grapes</a:t>
            </a:r>
            <a:br>
              <a:rPr lang="en-US" sz="2600" dirty="0">
                <a:latin typeface="Candara"/>
                <a:cs typeface="Candara"/>
              </a:rPr>
            </a:br>
            <a:r>
              <a:rPr lang="en-US" sz="2600" dirty="0">
                <a:latin typeface="Candara"/>
                <a:cs typeface="Candara"/>
              </a:rPr>
              <a:t> gathered from thornbushes, or figs from thistles? </a:t>
            </a:r>
            <a:r>
              <a:rPr lang="en-US" sz="2600" baseline="30000" dirty="0">
                <a:latin typeface="Candara"/>
                <a:cs typeface="Candara"/>
              </a:rPr>
              <a:t>17</a:t>
            </a:r>
            <a:r>
              <a:rPr lang="en-US" sz="2600" dirty="0">
                <a:latin typeface="Candara"/>
                <a:cs typeface="Candara"/>
              </a:rPr>
              <a:t> So, every</a:t>
            </a:r>
            <a:br>
              <a:rPr lang="en-US" sz="2600" dirty="0">
                <a:latin typeface="Candara"/>
                <a:cs typeface="Candara"/>
              </a:rPr>
            </a:br>
            <a:r>
              <a:rPr lang="en-US" sz="2600" dirty="0">
                <a:latin typeface="Candara"/>
                <a:cs typeface="Candara"/>
              </a:rPr>
              <a:t> healthy tree bears good fruit, but the diseased tree bears bad fruit.</a:t>
            </a:r>
            <a:br>
              <a:rPr lang="en-US" sz="2600" dirty="0">
                <a:latin typeface="Candara"/>
                <a:cs typeface="Candara"/>
              </a:rPr>
            </a:br>
            <a:r>
              <a:rPr lang="en-US" sz="2600" dirty="0">
                <a:latin typeface="Candara"/>
                <a:cs typeface="Candara"/>
              </a:rPr>
              <a:t> </a:t>
            </a:r>
            <a:r>
              <a:rPr lang="en-US" sz="2600" baseline="30000" dirty="0">
                <a:latin typeface="Candara"/>
                <a:cs typeface="Candara"/>
              </a:rPr>
              <a:t>18</a:t>
            </a:r>
            <a:r>
              <a:rPr lang="en-US" sz="2600" dirty="0">
                <a:latin typeface="Candara"/>
                <a:cs typeface="Candara"/>
              </a:rPr>
              <a:t> A healthy tree cannot bear bad fruit, nor can a diseased tree bear good</a:t>
            </a:r>
            <a:br>
              <a:rPr lang="en-US" sz="2600" dirty="0">
                <a:latin typeface="Candara"/>
                <a:cs typeface="Candara"/>
              </a:rPr>
            </a:br>
            <a:r>
              <a:rPr lang="en-US" sz="2600" dirty="0">
                <a:latin typeface="Candara"/>
                <a:cs typeface="Candara"/>
              </a:rPr>
              <a:t> fruit. </a:t>
            </a:r>
            <a:r>
              <a:rPr lang="en-US" sz="2600" baseline="30000" dirty="0">
                <a:latin typeface="Candara"/>
                <a:cs typeface="Candara"/>
              </a:rPr>
              <a:t>19</a:t>
            </a:r>
            <a:r>
              <a:rPr lang="en-US" sz="2600" dirty="0">
                <a:latin typeface="Candara"/>
                <a:cs typeface="Candara"/>
              </a:rPr>
              <a:t> Every tree that does not bear good fruit is cut down and thrown </a:t>
            </a:r>
            <a:br>
              <a:rPr lang="en-US" sz="2600" dirty="0">
                <a:latin typeface="Candara"/>
                <a:cs typeface="Candara"/>
              </a:rPr>
            </a:br>
            <a:r>
              <a:rPr lang="en-US" sz="2600" dirty="0">
                <a:latin typeface="Candara"/>
                <a:cs typeface="Candara"/>
              </a:rPr>
              <a:t>into the fire. </a:t>
            </a:r>
            <a:r>
              <a:rPr lang="en-US" sz="2600" baseline="30000" dirty="0">
                <a:latin typeface="Candara"/>
                <a:cs typeface="Candara"/>
              </a:rPr>
              <a:t>20</a:t>
            </a:r>
            <a:r>
              <a:rPr lang="en-US" sz="2600" dirty="0">
                <a:latin typeface="Candara"/>
                <a:cs typeface="Candara"/>
              </a:rPr>
              <a:t> Thus you will recognize them by their fruits. (vs.16-20)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1200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FRUIT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#3: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False prophets reveal their true identity in their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INFLUENCE.</a:t>
            </a:r>
            <a:endParaRPr lang="en-US" sz="2800" b="1" i="0" spc="-10" dirty="0">
              <a:solidFill>
                <a:srgbClr val="FF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r>
              <a:rPr lang="en-US" sz="2600" b="1" i="0" kern="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Their followers will be the lasting evidence of their ministry.</a:t>
            </a:r>
            <a:endParaRPr lang="en-US" sz="2600" b="1" i="0" kern="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r>
              <a:rPr lang="en-US" sz="2600" b="1" i="0" kern="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Their followers are moving either toward Christ or themselves, either godliness or worldliness, and either God’s glory or self-obsession.</a:t>
            </a:r>
            <a:endParaRPr lang="en-US" sz="2600" b="1" i="0" kern="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r>
              <a:rPr lang="en-US" sz="2600" b="1" i="0" kern="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Their influence can spread like a wild fire, resulting in much destruction and lasting damage to the church.</a:t>
            </a:r>
            <a:endParaRPr lang="en-US" sz="2600" b="1" i="0" kern="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endParaRPr lang="en-US" sz="800" b="1" i="0" kern="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9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11887200" cy="576489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i="1" baseline="30000" dirty="0" smtClean="0">
                <a:latin typeface="Candara"/>
                <a:cs typeface="Candara"/>
              </a:rPr>
              <a:t>17</a:t>
            </a:r>
            <a:r>
              <a:rPr lang="en-US" sz="2800" b="1" i="1" dirty="0">
                <a:latin typeface="Candara"/>
                <a:cs typeface="Candara"/>
              </a:rPr>
              <a:t> and their talk will spread like gangrene. </a:t>
            </a:r>
            <a:r>
              <a:rPr lang="en-US" sz="2800" b="1" i="1" dirty="0" smtClean="0">
                <a:latin typeface="Candara"/>
                <a:cs typeface="Candara"/>
              </a:rPr>
              <a:t/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Among </a:t>
            </a:r>
            <a:r>
              <a:rPr lang="en-US" sz="2800" b="1" i="1" dirty="0">
                <a:latin typeface="Candara"/>
                <a:cs typeface="Candara"/>
              </a:rPr>
              <a:t>them are Hymenaeus and </a:t>
            </a:r>
            <a:r>
              <a:rPr lang="en-US" sz="2800" b="1" i="1" dirty="0" err="1">
                <a:latin typeface="Candara"/>
                <a:cs typeface="Candara"/>
              </a:rPr>
              <a:t>Philetus</a:t>
            </a:r>
            <a:r>
              <a:rPr lang="en-US" sz="2800" b="1" i="1" dirty="0">
                <a:latin typeface="Candara"/>
                <a:cs typeface="Candara"/>
              </a:rPr>
              <a:t>, </a:t>
            </a:r>
            <a:r>
              <a:rPr lang="en-US" sz="2800" b="1" i="1" dirty="0" smtClean="0">
                <a:latin typeface="Candara"/>
                <a:cs typeface="Candara"/>
              </a:rPr>
              <a:t/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baseline="30000" dirty="0" smtClean="0">
                <a:latin typeface="Candara"/>
                <a:cs typeface="Candara"/>
              </a:rPr>
              <a:t>18</a:t>
            </a:r>
            <a:r>
              <a:rPr lang="en-US" sz="2800" b="1" i="1" dirty="0">
                <a:latin typeface="Candara"/>
                <a:cs typeface="Candara"/>
              </a:rPr>
              <a:t> who have swerved from the truth, saying that the </a:t>
            </a:r>
            <a:r>
              <a:rPr lang="en-US" sz="2800" b="1" i="1" dirty="0" smtClean="0">
                <a:latin typeface="Candara"/>
                <a:cs typeface="Candara"/>
              </a:rPr>
              <a:t>resurrection</a:t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 </a:t>
            </a:r>
            <a:r>
              <a:rPr lang="en-US" sz="2800" b="1" i="1" dirty="0">
                <a:latin typeface="Candara"/>
                <a:cs typeface="Candara"/>
              </a:rPr>
              <a:t>has already happened. They are upsetting the faith of some.</a:t>
            </a:r>
            <a:br>
              <a:rPr lang="en-US" sz="2800" b="1" i="1" dirty="0">
                <a:latin typeface="Candara"/>
                <a:cs typeface="Candara"/>
              </a:rPr>
            </a:br>
            <a:r>
              <a:rPr lang="en-US" sz="2800" b="1" i="1" dirty="0">
                <a:latin typeface="Candara"/>
                <a:cs typeface="Candara"/>
              </a:rPr>
              <a:t>2 Timothy 2:17-</a:t>
            </a:r>
            <a:r>
              <a:rPr lang="en-US" sz="2800" b="1" i="1" dirty="0" smtClean="0">
                <a:latin typeface="Candara"/>
                <a:cs typeface="Candara"/>
              </a:rPr>
              <a:t>18</a:t>
            </a:r>
          </a:p>
          <a:p>
            <a:pPr marL="0" indent="0" algn="ctr">
              <a:buNone/>
            </a:pPr>
            <a:endParaRPr lang="en-US" sz="1200" b="1" i="1" dirty="0" smtClean="0">
              <a:latin typeface="Candara"/>
              <a:cs typeface="Candara"/>
            </a:endParaRPr>
          </a:p>
          <a:p>
            <a:pPr marL="0" indent="0" algn="ctr">
              <a:buNone/>
            </a:pPr>
            <a:r>
              <a:rPr lang="en-US" sz="2800" b="1" i="1" baseline="30000" dirty="0">
                <a:latin typeface="Candara"/>
                <a:cs typeface="Candara"/>
              </a:rPr>
              <a:t>11</a:t>
            </a:r>
            <a:r>
              <a:rPr lang="en-US" sz="2800" b="1" i="1" dirty="0">
                <a:latin typeface="Candara"/>
                <a:cs typeface="Candara"/>
              </a:rPr>
              <a:t> Therefore God sends them a strong delusion</a:t>
            </a:r>
            <a:r>
              <a:rPr lang="en-US" sz="2800" b="1" i="1" dirty="0" smtClean="0">
                <a:latin typeface="Candara"/>
                <a:cs typeface="Candara"/>
              </a:rPr>
              <a:t>,</a:t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 </a:t>
            </a:r>
            <a:r>
              <a:rPr lang="en-US" sz="2800" b="1" i="1" dirty="0">
                <a:latin typeface="Candara"/>
                <a:cs typeface="Candara"/>
              </a:rPr>
              <a:t>so that they may believe what is </a:t>
            </a:r>
            <a:r>
              <a:rPr lang="en-US" sz="2800" b="1" i="1" dirty="0" smtClean="0">
                <a:latin typeface="Candara"/>
                <a:cs typeface="Candara"/>
              </a:rPr>
              <a:t>false . . .</a:t>
            </a:r>
            <a:r>
              <a:rPr lang="en-US" sz="2800" b="1" i="1" dirty="0">
                <a:latin typeface="Candara"/>
                <a:cs typeface="Candara"/>
              </a:rPr>
              <a:t/>
            </a:r>
            <a:br>
              <a:rPr lang="en-US" sz="2800" b="1" i="1" dirty="0">
                <a:latin typeface="Candara"/>
                <a:cs typeface="Candara"/>
              </a:rPr>
            </a:br>
            <a:r>
              <a:rPr lang="en-US" sz="2800" b="1" i="1" baseline="30000" dirty="0">
                <a:latin typeface="Candara"/>
                <a:cs typeface="Candara"/>
              </a:rPr>
              <a:t>19</a:t>
            </a:r>
            <a:r>
              <a:rPr lang="en-US" sz="2800" b="1" i="1" dirty="0">
                <a:latin typeface="Candara"/>
                <a:cs typeface="Candara"/>
              </a:rPr>
              <a:t> for there must be factions among you in order that those </a:t>
            </a:r>
            <a:r>
              <a:rPr lang="en-US" sz="2800" b="1" i="1" dirty="0" smtClean="0">
                <a:latin typeface="Candara"/>
                <a:cs typeface="Candara"/>
              </a:rPr>
              <a:t/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who </a:t>
            </a:r>
            <a:r>
              <a:rPr lang="en-US" sz="2800" b="1" i="1" dirty="0">
                <a:latin typeface="Candara"/>
                <a:cs typeface="Candara"/>
              </a:rPr>
              <a:t>are genuine among you may be recognized</a:t>
            </a:r>
            <a:r>
              <a:rPr lang="en-US" sz="2800" b="1" i="1" dirty="0" smtClean="0">
                <a:latin typeface="Candara"/>
                <a:cs typeface="Candara"/>
              </a:rPr>
              <a:t>.</a:t>
            </a:r>
            <a:r>
              <a:rPr lang="en-US" sz="2800" b="1" i="1" dirty="0" smtClean="0">
                <a:latin typeface="Candara"/>
                <a:cs typeface="Candara"/>
              </a:rPr>
              <a:t/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2 </a:t>
            </a:r>
            <a:r>
              <a:rPr lang="en-US" sz="2800" b="1" i="1" dirty="0" smtClean="0">
                <a:latin typeface="Candara"/>
                <a:cs typeface="Candara"/>
              </a:rPr>
              <a:t>Thessalonians 2:</a:t>
            </a:r>
            <a:r>
              <a:rPr lang="en-US" sz="2800" b="1" i="1" dirty="0" smtClean="0">
                <a:latin typeface="Candara"/>
                <a:cs typeface="Candara"/>
              </a:rPr>
              <a:t>11; 1 Corinthians 11:19</a:t>
            </a:r>
            <a:endParaRPr lang="en-US" sz="2800" b="1" i="1" dirty="0">
              <a:latin typeface="Candara"/>
              <a:cs typeface="Candara"/>
            </a:endParaRPr>
          </a:p>
          <a:p>
            <a:pPr marL="0" indent="0" algn="ctr">
              <a:buNone/>
            </a:pPr>
            <a:endParaRPr lang="en-US" sz="2800" b="1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414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5933" y="533400"/>
            <a:ext cx="12166067" cy="457200"/>
          </a:xfrm>
        </p:spPr>
        <p:txBody>
          <a:bodyPr/>
          <a:lstStyle/>
          <a:p>
            <a:r>
              <a:rPr lang="en-US" sz="3100" b="1" dirty="0">
                <a:latin typeface="Candara" charset="0"/>
                <a:cs typeface="MS PGothic" charset="0"/>
              </a:rPr>
              <a:t>HOW CAN WE APPLY JESUS’ </a:t>
            </a:r>
            <a:r>
              <a:rPr lang="en-US" sz="3100" b="1" dirty="0" smtClean="0">
                <a:latin typeface="Candara" charset="0"/>
                <a:cs typeface="MS PGothic" charset="0"/>
              </a:rPr>
              <a:t>WARNING AGAINST FALSE PROPHETS?</a:t>
            </a:r>
            <a:endParaRPr lang="en-US" sz="31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39" y="1066800"/>
            <a:ext cx="11734801" cy="5731599"/>
          </a:xfrm>
        </p:spPr>
        <p:txBody>
          <a:bodyPr/>
          <a:lstStyle/>
          <a:p>
            <a:pPr marL="461963" indent="-461963">
              <a:spcBef>
                <a:spcPts val="0"/>
              </a:spcBef>
              <a:buNone/>
            </a:pPr>
            <a:r>
              <a:rPr lang="en-US" sz="2600" b="1" dirty="0" smtClean="0">
                <a:latin typeface="Candara" charset="0"/>
                <a:cs typeface="MS PGothic" charset="0"/>
              </a:rPr>
              <a:t>1)   </a:t>
            </a:r>
            <a:r>
              <a:rPr lang="en-US" sz="2800" b="1" dirty="0" smtClean="0">
                <a:latin typeface="Candara" charset="0"/>
                <a:cs typeface="MS PGothic" charset="0"/>
              </a:rPr>
              <a:t>We </a:t>
            </a:r>
            <a:r>
              <a:rPr lang="en-US" sz="2800" b="1" dirty="0">
                <a:latin typeface="Candara" charset="0"/>
                <a:cs typeface="MS PGothic" charset="0"/>
              </a:rPr>
              <a:t>are </a:t>
            </a:r>
            <a:r>
              <a:rPr lang="en-US" sz="2800" b="1" dirty="0" smtClean="0">
                <a:latin typeface="Candara" charset="0"/>
                <a:cs typeface="MS PGothic" charset="0"/>
              </a:rPr>
              <a:t>to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DISCERN FALSE TEACHING by devoting ourselves into knowing the truths of God in Scripture. </a:t>
            </a:r>
            <a:endParaRPr lang="en-US" sz="1000" i="1" dirty="0" smtClean="0">
              <a:latin typeface="Candara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Learn to see the REAL THING to discern the false.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Learn to follow the REAL CHRIST to discern the false.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endParaRPr lang="en-US" sz="8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500" i="1" dirty="0">
                <a:solidFill>
                  <a:srgbClr val="000000"/>
                </a:solidFill>
                <a:latin typeface="Candara"/>
                <a:cs typeface="Candara"/>
              </a:rPr>
              <a:t>Keep a close watch on yourself and on the teaching. Persist in</a:t>
            </a:r>
            <a:br>
              <a:rPr lang="en-US" sz="25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500" i="1" dirty="0">
                <a:solidFill>
                  <a:srgbClr val="000000"/>
                </a:solidFill>
                <a:latin typeface="Candara"/>
                <a:cs typeface="Candara"/>
              </a:rPr>
              <a:t> this, for by so doing you will save both yourself and your hearers.</a:t>
            </a:r>
            <a:br>
              <a:rPr lang="en-US" sz="25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500" i="1" dirty="0">
                <a:solidFill>
                  <a:srgbClr val="000000"/>
                </a:solidFill>
                <a:latin typeface="Candara"/>
                <a:cs typeface="Candara"/>
              </a:rPr>
              <a:t>1 Timothy 4:</a:t>
            </a:r>
            <a:r>
              <a:rPr lang="en-US" sz="2500" i="1" dirty="0" smtClean="0">
                <a:solidFill>
                  <a:srgbClr val="000000"/>
                </a:solidFill>
                <a:latin typeface="Candara"/>
                <a:cs typeface="Candara"/>
              </a:rPr>
              <a:t>16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8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461963" indent="-461963">
              <a:spcBef>
                <a:spcPts val="0"/>
              </a:spcBef>
              <a:buNone/>
            </a:pPr>
            <a:r>
              <a:rPr lang="en-US" sz="2800" b="1" dirty="0" smtClean="0">
                <a:latin typeface="Candara" charset="0"/>
                <a:cs typeface="MS PGothic" charset="0"/>
              </a:rPr>
              <a:t>2)  We </a:t>
            </a:r>
            <a:r>
              <a:rPr lang="en-US" sz="2800" b="1" dirty="0">
                <a:latin typeface="Candara" charset="0"/>
                <a:cs typeface="MS PGothic" charset="0"/>
              </a:rPr>
              <a:t>are to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STAY AWAKE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spiritually and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be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WATCHFUL in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testing the spirits and false prophets. </a:t>
            </a:r>
            <a:endParaRPr lang="en-US" sz="1000" i="1" dirty="0">
              <a:latin typeface="Candara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Stop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your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spiritual slumber by daily renewal with Christ.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Be alert—with full </a:t>
            </a:r>
            <a:r>
              <a:rPr lang="en-US" sz="2600" b="1" i="1" kern="1200" dirty="0" smtClean="0">
                <a:latin typeface="Candara" charset="0"/>
                <a:ea typeface="ＭＳ Ｐゴシック" charset="0"/>
                <a:cs typeface="Candara" charset="0"/>
              </a:rPr>
              <a:t>attentiveness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 in our culture AND within the church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endParaRPr lang="en-US" sz="8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500" i="1" dirty="0">
                <a:solidFill>
                  <a:srgbClr val="000000"/>
                </a:solidFill>
                <a:latin typeface="Candara"/>
                <a:cs typeface="Candara"/>
              </a:rPr>
              <a:t>Sound doctrine and holy living are the marks of true prophets.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500" i="1" dirty="0">
                <a:solidFill>
                  <a:srgbClr val="000000"/>
                </a:solidFill>
                <a:latin typeface="Candara"/>
                <a:cs typeface="Candara"/>
              </a:rPr>
              <a:t>J. C. </a:t>
            </a:r>
            <a:r>
              <a:rPr lang="en-US" sz="2500" i="1" dirty="0" smtClean="0">
                <a:solidFill>
                  <a:srgbClr val="000000"/>
                </a:solidFill>
                <a:latin typeface="Candara"/>
                <a:cs typeface="Candara"/>
              </a:rPr>
              <a:t>Ryle</a:t>
            </a:r>
          </a:p>
        </p:txBody>
      </p:sp>
    </p:spTree>
    <p:extLst>
      <p:ext uri="{BB962C8B-B14F-4D97-AF65-F5344CB8AC3E}">
        <p14:creationId xmlns:p14="http://schemas.microsoft.com/office/powerpoint/2010/main" val="8495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3" y="1600200"/>
            <a:ext cx="11480740" cy="51054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one insight hit home for you from Jesus’ teaching on the two trees—his warning against false prophets? What will you do about it?</a:t>
            </a:r>
          </a:p>
          <a:p>
            <a:pPr marL="514350" lvl="0" indent="-514350">
              <a:buFont typeface="+mj-lt"/>
              <a:buAutoNum type="arabicPeriod"/>
            </a:pP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is your first step toward learning to recognize false teachers/leaders by the fruits in their teaching, character, and influence?  </a:t>
            </a:r>
          </a:p>
          <a:p>
            <a:pPr marL="514350" lvl="0" indent="-514350">
              <a:buFont typeface="+mj-lt"/>
              <a:buAutoNum type="arabicPeriod"/>
            </a:pP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would it mean for you to be vigilant against the deceptive and dangerous nature of false teachers/leaders in today’s world?</a:t>
            </a:r>
          </a:p>
        </p:txBody>
      </p:sp>
    </p:spTree>
    <p:extLst>
      <p:ext uri="{BB962C8B-B14F-4D97-AF65-F5344CB8AC3E}">
        <p14:creationId xmlns:p14="http://schemas.microsoft.com/office/powerpoint/2010/main" val="161471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286000"/>
            <a:ext cx="11176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Two Trees: Good or Bad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Sermon on the Mount Series [30]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Matthew 7:15-16</a:t>
            </a:r>
          </a:p>
          <a:p>
            <a:pPr algn="ctr" eaLnBrk="1" hangingPunct="1">
              <a:buNone/>
              <a:defRPr/>
            </a:pPr>
            <a:r>
              <a:rPr lang="en-US" b="1" dirty="0" smtClean="0">
                <a:latin typeface="Candara"/>
                <a:cs typeface="Candara"/>
              </a:rPr>
              <a:t>©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August 28, 2016</a:t>
            </a:r>
          </a:p>
          <a:p>
            <a:pPr algn="ctr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5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658600" cy="8382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THE RADICAL CHOICES: </a:t>
            </a:r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JESUS’ CALL </a:t>
            </a:r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TO COMMITMENT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11684000" cy="5426657"/>
          </a:xfrm>
        </p:spPr>
        <p:txBody>
          <a:bodyPr/>
          <a:lstStyle/>
          <a:p>
            <a:pPr marL="458788" lvl="0" indent="-458788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Two Roads: Wide or Narrow [7:13-14]</a:t>
            </a: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Commitment to true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discipleship</a:t>
            </a: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endParaRPr lang="en-US" sz="140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Two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Trees: Good or Bad [7:15-20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]</a:t>
            </a: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r>
              <a:rPr lang="en-US" sz="260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Commitment to vigilance against false </a:t>
            </a:r>
            <a:r>
              <a:rPr lang="en-US" sz="260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prophets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4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Two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Disciples: True or False [7:21-23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]</a:t>
            </a: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Commitment to true profession of saving faith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Two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Builders: Wise or Foolish [7:24-27] </a:t>
            </a:r>
            <a:endParaRPr lang="en-US" sz="28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Call to commitment to 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obedience</a:t>
            </a: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endParaRPr lang="en-US" sz="260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endParaRPr lang="en-US" sz="260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264" y="-143205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457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FALSE PROPHETS</a:t>
            </a:r>
            <a:r>
              <a:rPr lang="en-US" sz="3200" b="1" dirty="0" smtClean="0">
                <a:latin typeface="Candara" charset="0"/>
                <a:ea typeface="MS PGothic" charset="0"/>
                <a:cs typeface="Arial" charset="0"/>
              </a:rPr>
              <a:t>: “RAVENOUS WOLVES” WITHIN </a:t>
            </a:r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THE CHURCH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40" y="1219200"/>
            <a:ext cx="11734799" cy="561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600" dirty="0">
                <a:latin typeface="Candara"/>
                <a:cs typeface="Candara"/>
              </a:rPr>
              <a:t> “Beware of false prophets, who come to you</a:t>
            </a:r>
            <a:br>
              <a:rPr lang="en-US" sz="2600" dirty="0">
                <a:latin typeface="Candara"/>
                <a:cs typeface="Candara"/>
              </a:rPr>
            </a:br>
            <a:r>
              <a:rPr lang="en-US" sz="2600" dirty="0">
                <a:latin typeface="Candara"/>
                <a:cs typeface="Candara"/>
              </a:rPr>
              <a:t> in sheep’s clothing but inwardly are ravenous wolves.” (v. 15)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1000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Jesus’ warning about false prophets presupposes three things: </a:t>
            </a:r>
          </a:p>
          <a:p>
            <a:pPr marL="909638" lvl="1" indent="-455613">
              <a:spcBef>
                <a:spcPct val="0"/>
              </a:spcBef>
              <a:buFont typeface="+mj-lt"/>
              <a:buAutoNum type="arabicParenR"/>
            </a:pPr>
            <a:r>
              <a:rPr lang="en-US" sz="26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False prophets exist </a:t>
            </a:r>
            <a:r>
              <a:rPr lang="en-US" sz="2600" b="1" i="0" spc="-10" dirty="0">
                <a:latin typeface="Candara" charset="0"/>
                <a:ea typeface="ＭＳ Ｐゴシック" charset="0"/>
                <a:cs typeface="MS PGothic" charset="0"/>
              </a:rPr>
              <a:t>within the church (even in today’s world).</a:t>
            </a:r>
          </a:p>
          <a:p>
            <a:pPr marL="909638" lvl="1" indent="-455613">
              <a:spcBef>
                <a:spcPct val="0"/>
              </a:spcBef>
              <a:buFont typeface="+mj-lt"/>
              <a:buAutoNum type="arabicParenR"/>
            </a:pPr>
            <a:r>
              <a:rPr lang="en-US" sz="26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Timeless objective truths exist </a:t>
            </a:r>
            <a:r>
              <a:rPr lang="en-US" sz="2600" b="1" i="0" spc="-10" dirty="0">
                <a:latin typeface="Candara" charset="0"/>
                <a:ea typeface="ＭＳ Ｐゴシック" charset="0"/>
                <a:cs typeface="MS PGothic" charset="0"/>
              </a:rPr>
              <a:t>from which false prophets </a:t>
            </a:r>
            <a:r>
              <a:rPr lang="en-US" sz="2600" b="1" i="0" spc="-10" dirty="0" smtClean="0">
                <a:latin typeface="Candara" charset="0"/>
                <a:ea typeface="ＭＳ Ｐゴシック" charset="0"/>
                <a:cs typeface="MS PGothic" charset="0"/>
              </a:rPr>
              <a:t>deviate/distort</a:t>
            </a:r>
            <a:r>
              <a:rPr lang="en-US" sz="2600" b="1" i="0" spc="-10" dirty="0">
                <a:latin typeface="Candara" charset="0"/>
                <a:ea typeface="ＭＳ Ｐゴシック" charset="0"/>
                <a:cs typeface="MS PGothic" charset="0"/>
              </a:rPr>
              <a:t>.</a:t>
            </a:r>
          </a:p>
          <a:p>
            <a:pPr marL="909638" lvl="1" indent="-455613">
              <a:spcBef>
                <a:spcPct val="0"/>
              </a:spcBef>
              <a:buFont typeface="+mj-lt"/>
              <a:buAutoNum type="arabicParenR"/>
            </a:pPr>
            <a:r>
              <a:rPr lang="en-US" sz="26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False prophets are not easily detectable, </a:t>
            </a:r>
            <a:r>
              <a:rPr lang="en-US" sz="2600" b="1" i="0" spc="-10" dirty="0">
                <a:latin typeface="Candara" charset="0"/>
                <a:ea typeface="ＭＳ Ｐゴシック" charset="0"/>
                <a:cs typeface="MS PGothic" charset="0"/>
              </a:rPr>
              <a:t>which makes them </a:t>
            </a:r>
            <a:r>
              <a:rPr lang="en-US" sz="2600" b="1" i="0" spc="-10" dirty="0" smtClean="0">
                <a:latin typeface="Candara" charset="0"/>
                <a:ea typeface="ＭＳ Ｐゴシック" charset="0"/>
                <a:cs typeface="MS PGothic" charset="0"/>
              </a:rPr>
              <a:t>illusive and </a:t>
            </a:r>
            <a:r>
              <a:rPr lang="en-US" sz="2600" b="1" i="0" spc="-10" dirty="0">
                <a:latin typeface="Candara" charset="0"/>
                <a:ea typeface="ＭＳ Ｐゴシック" charset="0"/>
                <a:cs typeface="MS PGothic" charset="0"/>
              </a:rPr>
              <a:t>dangerous</a:t>
            </a:r>
            <a:r>
              <a:rPr lang="en-US" sz="2600" b="1" i="0" spc="-10" dirty="0" smtClean="0">
                <a:latin typeface="Candara" charset="0"/>
                <a:ea typeface="ＭＳ Ｐゴシック" charset="0"/>
                <a:cs typeface="MS PGothic" charset="0"/>
              </a:rPr>
              <a:t>.</a:t>
            </a:r>
          </a:p>
          <a:p>
            <a:pPr marL="454025" lvl="1" indent="0">
              <a:spcBef>
                <a:spcPct val="0"/>
              </a:spcBef>
              <a:buNone/>
            </a:pPr>
            <a:endParaRPr lang="en-US" sz="800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600" kern="0" dirty="0" smtClean="0">
                <a:solidFill>
                  <a:srgbClr val="000000"/>
                </a:solidFill>
                <a:latin typeface="Candara"/>
                <a:cs typeface="Candara"/>
              </a:rPr>
              <a:t>In other words, a false prophet does not announce and </a:t>
            </a:r>
            <a:br>
              <a:rPr lang="en-US" sz="2600" kern="0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Candara"/>
                <a:cs typeface="Candara"/>
              </a:rPr>
              <a:t>advertise himself as a purveyor of lies, on the contrary he claims </a:t>
            </a:r>
            <a:br>
              <a:rPr lang="en-US" sz="2600" kern="0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Candara"/>
                <a:cs typeface="Candara"/>
              </a:rPr>
              <a:t>to be a teacher of the truth, “Knowing that Christians are credulous</a:t>
            </a:r>
            <a:r>
              <a:rPr lang="en-US" sz="2600" kern="0" dirty="0">
                <a:solidFill>
                  <a:srgbClr val="000000"/>
                </a:solidFill>
                <a:latin typeface="Candara"/>
                <a:cs typeface="Candara"/>
              </a:rPr>
              <a:t/>
            </a:r>
            <a:br>
              <a:rPr lang="en-US" sz="2600" kern="0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Candara"/>
                <a:cs typeface="Candara"/>
              </a:rPr>
              <a:t>people, he conceals his dark purpose beneath the cloak of Christian piety,</a:t>
            </a:r>
            <a:br>
              <a:rPr lang="en-US" sz="2600" kern="0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Candara"/>
                <a:cs typeface="Candara"/>
              </a:rPr>
              <a:t>hoping that his innocuous disguise will avert detection.</a:t>
            </a:r>
            <a:br>
              <a:rPr lang="en-US" sz="2600" kern="0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Candara"/>
                <a:cs typeface="Candara"/>
              </a:rPr>
              <a:t>John R. W. Stott</a:t>
            </a:r>
            <a:endParaRPr lang="en-US" sz="2600" kern="0" dirty="0">
              <a:solidFill>
                <a:srgbClr val="00000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27032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457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FALSE PROPHETS</a:t>
            </a:r>
            <a:r>
              <a:rPr lang="en-US" sz="3200" b="1" dirty="0" smtClean="0">
                <a:latin typeface="Candara" charset="0"/>
                <a:ea typeface="MS PGothic" charset="0"/>
                <a:cs typeface="Arial" charset="0"/>
              </a:rPr>
              <a:t>: “RAVENOUS WOLVES” WITHIN </a:t>
            </a:r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THE CHURCH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40" y="1219200"/>
            <a:ext cx="11734799" cy="561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600" dirty="0">
                <a:latin typeface="Candara"/>
                <a:cs typeface="Candara"/>
              </a:rPr>
              <a:t> “Beware of false prophets, who come to you</a:t>
            </a:r>
            <a:br>
              <a:rPr lang="en-US" sz="2600" dirty="0">
                <a:latin typeface="Candara"/>
                <a:cs typeface="Candara"/>
              </a:rPr>
            </a:br>
            <a:r>
              <a:rPr lang="en-US" sz="2600" dirty="0">
                <a:latin typeface="Candara"/>
                <a:cs typeface="Candara"/>
              </a:rPr>
              <a:t> in sheep’s clothing but inwardly are ravenous wolves.” (v. 15</a:t>
            </a:r>
            <a:r>
              <a:rPr lang="en-US" sz="2600" dirty="0" smtClean="0">
                <a:latin typeface="Candara"/>
                <a:cs typeface="Candara"/>
              </a:rPr>
              <a:t>)</a:t>
            </a:r>
            <a:endParaRPr lang="en-US" sz="1000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1200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A prophet is one who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“speaks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for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God and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from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 God”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—not necessarily about future prediction but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one who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speaks with God’s authority.</a:t>
            </a:r>
          </a:p>
          <a:p>
            <a:pPr marL="53975" indent="0">
              <a:spcBef>
                <a:spcPct val="0"/>
              </a:spcBef>
              <a:buNone/>
            </a:pPr>
            <a:endParaRPr lang="en-US" sz="800" i="0" kern="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53975" indent="0" algn="ctr">
              <a:spcBef>
                <a:spcPct val="0"/>
              </a:spcBef>
              <a:buNone/>
            </a:pPr>
            <a:r>
              <a:rPr lang="en-US" sz="260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“I have not sent them,” declares the Lord, </a:t>
            </a:r>
            <a:br>
              <a:rPr lang="en-US" sz="260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60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“but they are prophesying falsely in my name...”</a:t>
            </a:r>
            <a:br>
              <a:rPr lang="en-US" sz="260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60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Jeremiah 27:</a:t>
            </a:r>
            <a:r>
              <a:rPr lang="en-US" sz="2600" kern="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15</a:t>
            </a:r>
          </a:p>
          <a:p>
            <a:pPr marL="53975" indent="0" algn="ctr">
              <a:spcBef>
                <a:spcPct val="0"/>
              </a:spcBef>
              <a:buNone/>
            </a:pPr>
            <a:endParaRPr lang="en-US" sz="800" kern="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False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prophets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are also called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:</a:t>
            </a: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r>
              <a:rPr lang="en-US" sz="2600" i="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false apostles (2 Cor. 11:13)</a:t>
            </a: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r>
              <a:rPr lang="en-US" sz="2600" i="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false brothers (2 Cor. 11:26)</a:t>
            </a: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r>
              <a:rPr lang="en-US" sz="2600" i="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false teachers (2 Pet. 2:1</a:t>
            </a:r>
            <a:r>
              <a:rPr lang="en-US" sz="2600" i="0" kern="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</a:t>
            </a: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r>
              <a:rPr lang="en-US" sz="2600" i="0" kern="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false </a:t>
            </a:r>
            <a:r>
              <a:rPr lang="en-US" sz="2600" i="0" kern="0" dirty="0" err="1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christs</a:t>
            </a:r>
            <a:r>
              <a:rPr lang="en-US" sz="2600" i="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(Matt. 24:24</a:t>
            </a:r>
            <a:r>
              <a:rPr lang="en-US" sz="2600" i="0" kern="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); </a:t>
            </a:r>
            <a:r>
              <a:rPr lang="en-US" sz="2600" i="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liars (1 Tim 4:2</a:t>
            </a:r>
            <a:r>
              <a:rPr lang="en-US" sz="2600" i="0" kern="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</a:t>
            </a: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endParaRPr lang="en-US" sz="800" i="0" kern="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4025" lvl="1" indent="0">
              <a:spcBef>
                <a:spcPct val="0"/>
              </a:spcBef>
              <a:buNone/>
            </a:pPr>
            <a:endParaRPr lang="en-US" sz="2600" i="0" kern="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ct val="0"/>
              </a:spcBef>
            </a:pP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457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FALSE PROPHETS</a:t>
            </a:r>
            <a:r>
              <a:rPr lang="en-US" sz="3200" b="1" dirty="0" smtClean="0">
                <a:latin typeface="Candara" charset="0"/>
                <a:ea typeface="MS PGothic" charset="0"/>
                <a:cs typeface="Arial" charset="0"/>
              </a:rPr>
              <a:t>: “RAVENOUS WOLVES” WITHIN </a:t>
            </a:r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THE CHURCH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40" y="1219200"/>
            <a:ext cx="11734799" cy="561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600" dirty="0">
                <a:latin typeface="Candara"/>
                <a:cs typeface="Candara"/>
              </a:rPr>
              <a:t> “Beware of false prophets, who come to you</a:t>
            </a:r>
            <a:br>
              <a:rPr lang="en-US" sz="2600" dirty="0">
                <a:latin typeface="Candara"/>
                <a:cs typeface="Candara"/>
              </a:rPr>
            </a:br>
            <a:r>
              <a:rPr lang="en-US" sz="2600" dirty="0">
                <a:latin typeface="Candara"/>
                <a:cs typeface="Candara"/>
              </a:rPr>
              <a:t> in sheep’s clothing but inwardly are ravenous wolves.” (v. 15</a:t>
            </a:r>
            <a:r>
              <a:rPr lang="en-US" sz="2600" dirty="0" smtClean="0">
                <a:latin typeface="Candara"/>
                <a:cs typeface="Candara"/>
              </a:rPr>
              <a:t>)</a:t>
            </a:r>
            <a:endParaRPr lang="en-US" sz="1000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1200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Danger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 of false prophets [i.e., false teachers/leaders]</a:t>
            </a: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r>
              <a:rPr lang="en-US" sz="2600" b="1" i="0" kern="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They </a:t>
            </a:r>
            <a:r>
              <a:rPr lang="en-US" sz="2600" b="1" i="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are not outsiders of the church but INSIDERS as leaders/teachers.</a:t>
            </a: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r>
              <a:rPr lang="en-US" sz="2600" b="1" i="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They are deadly and poisonous---</a:t>
            </a:r>
            <a:r>
              <a:rPr lang="en-US" sz="2600" b="1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“ravenous wolves in sheep's clothing.”</a:t>
            </a:r>
            <a:r>
              <a:rPr lang="en-US" sz="2600" b="1" i="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(</a:t>
            </a:r>
            <a:r>
              <a:rPr lang="en-US" sz="2600" b="1" i="0" kern="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Matt. </a:t>
            </a:r>
            <a:r>
              <a:rPr lang="en-US" sz="2600" b="1" i="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7:15)</a:t>
            </a: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r>
              <a:rPr lang="en-US" sz="2600" b="1" i="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They are deceitful—some are obvious but some are obscure to detect.</a:t>
            </a: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r>
              <a:rPr lang="en-US" sz="2600" b="1" i="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They are charismatic and popular—“many false prophets will appear and deceive many people.” (</a:t>
            </a:r>
            <a:r>
              <a:rPr lang="en-US" sz="2600" b="1" i="0" kern="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Matt. </a:t>
            </a:r>
            <a:r>
              <a:rPr lang="en-US" sz="2600" b="1" i="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24:11)</a:t>
            </a: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endParaRPr lang="en-US" sz="800" i="0" kern="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4025" lvl="1" indent="0">
              <a:spcBef>
                <a:spcPct val="0"/>
              </a:spcBef>
              <a:buNone/>
            </a:pPr>
            <a:endParaRPr lang="en-US" sz="2600" i="0" kern="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ct val="0"/>
              </a:spcBef>
            </a:pP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7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457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TWO TREES: HOW TO RECOGNIZE FALSE PROPHETS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156438"/>
            <a:ext cx="11734799" cy="568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600" dirty="0" smtClean="0">
                <a:latin typeface="Candara"/>
                <a:cs typeface="Candara"/>
              </a:rPr>
              <a:t> </a:t>
            </a:r>
            <a:r>
              <a:rPr lang="en-US" sz="2600" baseline="30000" dirty="0" smtClean="0">
                <a:latin typeface="Candara"/>
                <a:cs typeface="Candara"/>
              </a:rPr>
              <a:t>16</a:t>
            </a:r>
            <a:r>
              <a:rPr lang="en-US" sz="2600" dirty="0">
                <a:latin typeface="Candara"/>
                <a:cs typeface="Candara"/>
              </a:rPr>
              <a:t> ”You will recognize them by their fruits. Are grapes</a:t>
            </a:r>
            <a:br>
              <a:rPr lang="en-US" sz="2600" dirty="0">
                <a:latin typeface="Candara"/>
                <a:cs typeface="Candara"/>
              </a:rPr>
            </a:br>
            <a:r>
              <a:rPr lang="en-US" sz="2600" dirty="0">
                <a:latin typeface="Candara"/>
                <a:cs typeface="Candara"/>
              </a:rPr>
              <a:t> gathered from thornbushes, or figs from thistles? </a:t>
            </a:r>
            <a:r>
              <a:rPr lang="en-US" sz="2600" baseline="30000" dirty="0">
                <a:latin typeface="Candara"/>
                <a:cs typeface="Candara"/>
              </a:rPr>
              <a:t>17</a:t>
            </a:r>
            <a:r>
              <a:rPr lang="en-US" sz="2600" dirty="0">
                <a:latin typeface="Candara"/>
                <a:cs typeface="Candara"/>
              </a:rPr>
              <a:t> So, every</a:t>
            </a:r>
            <a:br>
              <a:rPr lang="en-US" sz="2600" dirty="0">
                <a:latin typeface="Candara"/>
                <a:cs typeface="Candara"/>
              </a:rPr>
            </a:br>
            <a:r>
              <a:rPr lang="en-US" sz="2600" dirty="0">
                <a:latin typeface="Candara"/>
                <a:cs typeface="Candara"/>
              </a:rPr>
              <a:t> healthy tree bears good fruit, but the diseased tree bears bad fruit.</a:t>
            </a:r>
            <a:br>
              <a:rPr lang="en-US" sz="2600" dirty="0">
                <a:latin typeface="Candara"/>
                <a:cs typeface="Candara"/>
              </a:rPr>
            </a:br>
            <a:r>
              <a:rPr lang="en-US" sz="2600" dirty="0">
                <a:latin typeface="Candara"/>
                <a:cs typeface="Candara"/>
              </a:rPr>
              <a:t> </a:t>
            </a:r>
            <a:r>
              <a:rPr lang="en-US" sz="2600" baseline="30000" dirty="0">
                <a:latin typeface="Candara"/>
                <a:cs typeface="Candara"/>
              </a:rPr>
              <a:t>18</a:t>
            </a:r>
            <a:r>
              <a:rPr lang="en-US" sz="2600" dirty="0">
                <a:latin typeface="Candara"/>
                <a:cs typeface="Candara"/>
              </a:rPr>
              <a:t> A healthy tree cannot bear bad fruit, nor can a diseased tree bear good</a:t>
            </a:r>
            <a:br>
              <a:rPr lang="en-US" sz="2600" dirty="0">
                <a:latin typeface="Candara"/>
                <a:cs typeface="Candara"/>
              </a:rPr>
            </a:br>
            <a:r>
              <a:rPr lang="en-US" sz="2600" dirty="0">
                <a:latin typeface="Candara"/>
                <a:cs typeface="Candara"/>
              </a:rPr>
              <a:t> fruit. </a:t>
            </a:r>
            <a:r>
              <a:rPr lang="en-US" sz="2600" baseline="30000" dirty="0">
                <a:latin typeface="Candara"/>
                <a:cs typeface="Candara"/>
              </a:rPr>
              <a:t>19</a:t>
            </a:r>
            <a:r>
              <a:rPr lang="en-US" sz="2600" dirty="0">
                <a:latin typeface="Candara"/>
                <a:cs typeface="Candara"/>
              </a:rPr>
              <a:t> Every tree that does not bear good fruit is cut down and thrown </a:t>
            </a:r>
            <a:br>
              <a:rPr lang="en-US" sz="2600" dirty="0">
                <a:latin typeface="Candara"/>
                <a:cs typeface="Candara"/>
              </a:rPr>
            </a:br>
            <a:r>
              <a:rPr lang="en-US" sz="2600" dirty="0">
                <a:latin typeface="Candara"/>
                <a:cs typeface="Candara"/>
              </a:rPr>
              <a:t>into the fire. </a:t>
            </a:r>
            <a:r>
              <a:rPr lang="en-US" sz="2600" baseline="30000" dirty="0">
                <a:latin typeface="Candara"/>
                <a:cs typeface="Candara"/>
              </a:rPr>
              <a:t>20</a:t>
            </a:r>
            <a:r>
              <a:rPr lang="en-US" sz="2600" dirty="0">
                <a:latin typeface="Candara"/>
                <a:cs typeface="Candara"/>
              </a:rPr>
              <a:t> Thus you will recognize them by their fruits. (vs.16-20)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1200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FRUIT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#1: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False prophets reveal their true identity in their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CHARACTER.</a:t>
            </a: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r>
              <a:rPr lang="en-US" sz="2600" b="1" i="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Their teaching may be correct outwardly, but their character and life do not follow their own teaching.</a:t>
            </a: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r>
              <a:rPr lang="en-US" sz="2600" b="1" i="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Their ministry may be successful outwardly, but the outcome of their success and followers results in bad fruits</a:t>
            </a:r>
            <a:r>
              <a:rPr lang="en-US" sz="2600" b="1" i="0" kern="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  <a:endParaRPr lang="en-US" sz="2600" b="1" i="0" kern="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1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11887200" cy="6374494"/>
          </a:xfrm>
        </p:spPr>
        <p:txBody>
          <a:bodyPr/>
          <a:lstStyle/>
          <a:p>
            <a:pPr marL="0" indent="0" algn="ctr">
              <a:buNone/>
            </a:pPr>
            <a:endParaRPr lang="en-US" sz="2800" b="1" i="1" dirty="0">
              <a:latin typeface="Candara"/>
              <a:cs typeface="Candara"/>
            </a:endParaRPr>
          </a:p>
          <a:p>
            <a:pPr marL="0" indent="0" algn="ctr">
              <a:buNone/>
            </a:pPr>
            <a:r>
              <a:rPr lang="en-US" sz="2800" b="1" i="1" baseline="30000" dirty="0" smtClean="0">
                <a:latin typeface="Candara"/>
                <a:cs typeface="Candara"/>
              </a:rPr>
              <a:t>2</a:t>
            </a:r>
            <a:r>
              <a:rPr lang="en-US" sz="2800" b="1" i="1" dirty="0">
                <a:latin typeface="Candara"/>
                <a:cs typeface="Candara"/>
              </a:rPr>
              <a:t> And many will follow their sensuality, </a:t>
            </a:r>
            <a:r>
              <a:rPr lang="en-US" sz="2800" b="1" i="1" dirty="0" smtClean="0">
                <a:latin typeface="Candara"/>
                <a:cs typeface="Candara"/>
              </a:rPr>
              <a:t/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and </a:t>
            </a:r>
            <a:r>
              <a:rPr lang="en-US" sz="2800" b="1" i="1" dirty="0">
                <a:latin typeface="Candara"/>
                <a:cs typeface="Candara"/>
              </a:rPr>
              <a:t>because of them the way of truth will </a:t>
            </a:r>
            <a:r>
              <a:rPr lang="en-US" sz="2800" b="1" i="1" dirty="0" smtClean="0">
                <a:latin typeface="Candara"/>
                <a:cs typeface="Candara"/>
              </a:rPr>
              <a:t>be</a:t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blasphemed</a:t>
            </a:r>
            <a:r>
              <a:rPr lang="en-US" sz="2800" b="1" i="1" dirty="0">
                <a:latin typeface="Candara"/>
                <a:cs typeface="Candara"/>
              </a:rPr>
              <a:t>. </a:t>
            </a:r>
            <a:r>
              <a:rPr lang="en-US" sz="2800" b="1" i="1" baseline="30000" dirty="0" smtClean="0">
                <a:latin typeface="Candara"/>
                <a:cs typeface="Candara"/>
              </a:rPr>
              <a:t>3</a:t>
            </a:r>
            <a:r>
              <a:rPr lang="en-US" sz="2800" b="1" i="1" dirty="0">
                <a:latin typeface="Candara"/>
                <a:cs typeface="Candara"/>
              </a:rPr>
              <a:t> And in their greed they will exploit </a:t>
            </a:r>
            <a:r>
              <a:rPr lang="en-US" sz="2800" b="1" i="1" dirty="0" smtClean="0">
                <a:latin typeface="Candara"/>
                <a:cs typeface="Candara"/>
              </a:rPr>
              <a:t/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you </a:t>
            </a:r>
            <a:r>
              <a:rPr lang="en-US" sz="2800" b="1" i="1" dirty="0">
                <a:latin typeface="Candara"/>
                <a:cs typeface="Candara"/>
              </a:rPr>
              <a:t>with </a:t>
            </a:r>
            <a:r>
              <a:rPr lang="en-US" sz="2800" b="1" i="1" dirty="0" smtClean="0">
                <a:latin typeface="Candara"/>
                <a:cs typeface="Candara"/>
              </a:rPr>
              <a:t>false </a:t>
            </a:r>
            <a:r>
              <a:rPr lang="en-US" sz="2800" b="1" i="1" dirty="0">
                <a:latin typeface="Candara"/>
                <a:cs typeface="Candara"/>
              </a:rPr>
              <a:t>words. </a:t>
            </a:r>
            <a:r>
              <a:rPr lang="en-US" sz="2800" b="1" i="1" dirty="0" smtClean="0">
                <a:latin typeface="Candara"/>
                <a:cs typeface="Candara"/>
              </a:rPr>
              <a:t>Their </a:t>
            </a:r>
            <a:r>
              <a:rPr lang="en-US" sz="2800" b="1" i="1" dirty="0">
                <a:latin typeface="Candara"/>
                <a:cs typeface="Candara"/>
              </a:rPr>
              <a:t>condemnation from </a:t>
            </a:r>
            <a:r>
              <a:rPr lang="en-US" sz="2800" b="1" i="1" dirty="0" smtClean="0">
                <a:latin typeface="Candara"/>
                <a:cs typeface="Candara"/>
              </a:rPr>
              <a:t>long</a:t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 ago </a:t>
            </a:r>
            <a:r>
              <a:rPr lang="en-US" sz="2800" b="1" i="1" dirty="0">
                <a:latin typeface="Candara"/>
                <a:cs typeface="Candara"/>
              </a:rPr>
              <a:t>is not idle, and their destruction is not </a:t>
            </a:r>
            <a:r>
              <a:rPr lang="en-US" sz="2800" b="1" i="1" dirty="0" smtClean="0">
                <a:latin typeface="Candara"/>
                <a:cs typeface="Candara"/>
              </a:rPr>
              <a:t>asleep</a:t>
            </a:r>
            <a:r>
              <a:rPr lang="en-US" sz="2800" b="1" i="1" dirty="0">
                <a:latin typeface="Candara"/>
                <a:cs typeface="Candara"/>
              </a:rPr>
              <a:t> </a:t>
            </a:r>
            <a:r>
              <a:rPr lang="en-US" sz="2800" b="1" i="1" dirty="0" smtClean="0">
                <a:latin typeface="Candara"/>
                <a:cs typeface="Candara"/>
              </a:rPr>
              <a:t>. . . </a:t>
            </a:r>
            <a:r>
              <a:rPr lang="en-US" sz="2800" b="1" i="1" dirty="0">
                <a:latin typeface="Candara"/>
                <a:cs typeface="Candara"/>
              </a:rPr>
              <a:t/>
            </a:r>
            <a:br>
              <a:rPr lang="en-US" sz="2800" b="1" i="1" dirty="0">
                <a:latin typeface="Candara"/>
                <a:cs typeface="Candara"/>
              </a:rPr>
            </a:br>
            <a:r>
              <a:rPr lang="en-US" sz="2800" b="1" i="1" baseline="30000" dirty="0">
                <a:latin typeface="Candara"/>
                <a:cs typeface="Candara"/>
              </a:rPr>
              <a:t>14</a:t>
            </a:r>
            <a:r>
              <a:rPr lang="en-US" sz="2800" b="1" i="1" dirty="0">
                <a:latin typeface="Candara"/>
                <a:cs typeface="Candara"/>
              </a:rPr>
              <a:t> They have eyes full of adultery, insatiable for sin. </a:t>
            </a:r>
            <a:r>
              <a:rPr lang="en-US" sz="2800" b="1" i="1" dirty="0" smtClean="0">
                <a:latin typeface="Candara"/>
                <a:cs typeface="Candara"/>
              </a:rPr>
              <a:t>They entice</a:t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 </a:t>
            </a:r>
            <a:r>
              <a:rPr lang="en-US" sz="2800" b="1" i="1" dirty="0">
                <a:latin typeface="Candara"/>
                <a:cs typeface="Candara"/>
              </a:rPr>
              <a:t>unsteady souls. They have hearts trained in greed</a:t>
            </a:r>
            <a:r>
              <a:rPr lang="en-US" sz="2800" b="1" i="1" dirty="0" smtClean="0">
                <a:latin typeface="Candara"/>
                <a:cs typeface="Candara"/>
              </a:rPr>
              <a:t>. Accursed </a:t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children! </a:t>
            </a:r>
            <a:r>
              <a:rPr lang="en-US" sz="2800" b="1" i="1" baseline="30000" dirty="0">
                <a:latin typeface="Candara"/>
                <a:cs typeface="Candara"/>
              </a:rPr>
              <a:t>15</a:t>
            </a:r>
            <a:r>
              <a:rPr lang="en-US" sz="2800" b="1" i="1" dirty="0">
                <a:latin typeface="Candara"/>
                <a:cs typeface="Candara"/>
              </a:rPr>
              <a:t> Forsaking the right way, they have gone astray. </a:t>
            </a:r>
            <a:r>
              <a:rPr lang="en-US" sz="2800" b="1" i="1" dirty="0" smtClean="0">
                <a:latin typeface="Candara"/>
                <a:cs typeface="Candara"/>
              </a:rPr>
              <a:t/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They </a:t>
            </a:r>
            <a:r>
              <a:rPr lang="en-US" sz="2800" b="1" i="1" dirty="0">
                <a:latin typeface="Candara"/>
                <a:cs typeface="Candara"/>
              </a:rPr>
              <a:t>have followed the way of Balaam, the son of </a:t>
            </a:r>
            <a:r>
              <a:rPr lang="en-US" sz="2800" b="1" i="1" dirty="0" smtClean="0">
                <a:latin typeface="Candara"/>
                <a:cs typeface="Candara"/>
              </a:rPr>
              <a:t/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err="1" smtClean="0">
                <a:latin typeface="Candara"/>
                <a:cs typeface="Candara"/>
              </a:rPr>
              <a:t>Beor</a:t>
            </a:r>
            <a:r>
              <a:rPr lang="en-US" sz="2800" b="1" i="1" dirty="0">
                <a:latin typeface="Candara"/>
                <a:cs typeface="Candara"/>
              </a:rPr>
              <a:t>, </a:t>
            </a:r>
            <a:r>
              <a:rPr lang="en-US" sz="2800" b="1" i="1" dirty="0" smtClean="0">
                <a:latin typeface="Candara"/>
                <a:cs typeface="Candara"/>
              </a:rPr>
              <a:t>who </a:t>
            </a:r>
            <a:r>
              <a:rPr lang="en-US" sz="2800" b="1" i="1" dirty="0">
                <a:latin typeface="Candara"/>
                <a:cs typeface="Candara"/>
              </a:rPr>
              <a:t>loved gain from </a:t>
            </a:r>
            <a:r>
              <a:rPr lang="en-US" sz="2800" b="1" i="1" dirty="0" smtClean="0">
                <a:latin typeface="Candara"/>
                <a:cs typeface="Candara"/>
              </a:rPr>
              <a:t>wrongdoing.</a:t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2 </a:t>
            </a:r>
            <a:r>
              <a:rPr lang="en-US" sz="2800" b="1" i="1" dirty="0">
                <a:latin typeface="Candara"/>
                <a:cs typeface="Candara"/>
              </a:rPr>
              <a:t>Peter 2:2-</a:t>
            </a:r>
            <a:r>
              <a:rPr lang="en-US" sz="2800" b="1" i="1" dirty="0" smtClean="0">
                <a:latin typeface="Candara"/>
                <a:cs typeface="Candara"/>
              </a:rPr>
              <a:t>3, 14-15</a:t>
            </a:r>
            <a:endParaRPr lang="en-US" sz="2800" b="1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73252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457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TWO TREES: HOW TO RECOGNIZE FALSE PROPHETS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156438"/>
            <a:ext cx="11734799" cy="568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600" dirty="0">
                <a:latin typeface="Candara"/>
                <a:cs typeface="Candara"/>
              </a:rPr>
              <a:t> </a:t>
            </a:r>
            <a:r>
              <a:rPr lang="en-US" sz="2600" baseline="30000" dirty="0">
                <a:latin typeface="Candara"/>
                <a:cs typeface="Candara"/>
              </a:rPr>
              <a:t>16</a:t>
            </a:r>
            <a:r>
              <a:rPr lang="en-US" sz="2600" dirty="0">
                <a:latin typeface="Candara"/>
                <a:cs typeface="Candara"/>
              </a:rPr>
              <a:t> ”You will recognize them by their fruits. Are grapes</a:t>
            </a:r>
            <a:br>
              <a:rPr lang="en-US" sz="2600" dirty="0">
                <a:latin typeface="Candara"/>
                <a:cs typeface="Candara"/>
              </a:rPr>
            </a:br>
            <a:r>
              <a:rPr lang="en-US" sz="2600" dirty="0">
                <a:latin typeface="Candara"/>
                <a:cs typeface="Candara"/>
              </a:rPr>
              <a:t> gathered from thornbushes, or figs from thistles? </a:t>
            </a:r>
            <a:r>
              <a:rPr lang="en-US" sz="2600" baseline="30000" dirty="0">
                <a:latin typeface="Candara"/>
                <a:cs typeface="Candara"/>
              </a:rPr>
              <a:t>17</a:t>
            </a:r>
            <a:r>
              <a:rPr lang="en-US" sz="2600" dirty="0">
                <a:latin typeface="Candara"/>
                <a:cs typeface="Candara"/>
              </a:rPr>
              <a:t> So, every</a:t>
            </a:r>
            <a:br>
              <a:rPr lang="en-US" sz="2600" dirty="0">
                <a:latin typeface="Candara"/>
                <a:cs typeface="Candara"/>
              </a:rPr>
            </a:br>
            <a:r>
              <a:rPr lang="en-US" sz="2600" dirty="0">
                <a:latin typeface="Candara"/>
                <a:cs typeface="Candara"/>
              </a:rPr>
              <a:t> healthy tree bears good fruit, but the diseased tree bears bad fruit.</a:t>
            </a:r>
            <a:br>
              <a:rPr lang="en-US" sz="2600" dirty="0">
                <a:latin typeface="Candara"/>
                <a:cs typeface="Candara"/>
              </a:rPr>
            </a:br>
            <a:r>
              <a:rPr lang="en-US" sz="2600" dirty="0">
                <a:latin typeface="Candara"/>
                <a:cs typeface="Candara"/>
              </a:rPr>
              <a:t> </a:t>
            </a:r>
            <a:r>
              <a:rPr lang="en-US" sz="2600" baseline="30000" dirty="0">
                <a:latin typeface="Candara"/>
                <a:cs typeface="Candara"/>
              </a:rPr>
              <a:t>18</a:t>
            </a:r>
            <a:r>
              <a:rPr lang="en-US" sz="2600" dirty="0">
                <a:latin typeface="Candara"/>
                <a:cs typeface="Candara"/>
              </a:rPr>
              <a:t> A healthy tree cannot bear bad fruit, nor can a diseased tree bear good</a:t>
            </a:r>
            <a:br>
              <a:rPr lang="en-US" sz="2600" dirty="0">
                <a:latin typeface="Candara"/>
                <a:cs typeface="Candara"/>
              </a:rPr>
            </a:br>
            <a:r>
              <a:rPr lang="en-US" sz="2600" dirty="0">
                <a:latin typeface="Candara"/>
                <a:cs typeface="Candara"/>
              </a:rPr>
              <a:t> fruit. </a:t>
            </a:r>
            <a:r>
              <a:rPr lang="en-US" sz="2600" baseline="30000" dirty="0">
                <a:latin typeface="Candara"/>
                <a:cs typeface="Candara"/>
              </a:rPr>
              <a:t>19</a:t>
            </a:r>
            <a:r>
              <a:rPr lang="en-US" sz="2600" dirty="0">
                <a:latin typeface="Candara"/>
                <a:cs typeface="Candara"/>
              </a:rPr>
              <a:t> Every tree that does not bear good fruit is cut down and thrown </a:t>
            </a:r>
            <a:br>
              <a:rPr lang="en-US" sz="2600" dirty="0">
                <a:latin typeface="Candara"/>
                <a:cs typeface="Candara"/>
              </a:rPr>
            </a:br>
            <a:r>
              <a:rPr lang="en-US" sz="2600" dirty="0">
                <a:latin typeface="Candara"/>
                <a:cs typeface="Candara"/>
              </a:rPr>
              <a:t>into the fire. </a:t>
            </a:r>
            <a:r>
              <a:rPr lang="en-US" sz="2600" baseline="30000" dirty="0">
                <a:latin typeface="Candara"/>
                <a:cs typeface="Candara"/>
              </a:rPr>
              <a:t>20</a:t>
            </a:r>
            <a:r>
              <a:rPr lang="en-US" sz="2600" dirty="0">
                <a:latin typeface="Candara"/>
                <a:cs typeface="Candara"/>
              </a:rPr>
              <a:t> Thus you will recognize them by their fruits. (vs.16-20)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1000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FRUIT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#2: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False prophets reveal their true identity in their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TEACHING.</a:t>
            </a:r>
            <a:endParaRPr lang="en-US" sz="2800" b="1" i="0" spc="-10" dirty="0">
              <a:solidFill>
                <a:srgbClr val="FF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r>
              <a:rPr lang="en-US" sz="2600" b="1" i="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They draw people not to the true Savior to a counterfeit-Savior [to the wide gate NOT to the narrow gate].</a:t>
            </a: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r>
              <a:rPr lang="en-US" sz="2600" b="1" i="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They offer easy, man-centered, self-seeking ways of the Christian life [the wide road not the narrow road].</a:t>
            </a: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r>
              <a:rPr lang="en-US" sz="2600" b="1" i="0" kern="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They deviate from the truths of Scripture not only by teaching distorted truths/lies but also by teaching only imbalanced/palatable truths. </a:t>
            </a:r>
          </a:p>
          <a:p>
            <a:pPr marL="909638" lvl="1" indent="-455613">
              <a:spcBef>
                <a:spcPct val="0"/>
              </a:spcBef>
              <a:buFont typeface="Wingdings" charset="2"/>
              <a:buChar char="Ø"/>
            </a:pPr>
            <a:endParaRPr lang="en-US" sz="800" b="1" i="0" kern="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7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45997</TotalTime>
  <Words>353</Words>
  <Application>Microsoft Macintosh PowerPoint</Application>
  <PresentationFormat>Custom</PresentationFormat>
  <Paragraphs>101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7_Default Design</vt:lpstr>
      <vt:lpstr>8_Default Design</vt:lpstr>
      <vt:lpstr>9_Default Design</vt:lpstr>
      <vt:lpstr>10_Default Design</vt:lpstr>
      <vt:lpstr>2_Normal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PowerPoint Presentation</vt:lpstr>
      <vt:lpstr>Two Trees: Good or Bad</vt:lpstr>
      <vt:lpstr>THE RADICAL CHOICES: JESUS’ CALL TO COMMITMENT</vt:lpstr>
      <vt:lpstr>FALSE PROPHETS: “RAVENOUS WOLVES” WITHIN THE CHURCH</vt:lpstr>
      <vt:lpstr>FALSE PROPHETS: “RAVENOUS WOLVES” WITHIN THE CHURCH</vt:lpstr>
      <vt:lpstr>FALSE PROPHETS: “RAVENOUS WOLVES” WITHIN THE CHURCH</vt:lpstr>
      <vt:lpstr>TWO TREES: HOW TO RECOGNIZE FALSE PROPHETS</vt:lpstr>
      <vt:lpstr>PowerPoint Presentation</vt:lpstr>
      <vt:lpstr>TWO TREES: HOW TO RECOGNIZE FALSE PROPHETS</vt:lpstr>
      <vt:lpstr>PowerPoint Presentation</vt:lpstr>
      <vt:lpstr>TWO TREES: HOW TO RECOGNIZE FALSE PROPHETS</vt:lpstr>
      <vt:lpstr>PowerPoint Presentation</vt:lpstr>
      <vt:lpstr>HOW CAN WE APPLY JESUS’ WARNING AGAINST FALSE PROPHETS?</vt:lpstr>
      <vt:lpstr>THREE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3064</cp:revision>
  <cp:lastPrinted>2016-07-24T15:50:28Z</cp:lastPrinted>
  <dcterms:created xsi:type="dcterms:W3CDTF">2007-10-20T20:09:35Z</dcterms:created>
  <dcterms:modified xsi:type="dcterms:W3CDTF">2016-08-28T23:32:39Z</dcterms:modified>
  <cp:category/>
</cp:coreProperties>
</file>