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83" r:id="rId14"/>
    <p:sldMasterId id="2147484195" r:id="rId15"/>
    <p:sldMasterId id="2147484207" r:id="rId16"/>
    <p:sldMasterId id="2147484231" r:id="rId17"/>
    <p:sldMasterId id="2147484267" r:id="rId18"/>
    <p:sldMasterId id="2147484327" r:id="rId19"/>
    <p:sldMasterId id="2147484339" r:id="rId20"/>
  </p:sldMasterIdLst>
  <p:notesMasterIdLst>
    <p:notesMasterId r:id="rId37"/>
  </p:notesMasterIdLst>
  <p:handoutMasterIdLst>
    <p:handoutMasterId r:id="rId38"/>
  </p:handoutMasterIdLst>
  <p:sldIdLst>
    <p:sldId id="281" r:id="rId21"/>
    <p:sldId id="371" r:id="rId22"/>
    <p:sldId id="573" r:id="rId23"/>
    <p:sldId id="492" r:id="rId24"/>
    <p:sldId id="550" r:id="rId25"/>
    <p:sldId id="576" r:id="rId26"/>
    <p:sldId id="577" r:id="rId27"/>
    <p:sldId id="578" r:id="rId28"/>
    <p:sldId id="579" r:id="rId29"/>
    <p:sldId id="580" r:id="rId30"/>
    <p:sldId id="509" r:id="rId31"/>
    <p:sldId id="581" r:id="rId32"/>
    <p:sldId id="582" r:id="rId33"/>
    <p:sldId id="570" r:id="rId34"/>
    <p:sldId id="386" r:id="rId35"/>
    <p:sldId id="283" r:id="rId36"/>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4" autoAdjust="0"/>
    <p:restoredTop sz="92760"/>
  </p:normalViewPr>
  <p:slideViewPr>
    <p:cSldViewPr>
      <p:cViewPr>
        <p:scale>
          <a:sx n="81" d="100"/>
          <a:sy n="81" d="100"/>
        </p:scale>
        <p:origin x="-344" y="-65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20.xml"/><Relationship Id="rId21" Type="http://schemas.openxmlformats.org/officeDocument/2006/relationships/slide" Target="slides/slide1.xml"/><Relationship Id="rId22" Type="http://schemas.openxmlformats.org/officeDocument/2006/relationships/slide" Target="slides/slide2.xml"/><Relationship Id="rId23" Type="http://schemas.openxmlformats.org/officeDocument/2006/relationships/slide" Target="slides/slide3.xml"/><Relationship Id="rId24" Type="http://schemas.openxmlformats.org/officeDocument/2006/relationships/slide" Target="slides/slide4.xml"/><Relationship Id="rId25" Type="http://schemas.openxmlformats.org/officeDocument/2006/relationships/slide" Target="slides/slide5.xml"/><Relationship Id="rId26" Type="http://schemas.openxmlformats.org/officeDocument/2006/relationships/slide" Target="slides/slide6.xml"/><Relationship Id="rId27" Type="http://schemas.openxmlformats.org/officeDocument/2006/relationships/slide" Target="slides/slide7.xml"/><Relationship Id="rId28" Type="http://schemas.openxmlformats.org/officeDocument/2006/relationships/slide" Target="slides/slide8.xml"/><Relationship Id="rId29" Type="http://schemas.openxmlformats.org/officeDocument/2006/relationships/slide" Target="slides/slide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0.xml"/><Relationship Id="rId31" Type="http://schemas.openxmlformats.org/officeDocument/2006/relationships/slide" Target="slides/slide11.xml"/><Relationship Id="rId32" Type="http://schemas.openxmlformats.org/officeDocument/2006/relationships/slide" Target="slides/slide1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3.xml"/><Relationship Id="rId34" Type="http://schemas.openxmlformats.org/officeDocument/2006/relationships/slide" Target="slides/slide14.xml"/><Relationship Id="rId35" Type="http://schemas.openxmlformats.org/officeDocument/2006/relationships/slide" Target="slides/slide15.xml"/><Relationship Id="rId36" Type="http://schemas.openxmlformats.org/officeDocument/2006/relationships/slide" Target="slides/slide1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8/14/16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8/14/16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3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0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0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1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9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9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3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8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8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8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5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5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5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5061031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2097985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3607922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1765486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186059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215482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552597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4160318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625264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1967055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6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96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514084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8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6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1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6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6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6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3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5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5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3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3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8/14/16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8/14/16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1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74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8/14/16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8/14/16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8/14/16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8/14/16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8/14/16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0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8/14/16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03"/>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8/14/16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8/14/16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8/14/16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8/14/16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8/14/16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1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74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8/14/16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8/14/16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8/14/16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8/14/16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8/14/16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0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8/14/16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03"/>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8/14/16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8/14/16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8/14/16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5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3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8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3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3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78"/>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678"/>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678"/>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512844884"/>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2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8/14/16</a:t>
            </a:fld>
            <a:endParaRPr lang="en-US"/>
          </a:p>
        </p:txBody>
      </p:sp>
      <p:sp>
        <p:nvSpPr>
          <p:cNvPr id="5" name="Footer Placeholder 4"/>
          <p:cNvSpPr>
            <a:spLocks noGrp="1"/>
          </p:cNvSpPr>
          <p:nvPr>
            <p:ph type="ftr" sz="quarter" idx="3"/>
          </p:nvPr>
        </p:nvSpPr>
        <p:spPr>
          <a:xfrm>
            <a:off x="4038600" y="635662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62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2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8/14/16</a:t>
            </a:fld>
            <a:endParaRPr lang="en-US"/>
          </a:p>
        </p:txBody>
      </p:sp>
      <p:sp>
        <p:nvSpPr>
          <p:cNvPr id="5" name="Footer Placeholder 4"/>
          <p:cNvSpPr>
            <a:spLocks noGrp="1"/>
          </p:cNvSpPr>
          <p:nvPr>
            <p:ph type="ftr" sz="quarter" idx="3"/>
          </p:nvPr>
        </p:nvSpPr>
        <p:spPr>
          <a:xfrm>
            <a:off x="4038600" y="635662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62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914400"/>
            <a:ext cx="11887200" cy="5917294"/>
          </a:xfrm>
        </p:spPr>
        <p:txBody>
          <a:bodyPr/>
          <a:lstStyle/>
          <a:p>
            <a:pPr marL="0" indent="0" algn="ctr">
              <a:buNone/>
            </a:pPr>
            <a:r>
              <a:rPr lang="en-US" sz="2800" b="1" i="1" dirty="0">
                <a:latin typeface="Candara"/>
                <a:cs typeface="Candara"/>
              </a:rPr>
              <a:t>It is a way of self-denial, it is a way of humility, it is a way</a:t>
            </a:r>
            <a:br>
              <a:rPr lang="en-US" sz="2800" b="1" i="1" dirty="0">
                <a:latin typeface="Candara"/>
                <a:cs typeface="Candara"/>
              </a:rPr>
            </a:br>
            <a:r>
              <a:rPr lang="en-US" sz="2800" b="1" i="1" dirty="0">
                <a:latin typeface="Candara"/>
                <a:cs typeface="Candara"/>
              </a:rPr>
              <a:t> which is distasteful to the natural pride of men; it is a precise </a:t>
            </a:r>
            <a:br>
              <a:rPr lang="en-US" sz="2800" b="1" i="1" dirty="0">
                <a:latin typeface="Candara"/>
                <a:cs typeface="Candara"/>
              </a:rPr>
            </a:br>
            <a:r>
              <a:rPr lang="en-US" sz="2800" b="1" i="1" dirty="0">
                <a:latin typeface="Candara"/>
                <a:cs typeface="Candara"/>
              </a:rPr>
              <a:t>way, it is a holy way, a strait way, and therefore men do not care for</a:t>
            </a:r>
            <a:br>
              <a:rPr lang="en-US" sz="2800" b="1" i="1" dirty="0">
                <a:latin typeface="Candara"/>
                <a:cs typeface="Candara"/>
              </a:rPr>
            </a:br>
            <a:r>
              <a:rPr lang="en-US" sz="2800" b="1" i="1" dirty="0">
                <a:latin typeface="Candara"/>
                <a:cs typeface="Candara"/>
              </a:rPr>
              <a:t> it. They are too big, too proud, to go along a narrow lane to heaven; </a:t>
            </a:r>
            <a:br>
              <a:rPr lang="en-US" sz="2800" b="1" i="1" dirty="0">
                <a:latin typeface="Candara"/>
                <a:cs typeface="Candara"/>
              </a:rPr>
            </a:br>
            <a:r>
              <a:rPr lang="en-US" sz="2800" b="1" i="1" dirty="0">
                <a:latin typeface="Candara"/>
                <a:cs typeface="Candara"/>
              </a:rPr>
              <a:t>yet this is the right way. There are many broad ways, as Bunyan says, that </a:t>
            </a:r>
            <a:br>
              <a:rPr lang="en-US" sz="2800" b="1" i="1" dirty="0">
                <a:latin typeface="Candara"/>
                <a:cs typeface="Candara"/>
              </a:rPr>
            </a:br>
            <a:r>
              <a:rPr lang="en-US" sz="2800" b="1" i="1" dirty="0">
                <a:latin typeface="Candara"/>
                <a:cs typeface="Candara"/>
              </a:rPr>
              <a:t>abut upon it; but you may know them by their being broad, and you </a:t>
            </a:r>
            <a:br>
              <a:rPr lang="en-US" sz="2800" b="1" i="1" dirty="0">
                <a:latin typeface="Candara"/>
                <a:cs typeface="Candara"/>
              </a:rPr>
            </a:br>
            <a:r>
              <a:rPr lang="en-US" sz="2800" b="1" i="1" dirty="0">
                <a:latin typeface="Candara"/>
                <a:cs typeface="Candara"/>
              </a:rPr>
              <a:t>may know them by their being crowded. The Christian man has to </a:t>
            </a:r>
            <a:br>
              <a:rPr lang="en-US" sz="2800" b="1" i="1" dirty="0">
                <a:latin typeface="Candara"/>
                <a:cs typeface="Candara"/>
              </a:rPr>
            </a:br>
            <a:r>
              <a:rPr lang="en-US" sz="2800" b="1" i="1" dirty="0">
                <a:latin typeface="Candara"/>
                <a:cs typeface="Candara"/>
              </a:rPr>
              <a:t>swim against the current; he has to do more than that, he has to </a:t>
            </a:r>
            <a:br>
              <a:rPr lang="en-US" sz="2800" b="1" i="1" dirty="0">
                <a:latin typeface="Candara"/>
                <a:cs typeface="Candara"/>
              </a:rPr>
            </a:br>
            <a:r>
              <a:rPr lang="en-US" sz="2800" b="1" i="1" dirty="0">
                <a:latin typeface="Candara"/>
                <a:cs typeface="Candara"/>
              </a:rPr>
              <a:t>go against himself, so strait is the road; but if you wish to go</a:t>
            </a:r>
            <a:br>
              <a:rPr lang="en-US" sz="2800" b="1" i="1" dirty="0">
                <a:latin typeface="Candara"/>
                <a:cs typeface="Candara"/>
              </a:rPr>
            </a:br>
            <a:r>
              <a:rPr lang="en-US" sz="2800" b="1" i="1" dirty="0">
                <a:latin typeface="Candara"/>
                <a:cs typeface="Candara"/>
              </a:rPr>
              <a:t> down to perdition, you have only to float with the stream, </a:t>
            </a:r>
            <a:br>
              <a:rPr lang="en-US" sz="2800" b="1" i="1" dirty="0">
                <a:latin typeface="Candara"/>
                <a:cs typeface="Candara"/>
              </a:rPr>
            </a:br>
            <a:r>
              <a:rPr lang="en-US" sz="2800" b="1" i="1" dirty="0">
                <a:latin typeface="Candara"/>
                <a:cs typeface="Candara"/>
              </a:rPr>
              <a:t>and you can have any quantity of company that you like.</a:t>
            </a:r>
            <a:br>
              <a:rPr lang="en-US" sz="2800" b="1" i="1" dirty="0">
                <a:latin typeface="Candara"/>
                <a:cs typeface="Candara"/>
              </a:rPr>
            </a:br>
            <a:r>
              <a:rPr lang="en-US" sz="2800" b="1" i="1" dirty="0">
                <a:latin typeface="Candara"/>
                <a:cs typeface="Candara"/>
              </a:rPr>
              <a:t>Charles H. Spurgeon </a:t>
            </a:r>
            <a:endParaRPr lang="en-US" sz="2800" b="1" dirty="0">
              <a:latin typeface="Candara"/>
              <a:cs typeface="Candara"/>
            </a:endParaRPr>
          </a:p>
        </p:txBody>
      </p:sp>
    </p:spTree>
    <p:extLst>
      <p:ext uri="{BB962C8B-B14F-4D97-AF65-F5344CB8AC3E}">
        <p14:creationId xmlns:p14="http://schemas.microsoft.com/office/powerpoint/2010/main" val="2002805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5933" y="533400"/>
            <a:ext cx="12166067" cy="457200"/>
          </a:xfrm>
        </p:spPr>
        <p:txBody>
          <a:bodyPr/>
          <a:lstStyle/>
          <a:p>
            <a:r>
              <a:rPr lang="en-US" sz="3100" b="1" dirty="0">
                <a:latin typeface="Candara" charset="0"/>
                <a:cs typeface="MS PGothic" charset="0"/>
              </a:rPr>
              <a:t>HOW CAN WE APPLY JESUS’ </a:t>
            </a:r>
            <a:r>
              <a:rPr lang="en-US" sz="3100" b="1" dirty="0" smtClean="0">
                <a:latin typeface="Candara" charset="0"/>
                <a:cs typeface="MS PGothic" charset="0"/>
              </a:rPr>
              <a:t>TEACHING ON </a:t>
            </a:r>
            <a:r>
              <a:rPr lang="en-US" sz="3100" b="1" dirty="0">
                <a:latin typeface="Candara" charset="0"/>
                <a:cs typeface="MS PGothic" charset="0"/>
              </a:rPr>
              <a:t>THE </a:t>
            </a:r>
            <a:r>
              <a:rPr lang="en-US" sz="3100" b="1" dirty="0" smtClean="0">
                <a:latin typeface="Candara" charset="0"/>
                <a:cs typeface="MS PGothic" charset="0"/>
              </a:rPr>
              <a:t>TWO ROADS?</a:t>
            </a:r>
            <a:endParaRPr lang="en-US" sz="3100" b="1" dirty="0">
              <a:latin typeface="Candara" charset="0"/>
              <a:cs typeface="MS PGothic" charset="0"/>
            </a:endParaRPr>
          </a:p>
        </p:txBody>
      </p:sp>
      <p:sp>
        <p:nvSpPr>
          <p:cNvPr id="27651" name="Rectangle 3"/>
          <p:cNvSpPr>
            <a:spLocks noGrp="1" noChangeArrowheads="1"/>
          </p:cNvSpPr>
          <p:nvPr>
            <p:ph type="body" idx="1"/>
          </p:nvPr>
        </p:nvSpPr>
        <p:spPr>
          <a:xfrm>
            <a:off x="304839" y="1143000"/>
            <a:ext cx="11734801" cy="5655399"/>
          </a:xfrm>
        </p:spPr>
        <p:txBody>
          <a:bodyPr/>
          <a:lstStyle/>
          <a:p>
            <a:pPr marL="461963" indent="-461963">
              <a:spcBef>
                <a:spcPts val="0"/>
              </a:spcBef>
              <a:buNone/>
            </a:pPr>
            <a:r>
              <a:rPr lang="en-US" sz="2600" b="1" dirty="0" smtClean="0">
                <a:latin typeface="Candara" charset="0"/>
                <a:cs typeface="MS PGothic" charset="0"/>
              </a:rPr>
              <a:t>1)   </a:t>
            </a:r>
            <a:r>
              <a:rPr lang="en-US" sz="2800" b="1" dirty="0" smtClean="0">
                <a:latin typeface="Candara" charset="0"/>
                <a:cs typeface="MS PGothic" charset="0"/>
              </a:rPr>
              <a:t>We </a:t>
            </a:r>
            <a:r>
              <a:rPr lang="en-US" sz="2800" b="1" dirty="0">
                <a:latin typeface="Candara" charset="0"/>
                <a:cs typeface="MS PGothic" charset="0"/>
              </a:rPr>
              <a:t>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examine ourselves gate and decisively choose to enter THROUGH </a:t>
            </a:r>
            <a:r>
              <a:rPr lang="en-US" sz="2800" b="1" dirty="0" smtClean="0">
                <a:solidFill>
                  <a:srgbClr val="FF0000"/>
                </a:solidFill>
                <a:latin typeface="Candara" charset="0"/>
                <a:cs typeface="MS PGothic" charset="0"/>
              </a:rPr>
              <a:t>JESUS, THE </a:t>
            </a:r>
            <a:r>
              <a:rPr lang="en-US" sz="2800" b="1" dirty="0">
                <a:solidFill>
                  <a:srgbClr val="FF0000"/>
                </a:solidFill>
                <a:latin typeface="Candara" charset="0"/>
                <a:cs typeface="MS PGothic" charset="0"/>
              </a:rPr>
              <a:t>NARROW GATE. </a:t>
            </a:r>
            <a:endParaRPr lang="en-US" sz="2800" b="1" dirty="0" smtClean="0">
              <a:solidFill>
                <a:srgbClr val="FF0000"/>
              </a:solidFill>
              <a:latin typeface="Candara" charset="0"/>
              <a:cs typeface="MS PGothic" charset="0"/>
            </a:endParaRPr>
          </a:p>
          <a:p>
            <a:pPr marL="461963" indent="-461963">
              <a:spcBef>
                <a:spcPts val="0"/>
              </a:spcBef>
              <a:buNone/>
            </a:pPr>
            <a:endParaRPr lang="en-US" sz="1000" i="1" dirty="0" smtClean="0">
              <a:latin typeface="Candara"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Bring </a:t>
            </a:r>
            <a:r>
              <a:rPr lang="en-US" sz="2600" b="1" kern="1200" dirty="0">
                <a:latin typeface="Candara" charset="0"/>
                <a:ea typeface="ＭＳ Ｐゴシック" charset="0"/>
                <a:cs typeface="Candara" charset="0"/>
              </a:rPr>
              <a:t>all of </a:t>
            </a:r>
            <a:r>
              <a:rPr lang="en-US" sz="2600" b="1" kern="1200" dirty="0" smtClean="0">
                <a:latin typeface="Candara" charset="0"/>
                <a:ea typeface="ＭＳ Ｐゴシック" charset="0"/>
                <a:cs typeface="Candara" charset="0"/>
              </a:rPr>
              <a:t>your </a:t>
            </a:r>
            <a:r>
              <a:rPr lang="en-US" sz="2600" b="1" kern="1200" dirty="0">
                <a:latin typeface="Candara" charset="0"/>
                <a:ea typeface="ＭＳ Ｐゴシック" charset="0"/>
                <a:cs typeface="Candara" charset="0"/>
              </a:rPr>
              <a:t>sins and heavy burden as you kneel at the Cross.</a:t>
            </a: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Jesus Christ himself is the gate through which you can enter into life.</a:t>
            </a:r>
          </a:p>
          <a:p>
            <a:pPr marL="912813" lvl="2" indent="-457200" defTabSz="385763">
              <a:spcBef>
                <a:spcPts val="0"/>
              </a:spcBef>
              <a:buFont typeface="Wingdings" charset="0"/>
              <a:buChar char="Ø"/>
              <a:defRPr/>
            </a:pPr>
            <a:endParaRPr lang="en-US" sz="1000" b="1" kern="1200" dirty="0">
              <a:latin typeface="Candara" charset="0"/>
              <a:ea typeface="ＭＳ Ｐゴシック" charset="0"/>
              <a:cs typeface="Candara" charset="0"/>
            </a:endParaRPr>
          </a:p>
          <a:p>
            <a:pPr marL="0" lvl="0" indent="0" algn="ctr">
              <a:spcBef>
                <a:spcPts val="0"/>
              </a:spcBef>
              <a:buNone/>
            </a:pPr>
            <a:r>
              <a:rPr lang="en-US" sz="2500" i="1" baseline="30000" dirty="0">
                <a:solidFill>
                  <a:srgbClr val="000000"/>
                </a:solidFill>
                <a:latin typeface="Candara"/>
                <a:cs typeface="Candara"/>
              </a:rPr>
              <a:t>9</a:t>
            </a:r>
            <a:r>
              <a:rPr lang="en-US" sz="2500" i="1" dirty="0">
                <a:solidFill>
                  <a:srgbClr val="000000"/>
                </a:solidFill>
                <a:latin typeface="Candara"/>
                <a:cs typeface="Candara"/>
              </a:rPr>
              <a:t> I am the door. If anyone enters by me, </a:t>
            </a:r>
            <a:br>
              <a:rPr lang="en-US" sz="2500" i="1" dirty="0">
                <a:solidFill>
                  <a:srgbClr val="000000"/>
                </a:solidFill>
                <a:latin typeface="Candara"/>
                <a:cs typeface="Candara"/>
              </a:rPr>
            </a:br>
            <a:r>
              <a:rPr lang="en-US" sz="2500" i="1" dirty="0">
                <a:solidFill>
                  <a:srgbClr val="000000"/>
                </a:solidFill>
                <a:latin typeface="Candara"/>
                <a:cs typeface="Candara"/>
              </a:rPr>
              <a:t>he will be saved and will go in and out and find </a:t>
            </a:r>
            <a:br>
              <a:rPr lang="en-US" sz="2500" i="1" dirty="0">
                <a:solidFill>
                  <a:srgbClr val="000000"/>
                </a:solidFill>
                <a:latin typeface="Candara"/>
                <a:cs typeface="Candara"/>
              </a:rPr>
            </a:br>
            <a:r>
              <a:rPr lang="en-US" sz="2500" i="1" dirty="0">
                <a:solidFill>
                  <a:srgbClr val="000000"/>
                </a:solidFill>
                <a:latin typeface="Candara"/>
                <a:cs typeface="Candara"/>
              </a:rPr>
              <a:t>pasture. </a:t>
            </a:r>
            <a:r>
              <a:rPr lang="en-US" sz="2500" i="1" baseline="30000" dirty="0">
                <a:solidFill>
                  <a:srgbClr val="000000"/>
                </a:solidFill>
                <a:latin typeface="Candara"/>
                <a:cs typeface="Candara"/>
              </a:rPr>
              <a:t>10</a:t>
            </a:r>
            <a:r>
              <a:rPr lang="en-US" sz="2500" i="1" dirty="0">
                <a:solidFill>
                  <a:srgbClr val="000000"/>
                </a:solidFill>
                <a:latin typeface="Candara"/>
                <a:cs typeface="Candara"/>
              </a:rPr>
              <a:t> The thief comes only to steal and kill and destroy. </a:t>
            </a:r>
            <a:br>
              <a:rPr lang="en-US" sz="2500" i="1" dirty="0">
                <a:solidFill>
                  <a:srgbClr val="000000"/>
                </a:solidFill>
                <a:latin typeface="Candara"/>
                <a:cs typeface="Candara"/>
              </a:rPr>
            </a:br>
            <a:r>
              <a:rPr lang="en-US" sz="2500" i="1" dirty="0">
                <a:solidFill>
                  <a:srgbClr val="000000"/>
                </a:solidFill>
                <a:latin typeface="Candara"/>
                <a:cs typeface="Candara"/>
              </a:rPr>
              <a:t>I came that they may have life and have it abundantly.</a:t>
            </a:r>
            <a:br>
              <a:rPr lang="en-US" sz="2500" i="1" dirty="0">
                <a:solidFill>
                  <a:srgbClr val="000000"/>
                </a:solidFill>
                <a:latin typeface="Candara"/>
                <a:cs typeface="Candara"/>
              </a:rPr>
            </a:br>
            <a:r>
              <a:rPr lang="en-US" sz="2500" i="1" dirty="0">
                <a:solidFill>
                  <a:srgbClr val="000000"/>
                </a:solidFill>
                <a:latin typeface="Candara"/>
                <a:cs typeface="Candara"/>
              </a:rPr>
              <a:t>John 10:9-</a:t>
            </a:r>
            <a:r>
              <a:rPr lang="en-US" sz="2500" i="1" dirty="0" smtClean="0">
                <a:solidFill>
                  <a:srgbClr val="000000"/>
                </a:solidFill>
                <a:latin typeface="Candara"/>
                <a:cs typeface="Candara"/>
              </a:rPr>
              <a:t>10</a:t>
            </a:r>
          </a:p>
          <a:p>
            <a:pPr marL="0" lvl="0" indent="0" algn="ctr">
              <a:spcBef>
                <a:spcPts val="0"/>
              </a:spcBef>
              <a:buNone/>
            </a:pPr>
            <a:endParaRPr lang="en-US" sz="800" i="1" dirty="0">
              <a:solidFill>
                <a:srgbClr val="000000"/>
              </a:solidFill>
              <a:latin typeface="Candara"/>
              <a:cs typeface="Candara"/>
            </a:endParaRPr>
          </a:p>
          <a:p>
            <a:pPr marL="0" lvl="0" indent="0" algn="ctr">
              <a:spcBef>
                <a:spcPts val="0"/>
              </a:spcBef>
              <a:buNone/>
            </a:pPr>
            <a:r>
              <a:rPr lang="en-US" sz="2500" i="1" baseline="30000" dirty="0">
                <a:solidFill>
                  <a:srgbClr val="000000"/>
                </a:solidFill>
                <a:latin typeface="Candara"/>
                <a:cs typeface="Candara"/>
              </a:rPr>
              <a:t>12</a:t>
            </a:r>
            <a:r>
              <a:rPr lang="en-US" sz="2500" i="1" dirty="0">
                <a:solidFill>
                  <a:srgbClr val="000000"/>
                </a:solidFill>
                <a:latin typeface="Candara"/>
                <a:cs typeface="Candara"/>
              </a:rPr>
              <a:t> And there is salvation in no one else, </a:t>
            </a:r>
            <a:br>
              <a:rPr lang="en-US" sz="2500" i="1" dirty="0">
                <a:solidFill>
                  <a:srgbClr val="000000"/>
                </a:solidFill>
                <a:latin typeface="Candara"/>
                <a:cs typeface="Candara"/>
              </a:rPr>
            </a:br>
            <a:r>
              <a:rPr lang="en-US" sz="2500" i="1" dirty="0">
                <a:solidFill>
                  <a:srgbClr val="000000"/>
                </a:solidFill>
                <a:latin typeface="Candara"/>
                <a:cs typeface="Candara"/>
              </a:rPr>
              <a:t>for there is no other name under heaven given</a:t>
            </a:r>
            <a:br>
              <a:rPr lang="en-US" sz="2500" i="1" dirty="0">
                <a:solidFill>
                  <a:srgbClr val="000000"/>
                </a:solidFill>
                <a:latin typeface="Candara"/>
                <a:cs typeface="Candara"/>
              </a:rPr>
            </a:br>
            <a:r>
              <a:rPr lang="en-US" sz="2500" i="1" dirty="0">
                <a:solidFill>
                  <a:srgbClr val="000000"/>
                </a:solidFill>
                <a:latin typeface="Candara"/>
                <a:cs typeface="Candara"/>
              </a:rPr>
              <a:t> among men by which we must be saved.”</a:t>
            </a:r>
            <a:br>
              <a:rPr lang="en-US" sz="2500" i="1" dirty="0">
                <a:solidFill>
                  <a:srgbClr val="000000"/>
                </a:solidFill>
                <a:latin typeface="Candara"/>
                <a:cs typeface="Candara"/>
              </a:rPr>
            </a:br>
            <a:r>
              <a:rPr lang="en-US" sz="2500" i="1" dirty="0">
                <a:solidFill>
                  <a:srgbClr val="000000"/>
                </a:solidFill>
                <a:latin typeface="Candara"/>
                <a:cs typeface="Candara"/>
              </a:rPr>
              <a:t>Acts 4:12</a:t>
            </a:r>
            <a:br>
              <a:rPr lang="en-US" sz="2500" i="1" dirty="0">
                <a:solidFill>
                  <a:srgbClr val="000000"/>
                </a:solidFill>
                <a:latin typeface="Candara"/>
                <a:cs typeface="Candara"/>
              </a:rPr>
            </a:br>
            <a:endParaRPr lang="en-US" sz="2600" b="1" kern="1200" dirty="0">
              <a:latin typeface="Candara" charset="0"/>
              <a:ea typeface="ＭＳ Ｐゴシック" charset="0"/>
              <a:cs typeface="Candara" charset="0"/>
            </a:endParaRPr>
          </a:p>
        </p:txBody>
      </p:sp>
    </p:spTree>
    <p:extLst>
      <p:ext uri="{BB962C8B-B14F-4D97-AF65-F5344CB8AC3E}">
        <p14:creationId xmlns:p14="http://schemas.microsoft.com/office/powerpoint/2010/main" val="84959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5933" y="533400"/>
            <a:ext cx="12166067" cy="457200"/>
          </a:xfrm>
        </p:spPr>
        <p:txBody>
          <a:bodyPr/>
          <a:lstStyle/>
          <a:p>
            <a:r>
              <a:rPr lang="en-US" sz="3100" b="1" dirty="0">
                <a:latin typeface="Candara" charset="0"/>
                <a:cs typeface="MS PGothic" charset="0"/>
              </a:rPr>
              <a:t>HOW CAN WE APPLY JESUS’ </a:t>
            </a:r>
            <a:r>
              <a:rPr lang="en-US" sz="3100" b="1" dirty="0" smtClean="0">
                <a:latin typeface="Candara" charset="0"/>
                <a:cs typeface="MS PGothic" charset="0"/>
              </a:rPr>
              <a:t>TEACHING ON </a:t>
            </a:r>
            <a:r>
              <a:rPr lang="en-US" sz="3100" b="1" dirty="0">
                <a:latin typeface="Candara" charset="0"/>
                <a:cs typeface="MS PGothic" charset="0"/>
              </a:rPr>
              <a:t>THE </a:t>
            </a:r>
            <a:r>
              <a:rPr lang="en-US" sz="3100" b="1" dirty="0" smtClean="0">
                <a:latin typeface="Candara" charset="0"/>
                <a:cs typeface="MS PGothic" charset="0"/>
              </a:rPr>
              <a:t>TWO ROADS?</a:t>
            </a:r>
            <a:endParaRPr lang="en-US" sz="3100" b="1" dirty="0">
              <a:latin typeface="Candara" charset="0"/>
              <a:cs typeface="MS PGothic" charset="0"/>
            </a:endParaRPr>
          </a:p>
        </p:txBody>
      </p:sp>
      <p:sp>
        <p:nvSpPr>
          <p:cNvPr id="27651" name="Rectangle 3"/>
          <p:cNvSpPr>
            <a:spLocks noGrp="1" noChangeArrowheads="1"/>
          </p:cNvSpPr>
          <p:nvPr>
            <p:ph type="body" idx="1"/>
          </p:nvPr>
        </p:nvSpPr>
        <p:spPr>
          <a:xfrm>
            <a:off x="304839" y="1143000"/>
            <a:ext cx="11734801" cy="5655399"/>
          </a:xfrm>
        </p:spPr>
        <p:txBody>
          <a:bodyPr/>
          <a:lstStyle/>
          <a:p>
            <a:pPr marL="461963" indent="-461963">
              <a:spcBef>
                <a:spcPts val="0"/>
              </a:spcBef>
              <a:buNone/>
            </a:pPr>
            <a:r>
              <a:rPr lang="en-US" sz="2600" b="1" dirty="0">
                <a:latin typeface="Candara" charset="0"/>
                <a:cs typeface="MS PGothic" charset="0"/>
              </a:rPr>
              <a:t>2</a:t>
            </a:r>
            <a:r>
              <a:rPr lang="en-US" sz="2600" b="1" dirty="0" smtClean="0">
                <a:latin typeface="Candara" charset="0"/>
                <a:cs typeface="MS PGothic" charset="0"/>
              </a:rPr>
              <a:t>)   </a:t>
            </a:r>
            <a:r>
              <a:rPr lang="en-US" sz="2800" b="1" dirty="0" smtClean="0">
                <a:latin typeface="Candara" charset="0"/>
                <a:cs typeface="MS PGothic" charset="0"/>
              </a:rPr>
              <a:t>We </a:t>
            </a:r>
            <a:r>
              <a:rPr lang="en-US" sz="2800" b="1" dirty="0">
                <a:latin typeface="Candara" charset="0"/>
                <a:cs typeface="MS PGothic" charset="0"/>
              </a:rPr>
              <a:t>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KEEP VIGILANT against the lure of the popular easy way for living as a follower of </a:t>
            </a:r>
            <a:r>
              <a:rPr lang="en-US" sz="2800" b="1" dirty="0" smtClean="0">
                <a:solidFill>
                  <a:srgbClr val="FF0000"/>
                </a:solidFill>
                <a:latin typeface="Candara" charset="0"/>
                <a:cs typeface="MS PGothic" charset="0"/>
              </a:rPr>
              <a:t>Jesus. </a:t>
            </a:r>
          </a:p>
          <a:p>
            <a:pPr marL="461963" indent="-461963">
              <a:spcBef>
                <a:spcPts val="0"/>
              </a:spcBef>
              <a:buNone/>
            </a:pPr>
            <a:endParaRPr lang="en-US" sz="1000" i="1" dirty="0" smtClean="0">
              <a:latin typeface="Candara" charset="0"/>
              <a:cs typeface="Candara" charset="0"/>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The lure sneaks upon us in a subtle illusive way.</a:t>
            </a: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The key to vigilance is devotion to daily Scripture-guidance and prayer.</a:t>
            </a:r>
          </a:p>
          <a:p>
            <a:pPr marL="912813" lvl="2" indent="-457200" defTabSz="385763">
              <a:spcBef>
                <a:spcPts val="0"/>
              </a:spcBef>
              <a:buFont typeface="Wingdings" charset="0"/>
              <a:buChar char="Ø"/>
              <a:defRPr/>
            </a:pPr>
            <a:endParaRPr lang="en-US" sz="800" b="1" kern="1200" dirty="0">
              <a:latin typeface="Candara" charset="0"/>
              <a:ea typeface="ＭＳ Ｐゴシック" charset="0"/>
              <a:cs typeface="Candara" charset="0"/>
            </a:endParaRPr>
          </a:p>
          <a:p>
            <a:pPr marL="0" lvl="0" indent="0" algn="ctr">
              <a:spcBef>
                <a:spcPts val="0"/>
              </a:spcBef>
              <a:buNone/>
            </a:pPr>
            <a:r>
              <a:rPr lang="en-US" sz="2500" i="1" dirty="0" smtClean="0">
                <a:solidFill>
                  <a:srgbClr val="000000"/>
                </a:solidFill>
                <a:latin typeface="Candara"/>
                <a:cs typeface="Candara"/>
              </a:rPr>
              <a:t>Don't </a:t>
            </a:r>
            <a:r>
              <a:rPr lang="en-US" sz="2500" i="1" dirty="0">
                <a:solidFill>
                  <a:srgbClr val="000000"/>
                </a:solidFill>
                <a:latin typeface="Candara"/>
                <a:cs typeface="Candara"/>
              </a:rPr>
              <a:t>become so well-adjusted to your culture that you fit </a:t>
            </a:r>
            <a:r>
              <a:rPr lang="en-US" sz="2500" i="1" dirty="0" smtClean="0">
                <a:solidFill>
                  <a:srgbClr val="000000"/>
                </a:solidFill>
                <a:latin typeface="Candara"/>
                <a:cs typeface="Candara"/>
              </a:rPr>
              <a:t>into </a:t>
            </a:r>
            <a:r>
              <a:rPr lang="en-US" sz="2500" i="1" dirty="0">
                <a:solidFill>
                  <a:srgbClr val="000000"/>
                </a:solidFill>
                <a:latin typeface="Candara"/>
                <a:cs typeface="Candara"/>
              </a:rPr>
              <a:t>it </a:t>
            </a:r>
            <a:r>
              <a:rPr lang="en-US" sz="2500" i="1" dirty="0" smtClean="0">
                <a:solidFill>
                  <a:srgbClr val="000000"/>
                </a:solidFill>
                <a:latin typeface="Candara"/>
                <a:cs typeface="Candara"/>
              </a:rPr>
              <a:t>without </a:t>
            </a:r>
            <a:br>
              <a:rPr lang="en-US" sz="2500" i="1" dirty="0" smtClean="0">
                <a:solidFill>
                  <a:srgbClr val="000000"/>
                </a:solidFill>
                <a:latin typeface="Candara"/>
                <a:cs typeface="Candara"/>
              </a:rPr>
            </a:br>
            <a:r>
              <a:rPr lang="en-US" sz="2500" i="1" dirty="0" smtClean="0">
                <a:solidFill>
                  <a:srgbClr val="000000"/>
                </a:solidFill>
                <a:latin typeface="Candara"/>
                <a:cs typeface="Candara"/>
              </a:rPr>
              <a:t>even </a:t>
            </a:r>
            <a:r>
              <a:rPr lang="en-US" sz="2500" i="1" dirty="0">
                <a:solidFill>
                  <a:srgbClr val="000000"/>
                </a:solidFill>
                <a:latin typeface="Candara"/>
                <a:cs typeface="Candara"/>
              </a:rPr>
              <a:t>thinking. Instead, fix your attention on God. You'll be </a:t>
            </a:r>
            <a:r>
              <a:rPr lang="en-US" sz="2500" i="1" dirty="0" smtClean="0">
                <a:solidFill>
                  <a:srgbClr val="000000"/>
                </a:solidFill>
                <a:latin typeface="Candara"/>
                <a:cs typeface="Candara"/>
              </a:rPr>
              <a:t>changed from </a:t>
            </a:r>
            <a:r>
              <a:rPr lang="en-US" sz="2500" i="1" dirty="0">
                <a:solidFill>
                  <a:srgbClr val="000000"/>
                </a:solidFill>
                <a:latin typeface="Candara"/>
                <a:cs typeface="Candara"/>
              </a:rPr>
              <a:t>the </a:t>
            </a:r>
            <a:r>
              <a:rPr lang="en-US" sz="2500" i="1" dirty="0" smtClean="0">
                <a:solidFill>
                  <a:srgbClr val="000000"/>
                </a:solidFill>
                <a:latin typeface="Candara"/>
                <a:cs typeface="Candara"/>
              </a:rPr>
              <a:t/>
            </a:r>
            <a:br>
              <a:rPr lang="en-US" sz="2500" i="1" dirty="0" smtClean="0">
                <a:solidFill>
                  <a:srgbClr val="000000"/>
                </a:solidFill>
                <a:latin typeface="Candara"/>
                <a:cs typeface="Candara"/>
              </a:rPr>
            </a:br>
            <a:r>
              <a:rPr lang="en-US" sz="2500" i="1" dirty="0" smtClean="0">
                <a:solidFill>
                  <a:srgbClr val="000000"/>
                </a:solidFill>
                <a:latin typeface="Candara"/>
                <a:cs typeface="Candara"/>
              </a:rPr>
              <a:t>inside </a:t>
            </a:r>
            <a:r>
              <a:rPr lang="en-US" sz="2500" i="1" dirty="0">
                <a:solidFill>
                  <a:srgbClr val="000000"/>
                </a:solidFill>
                <a:latin typeface="Candara"/>
                <a:cs typeface="Candara"/>
              </a:rPr>
              <a:t>out. Readily recognize what he wants from you, </a:t>
            </a:r>
            <a:r>
              <a:rPr lang="en-US" sz="2500" i="1" dirty="0" smtClean="0">
                <a:solidFill>
                  <a:srgbClr val="000000"/>
                </a:solidFill>
                <a:latin typeface="Candara"/>
                <a:cs typeface="Candara"/>
              </a:rPr>
              <a:t>and </a:t>
            </a:r>
            <a:r>
              <a:rPr lang="en-US" sz="2500" i="1" dirty="0">
                <a:solidFill>
                  <a:srgbClr val="000000"/>
                </a:solidFill>
                <a:latin typeface="Candara"/>
                <a:cs typeface="Candara"/>
              </a:rPr>
              <a:t>quickly respond </a:t>
            </a:r>
            <a:r>
              <a:rPr lang="en-US" sz="2500" i="1" dirty="0" smtClean="0">
                <a:solidFill>
                  <a:srgbClr val="000000"/>
                </a:solidFill>
                <a:latin typeface="Candara"/>
                <a:cs typeface="Candara"/>
              </a:rPr>
              <a:t>to </a:t>
            </a:r>
            <a:r>
              <a:rPr lang="en-US" sz="2500" i="1" dirty="0">
                <a:solidFill>
                  <a:srgbClr val="000000"/>
                </a:solidFill>
                <a:latin typeface="Candara"/>
                <a:cs typeface="Candara"/>
              </a:rPr>
              <a:t>it. </a:t>
            </a:r>
            <a:r>
              <a:rPr lang="en-US" sz="2500" i="1" dirty="0" smtClean="0">
                <a:solidFill>
                  <a:srgbClr val="000000"/>
                </a:solidFill>
                <a:latin typeface="Candara"/>
                <a:cs typeface="Candara"/>
              </a:rPr>
              <a:t/>
            </a:r>
            <a:br>
              <a:rPr lang="en-US" sz="2500" i="1" dirty="0" smtClean="0">
                <a:solidFill>
                  <a:srgbClr val="000000"/>
                </a:solidFill>
                <a:latin typeface="Candara"/>
                <a:cs typeface="Candara"/>
              </a:rPr>
            </a:br>
            <a:r>
              <a:rPr lang="en-US" sz="2500" i="1" dirty="0" smtClean="0">
                <a:solidFill>
                  <a:srgbClr val="000000"/>
                </a:solidFill>
                <a:latin typeface="Candara"/>
                <a:cs typeface="Candara"/>
              </a:rPr>
              <a:t>Unlike </a:t>
            </a:r>
            <a:r>
              <a:rPr lang="en-US" sz="2500" i="1" dirty="0">
                <a:solidFill>
                  <a:srgbClr val="000000"/>
                </a:solidFill>
                <a:latin typeface="Candara"/>
                <a:cs typeface="Candara"/>
              </a:rPr>
              <a:t>the culture around you, always </a:t>
            </a:r>
            <a:r>
              <a:rPr lang="en-US" sz="2500" i="1" dirty="0" smtClean="0">
                <a:solidFill>
                  <a:srgbClr val="000000"/>
                </a:solidFill>
                <a:latin typeface="Candara"/>
                <a:cs typeface="Candara"/>
              </a:rPr>
              <a:t>dragging you </a:t>
            </a:r>
            <a:r>
              <a:rPr lang="en-US" sz="2500" i="1" dirty="0">
                <a:solidFill>
                  <a:srgbClr val="000000"/>
                </a:solidFill>
                <a:latin typeface="Candara"/>
                <a:cs typeface="Candara"/>
              </a:rPr>
              <a:t>down to its level of </a:t>
            </a:r>
            <a:r>
              <a:rPr lang="en-US" sz="2500" i="1" dirty="0" smtClean="0">
                <a:solidFill>
                  <a:srgbClr val="000000"/>
                </a:solidFill>
                <a:latin typeface="Candara"/>
                <a:cs typeface="Candara"/>
              </a:rPr>
              <a:t>immaturity</a:t>
            </a:r>
            <a:r>
              <a:rPr lang="en-US" sz="2500" i="1" dirty="0">
                <a:solidFill>
                  <a:srgbClr val="000000"/>
                </a:solidFill>
                <a:latin typeface="Candara"/>
                <a:cs typeface="Candara"/>
              </a:rPr>
              <a:t>, </a:t>
            </a:r>
            <a:r>
              <a:rPr lang="en-US" sz="2500" i="1" dirty="0" smtClean="0">
                <a:solidFill>
                  <a:srgbClr val="000000"/>
                </a:solidFill>
                <a:latin typeface="Candara"/>
                <a:cs typeface="Candara"/>
              </a:rPr>
              <a:t/>
            </a:r>
            <a:br>
              <a:rPr lang="en-US" sz="2500" i="1" dirty="0" smtClean="0">
                <a:solidFill>
                  <a:srgbClr val="000000"/>
                </a:solidFill>
                <a:latin typeface="Candara"/>
                <a:cs typeface="Candara"/>
              </a:rPr>
            </a:br>
            <a:r>
              <a:rPr lang="en-US" sz="2500" i="1" dirty="0" smtClean="0">
                <a:solidFill>
                  <a:srgbClr val="000000"/>
                </a:solidFill>
                <a:latin typeface="Candara"/>
                <a:cs typeface="Candara"/>
              </a:rPr>
              <a:t>God brings </a:t>
            </a:r>
            <a:r>
              <a:rPr lang="en-US" sz="2500" i="1" dirty="0">
                <a:solidFill>
                  <a:srgbClr val="000000"/>
                </a:solidFill>
                <a:latin typeface="Candara"/>
                <a:cs typeface="Candara"/>
              </a:rPr>
              <a:t>the </a:t>
            </a:r>
            <a:r>
              <a:rPr lang="en-US" sz="2500" i="1" dirty="0" smtClean="0">
                <a:solidFill>
                  <a:srgbClr val="000000"/>
                </a:solidFill>
                <a:latin typeface="Candara"/>
                <a:cs typeface="Candara"/>
              </a:rPr>
              <a:t>best </a:t>
            </a:r>
            <a:r>
              <a:rPr lang="en-US" sz="2500" i="1" dirty="0">
                <a:solidFill>
                  <a:srgbClr val="000000"/>
                </a:solidFill>
                <a:latin typeface="Candara"/>
                <a:cs typeface="Candara"/>
              </a:rPr>
              <a:t>out of you, </a:t>
            </a:r>
            <a:r>
              <a:rPr lang="en-US" sz="2500" i="1" dirty="0" smtClean="0">
                <a:solidFill>
                  <a:srgbClr val="000000"/>
                </a:solidFill>
                <a:latin typeface="Candara"/>
                <a:cs typeface="Candara"/>
              </a:rPr>
              <a:t>develops </a:t>
            </a:r>
            <a:r>
              <a:rPr lang="en-US" sz="2500" i="1" dirty="0">
                <a:solidFill>
                  <a:srgbClr val="000000"/>
                </a:solidFill>
                <a:latin typeface="Candara"/>
                <a:cs typeface="Candara"/>
              </a:rPr>
              <a:t>well-formed maturity in you.</a:t>
            </a:r>
          </a:p>
          <a:p>
            <a:pPr marL="0" lvl="0" indent="0" algn="ctr">
              <a:spcBef>
                <a:spcPts val="0"/>
              </a:spcBef>
              <a:buNone/>
            </a:pPr>
            <a:r>
              <a:rPr lang="en-US" sz="2500" i="1" dirty="0">
                <a:solidFill>
                  <a:srgbClr val="000000"/>
                </a:solidFill>
                <a:latin typeface="Candara"/>
                <a:cs typeface="Candara"/>
              </a:rPr>
              <a:t>Romans 12:2 [</a:t>
            </a:r>
            <a:r>
              <a:rPr lang="en-US" sz="2500" i="1" dirty="0" smtClean="0">
                <a:solidFill>
                  <a:srgbClr val="000000"/>
                </a:solidFill>
                <a:latin typeface="Candara"/>
                <a:cs typeface="Candara"/>
              </a:rPr>
              <a:t>MSG]</a:t>
            </a:r>
          </a:p>
          <a:p>
            <a:pPr marL="0" lvl="0" indent="0" algn="ctr">
              <a:spcBef>
                <a:spcPts val="0"/>
              </a:spcBef>
              <a:buNone/>
            </a:pPr>
            <a:endParaRPr lang="en-US" sz="800" i="1" dirty="0">
              <a:solidFill>
                <a:srgbClr val="000000"/>
              </a:solidFill>
              <a:latin typeface="Candara"/>
              <a:cs typeface="Candara"/>
            </a:endParaRPr>
          </a:p>
          <a:p>
            <a:pPr marL="0" lvl="0" indent="0" algn="ctr">
              <a:spcBef>
                <a:spcPts val="0"/>
              </a:spcBef>
              <a:buNone/>
            </a:pPr>
            <a:r>
              <a:rPr lang="en-US" sz="2500" i="1" baseline="30000" dirty="0" smtClean="0">
                <a:solidFill>
                  <a:srgbClr val="000000"/>
                </a:solidFill>
                <a:latin typeface="Candara"/>
                <a:cs typeface="Candara"/>
              </a:rPr>
              <a:t>23</a:t>
            </a:r>
            <a:r>
              <a:rPr lang="en-US" sz="2500" i="1" dirty="0">
                <a:solidFill>
                  <a:srgbClr val="000000"/>
                </a:solidFill>
                <a:latin typeface="Candara"/>
                <a:cs typeface="Candara"/>
              </a:rPr>
              <a:t> And he said to all, “If anyone would </a:t>
            </a:r>
            <a:r>
              <a:rPr lang="en-US" sz="2500" i="1" dirty="0" smtClean="0">
                <a:solidFill>
                  <a:srgbClr val="000000"/>
                </a:solidFill>
                <a:latin typeface="Candara"/>
                <a:cs typeface="Candara"/>
              </a:rPr>
              <a:t>come after </a:t>
            </a:r>
            <a:r>
              <a:rPr lang="en-US" sz="2500" i="1" dirty="0">
                <a:solidFill>
                  <a:srgbClr val="000000"/>
                </a:solidFill>
                <a:latin typeface="Candara"/>
                <a:cs typeface="Candara"/>
              </a:rPr>
              <a:t>me, </a:t>
            </a:r>
            <a:r>
              <a:rPr lang="en-US" sz="2500" i="1" dirty="0" smtClean="0">
                <a:solidFill>
                  <a:srgbClr val="000000"/>
                </a:solidFill>
                <a:latin typeface="Candara"/>
                <a:cs typeface="Candara"/>
              </a:rPr>
              <a:t/>
            </a:r>
            <a:br>
              <a:rPr lang="en-US" sz="2500" i="1" dirty="0" smtClean="0">
                <a:solidFill>
                  <a:srgbClr val="000000"/>
                </a:solidFill>
                <a:latin typeface="Candara"/>
                <a:cs typeface="Candara"/>
              </a:rPr>
            </a:br>
            <a:r>
              <a:rPr lang="en-US" sz="2500" i="1" dirty="0" smtClean="0">
                <a:solidFill>
                  <a:srgbClr val="000000"/>
                </a:solidFill>
                <a:latin typeface="Candara"/>
                <a:cs typeface="Candara"/>
              </a:rPr>
              <a:t>let </a:t>
            </a:r>
            <a:r>
              <a:rPr lang="en-US" sz="2500" i="1" dirty="0">
                <a:solidFill>
                  <a:srgbClr val="000000"/>
                </a:solidFill>
                <a:latin typeface="Candara"/>
                <a:cs typeface="Candara"/>
              </a:rPr>
              <a:t>him deny himself and take up his cross </a:t>
            </a:r>
            <a:r>
              <a:rPr lang="en-US" sz="2500" i="1" dirty="0" smtClean="0">
                <a:solidFill>
                  <a:srgbClr val="FF0000"/>
                </a:solidFill>
                <a:latin typeface="Candara"/>
                <a:cs typeface="Candara"/>
              </a:rPr>
              <a:t>daily</a:t>
            </a:r>
            <a:r>
              <a:rPr lang="en-US" sz="2500" i="1" dirty="0" smtClean="0">
                <a:solidFill>
                  <a:srgbClr val="000000"/>
                </a:solidFill>
                <a:latin typeface="Candara"/>
                <a:cs typeface="Candara"/>
              </a:rPr>
              <a:t> and </a:t>
            </a:r>
            <a:r>
              <a:rPr lang="en-US" sz="2500" i="1" dirty="0">
                <a:solidFill>
                  <a:srgbClr val="000000"/>
                </a:solidFill>
                <a:latin typeface="Candara"/>
                <a:cs typeface="Candara"/>
              </a:rPr>
              <a:t>follow me. </a:t>
            </a:r>
            <a:r>
              <a:rPr lang="en-US" sz="2500" i="1" dirty="0" smtClean="0">
                <a:solidFill>
                  <a:srgbClr val="000000"/>
                </a:solidFill>
                <a:latin typeface="Candara"/>
                <a:cs typeface="Candara"/>
              </a:rPr>
              <a:t/>
            </a:r>
            <a:br>
              <a:rPr lang="en-US" sz="2500" i="1" dirty="0" smtClean="0">
                <a:solidFill>
                  <a:srgbClr val="000000"/>
                </a:solidFill>
                <a:latin typeface="Candara"/>
                <a:cs typeface="Candara"/>
              </a:rPr>
            </a:br>
            <a:r>
              <a:rPr lang="en-US" sz="2500" i="1" dirty="0" smtClean="0">
                <a:solidFill>
                  <a:srgbClr val="000000"/>
                </a:solidFill>
                <a:latin typeface="Candara"/>
                <a:cs typeface="Candara"/>
              </a:rPr>
              <a:t>Luke </a:t>
            </a:r>
            <a:r>
              <a:rPr lang="en-US" sz="2500" i="1" dirty="0">
                <a:solidFill>
                  <a:srgbClr val="000000"/>
                </a:solidFill>
                <a:latin typeface="Candara"/>
                <a:cs typeface="Candara"/>
              </a:rPr>
              <a:t>9:</a:t>
            </a:r>
            <a:r>
              <a:rPr lang="en-US" sz="2500" i="1" dirty="0" smtClean="0">
                <a:solidFill>
                  <a:srgbClr val="000000"/>
                </a:solidFill>
                <a:latin typeface="Candara"/>
                <a:cs typeface="Candara"/>
              </a:rPr>
              <a:t>23</a:t>
            </a:r>
            <a:endParaRPr lang="en-US" sz="2500" i="1" dirty="0">
              <a:solidFill>
                <a:srgbClr val="000000"/>
              </a:solidFill>
              <a:latin typeface="Candara"/>
              <a:cs typeface="Candara"/>
            </a:endParaRPr>
          </a:p>
        </p:txBody>
      </p:sp>
    </p:spTree>
    <p:extLst>
      <p:ext uri="{BB962C8B-B14F-4D97-AF65-F5344CB8AC3E}">
        <p14:creationId xmlns:p14="http://schemas.microsoft.com/office/powerpoint/2010/main" val="1692033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5933" y="533400"/>
            <a:ext cx="12166067" cy="457200"/>
          </a:xfrm>
        </p:spPr>
        <p:txBody>
          <a:bodyPr/>
          <a:lstStyle/>
          <a:p>
            <a:r>
              <a:rPr lang="en-US" sz="3100" b="1" dirty="0">
                <a:latin typeface="Candara" charset="0"/>
                <a:cs typeface="MS PGothic" charset="0"/>
              </a:rPr>
              <a:t>HOW CAN WE APPLY JESUS’ </a:t>
            </a:r>
            <a:r>
              <a:rPr lang="en-US" sz="3100" b="1" dirty="0" smtClean="0">
                <a:latin typeface="Candara" charset="0"/>
                <a:cs typeface="MS PGothic" charset="0"/>
              </a:rPr>
              <a:t>TEACHING ON </a:t>
            </a:r>
            <a:r>
              <a:rPr lang="en-US" sz="3100" b="1" dirty="0">
                <a:latin typeface="Candara" charset="0"/>
                <a:cs typeface="MS PGothic" charset="0"/>
              </a:rPr>
              <a:t>THE </a:t>
            </a:r>
            <a:r>
              <a:rPr lang="en-US" sz="3100" b="1" dirty="0" smtClean="0">
                <a:latin typeface="Candara" charset="0"/>
                <a:cs typeface="MS PGothic" charset="0"/>
              </a:rPr>
              <a:t>TWO ROADS?</a:t>
            </a:r>
            <a:endParaRPr lang="en-US" sz="3100" b="1" dirty="0">
              <a:latin typeface="Candara" charset="0"/>
              <a:cs typeface="MS PGothic" charset="0"/>
            </a:endParaRPr>
          </a:p>
        </p:txBody>
      </p:sp>
      <p:sp>
        <p:nvSpPr>
          <p:cNvPr id="27651" name="Rectangle 3"/>
          <p:cNvSpPr>
            <a:spLocks noGrp="1" noChangeArrowheads="1"/>
          </p:cNvSpPr>
          <p:nvPr>
            <p:ph type="body" idx="1"/>
          </p:nvPr>
        </p:nvSpPr>
        <p:spPr>
          <a:xfrm>
            <a:off x="304839" y="1143000"/>
            <a:ext cx="11734801" cy="5655399"/>
          </a:xfrm>
        </p:spPr>
        <p:txBody>
          <a:bodyPr/>
          <a:lstStyle/>
          <a:p>
            <a:pPr marL="461963" indent="-461963">
              <a:spcBef>
                <a:spcPts val="0"/>
              </a:spcBef>
              <a:buNone/>
            </a:pPr>
            <a:r>
              <a:rPr lang="en-US" sz="2600" b="1" dirty="0" smtClean="0">
                <a:latin typeface="Candara" charset="0"/>
                <a:cs typeface="MS PGothic" charset="0"/>
              </a:rPr>
              <a:t>3)   </a:t>
            </a:r>
            <a:r>
              <a:rPr lang="en-US" sz="2800" b="1" dirty="0" smtClean="0">
                <a:latin typeface="Candara" charset="0"/>
                <a:cs typeface="MS PGothic" charset="0"/>
              </a:rPr>
              <a:t>We </a:t>
            </a:r>
            <a:r>
              <a:rPr lang="en-US" sz="2800" b="1" dirty="0">
                <a:latin typeface="Candara" charset="0"/>
                <a:cs typeface="MS PGothic" charset="0"/>
              </a:rPr>
              <a:t>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remind ourselves </a:t>
            </a:r>
            <a:r>
              <a:rPr lang="en-US" sz="2800" b="1" dirty="0" smtClean="0">
                <a:solidFill>
                  <a:srgbClr val="FF0000"/>
                </a:solidFill>
                <a:latin typeface="Candara" charset="0"/>
                <a:cs typeface="MS PGothic" charset="0"/>
              </a:rPr>
              <a:t>by faith of </a:t>
            </a:r>
            <a:r>
              <a:rPr lang="en-US" sz="2800" b="1" dirty="0">
                <a:solidFill>
                  <a:srgbClr val="FF0000"/>
                </a:solidFill>
                <a:latin typeface="Candara" charset="0"/>
                <a:cs typeface="MS PGothic" charset="0"/>
              </a:rPr>
              <a:t>THE BIG PICTURE of our journey on the narrow </a:t>
            </a:r>
            <a:r>
              <a:rPr lang="en-US" sz="2800" b="1" dirty="0" smtClean="0">
                <a:solidFill>
                  <a:srgbClr val="FF0000"/>
                </a:solidFill>
                <a:latin typeface="Candara" charset="0"/>
                <a:cs typeface="MS PGothic" charset="0"/>
              </a:rPr>
              <a:t>road. </a:t>
            </a:r>
          </a:p>
          <a:p>
            <a:pPr marL="461963" indent="-461963">
              <a:spcBef>
                <a:spcPts val="0"/>
              </a:spcBef>
              <a:buNone/>
            </a:pPr>
            <a:endParaRPr lang="en-US" sz="1000" i="1" dirty="0" smtClean="0">
              <a:latin typeface="Candara"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Do NOT </a:t>
            </a:r>
            <a:r>
              <a:rPr lang="en-US" sz="2600" b="1" kern="1200" dirty="0">
                <a:latin typeface="Candara" charset="0"/>
                <a:ea typeface="ＭＳ Ｐゴシック" charset="0"/>
                <a:cs typeface="Candara" charset="0"/>
              </a:rPr>
              <a:t>lose heart </a:t>
            </a:r>
            <a:r>
              <a:rPr lang="en-US" sz="2600" b="1" kern="1200" dirty="0" smtClean="0">
                <a:latin typeface="Candara" charset="0"/>
                <a:ea typeface="ＭＳ Ｐゴシック" charset="0"/>
                <a:cs typeface="Candara" charset="0"/>
              </a:rPr>
              <a:t>when you face afflictions and hardships in this journey.</a:t>
            </a:r>
            <a:endParaRPr lang="en-US" sz="26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It’s about shifting from self-centeredness to God-centeredness.</a:t>
            </a:r>
          </a:p>
          <a:p>
            <a:pPr marL="912813" lvl="2" indent="-457200" defTabSz="385763">
              <a:spcBef>
                <a:spcPts val="0"/>
              </a:spcBef>
              <a:buFont typeface="Wingdings" charset="0"/>
              <a:buChar char="Ø"/>
              <a:defRPr/>
            </a:pPr>
            <a:endParaRPr lang="en-US" sz="800" b="1" kern="1200" dirty="0">
              <a:latin typeface="Candara" charset="0"/>
              <a:ea typeface="ＭＳ Ｐゴシック" charset="0"/>
              <a:cs typeface="Candara" charset="0"/>
            </a:endParaRPr>
          </a:p>
          <a:p>
            <a:pPr marL="0" lvl="0" indent="0" algn="ctr">
              <a:spcBef>
                <a:spcPts val="0"/>
              </a:spcBef>
              <a:buNone/>
            </a:pPr>
            <a:r>
              <a:rPr lang="en-US" sz="2500" i="1" baseline="30000" dirty="0">
                <a:solidFill>
                  <a:srgbClr val="000000"/>
                </a:solidFill>
                <a:latin typeface="Candara"/>
                <a:cs typeface="Candara"/>
              </a:rPr>
              <a:t>17</a:t>
            </a:r>
            <a:r>
              <a:rPr lang="en-US" sz="2500" i="1" dirty="0">
                <a:solidFill>
                  <a:srgbClr val="000000"/>
                </a:solidFill>
                <a:latin typeface="Candara"/>
                <a:cs typeface="Candara"/>
              </a:rPr>
              <a:t> For this light momentary affliction is preparing for us</a:t>
            </a:r>
            <a:br>
              <a:rPr lang="en-US" sz="2500" i="1" dirty="0">
                <a:solidFill>
                  <a:srgbClr val="000000"/>
                </a:solidFill>
                <a:latin typeface="Candara"/>
                <a:cs typeface="Candara"/>
              </a:rPr>
            </a:br>
            <a:r>
              <a:rPr lang="en-US" sz="2500" i="1" dirty="0">
                <a:solidFill>
                  <a:srgbClr val="000000"/>
                </a:solidFill>
                <a:latin typeface="Candara"/>
                <a:cs typeface="Candara"/>
              </a:rPr>
              <a:t> an eternal weight of glory beyond all comparison, </a:t>
            </a:r>
            <a:r>
              <a:rPr lang="en-US" sz="2500" i="1" baseline="30000" dirty="0">
                <a:solidFill>
                  <a:srgbClr val="000000"/>
                </a:solidFill>
                <a:latin typeface="Candara"/>
                <a:cs typeface="Candara"/>
              </a:rPr>
              <a:t>18</a:t>
            </a:r>
            <a:r>
              <a:rPr lang="en-US" sz="2500" i="1" dirty="0">
                <a:solidFill>
                  <a:srgbClr val="000000"/>
                </a:solidFill>
                <a:latin typeface="Candara"/>
                <a:cs typeface="Candara"/>
              </a:rPr>
              <a:t> as we</a:t>
            </a:r>
            <a:br>
              <a:rPr lang="en-US" sz="2500" i="1" dirty="0">
                <a:solidFill>
                  <a:srgbClr val="000000"/>
                </a:solidFill>
                <a:latin typeface="Candara"/>
                <a:cs typeface="Candara"/>
              </a:rPr>
            </a:br>
            <a:r>
              <a:rPr lang="en-US" sz="2500" i="1" dirty="0">
                <a:solidFill>
                  <a:srgbClr val="000000"/>
                </a:solidFill>
                <a:latin typeface="Candara"/>
                <a:cs typeface="Candara"/>
              </a:rPr>
              <a:t> look not to the things that are seen but to the things that are</a:t>
            </a:r>
            <a:br>
              <a:rPr lang="en-US" sz="2500" i="1" dirty="0">
                <a:solidFill>
                  <a:srgbClr val="000000"/>
                </a:solidFill>
                <a:latin typeface="Candara"/>
                <a:cs typeface="Candara"/>
              </a:rPr>
            </a:br>
            <a:r>
              <a:rPr lang="en-US" sz="2500" i="1" dirty="0">
                <a:solidFill>
                  <a:srgbClr val="000000"/>
                </a:solidFill>
                <a:latin typeface="Candara"/>
                <a:cs typeface="Candara"/>
              </a:rPr>
              <a:t> unseen. For the things that are seen are transient, </a:t>
            </a:r>
            <a:br>
              <a:rPr lang="en-US" sz="2500" i="1" dirty="0">
                <a:solidFill>
                  <a:srgbClr val="000000"/>
                </a:solidFill>
                <a:latin typeface="Candara"/>
                <a:cs typeface="Candara"/>
              </a:rPr>
            </a:br>
            <a:r>
              <a:rPr lang="en-US" sz="2500" i="1" dirty="0">
                <a:solidFill>
                  <a:srgbClr val="000000"/>
                </a:solidFill>
                <a:latin typeface="Candara"/>
                <a:cs typeface="Candara"/>
              </a:rPr>
              <a:t>but the things that are unseen are eternal.</a:t>
            </a:r>
            <a:br>
              <a:rPr lang="en-US" sz="2500" i="1" dirty="0">
                <a:solidFill>
                  <a:srgbClr val="000000"/>
                </a:solidFill>
                <a:latin typeface="Candara"/>
                <a:cs typeface="Candara"/>
              </a:rPr>
            </a:br>
            <a:r>
              <a:rPr lang="en-US" sz="2500" i="1" dirty="0">
                <a:solidFill>
                  <a:srgbClr val="000000"/>
                </a:solidFill>
                <a:latin typeface="Candara"/>
                <a:cs typeface="Candara"/>
              </a:rPr>
              <a:t>2 Corinthians 4:17-</a:t>
            </a:r>
            <a:r>
              <a:rPr lang="en-US" sz="2500" i="1" dirty="0" smtClean="0">
                <a:solidFill>
                  <a:srgbClr val="000000"/>
                </a:solidFill>
                <a:latin typeface="Candara"/>
                <a:cs typeface="Candara"/>
              </a:rPr>
              <a:t>18</a:t>
            </a:r>
          </a:p>
          <a:p>
            <a:pPr marL="0" lvl="0" indent="0" algn="ctr">
              <a:spcBef>
                <a:spcPts val="0"/>
              </a:spcBef>
              <a:buNone/>
            </a:pPr>
            <a:endParaRPr lang="en-US" sz="800" i="1" dirty="0">
              <a:solidFill>
                <a:srgbClr val="000000"/>
              </a:solidFill>
              <a:latin typeface="Candara"/>
              <a:cs typeface="Candara"/>
            </a:endParaRPr>
          </a:p>
          <a:p>
            <a:pPr marL="0" lvl="0" indent="0" algn="ctr">
              <a:spcBef>
                <a:spcPts val="0"/>
              </a:spcBef>
              <a:buNone/>
            </a:pPr>
            <a:r>
              <a:rPr lang="en-US" sz="2500" i="1" baseline="30000" dirty="0">
                <a:solidFill>
                  <a:srgbClr val="000000"/>
                </a:solidFill>
                <a:latin typeface="Candara"/>
                <a:cs typeface="Candara"/>
              </a:rPr>
              <a:t>11</a:t>
            </a:r>
            <a:r>
              <a:rPr lang="en-US" sz="2500" i="1" dirty="0">
                <a:solidFill>
                  <a:srgbClr val="000000"/>
                </a:solidFill>
                <a:latin typeface="Candara"/>
                <a:cs typeface="Candara"/>
              </a:rPr>
              <a:t> I am coming soon. Hold fast what you have, </a:t>
            </a:r>
            <a:br>
              <a:rPr lang="en-US" sz="2500" i="1" dirty="0">
                <a:solidFill>
                  <a:srgbClr val="000000"/>
                </a:solidFill>
                <a:latin typeface="Candara"/>
                <a:cs typeface="Candara"/>
              </a:rPr>
            </a:br>
            <a:r>
              <a:rPr lang="en-US" sz="2500" i="1" dirty="0">
                <a:solidFill>
                  <a:srgbClr val="000000"/>
                </a:solidFill>
                <a:latin typeface="Candara"/>
                <a:cs typeface="Candara"/>
              </a:rPr>
              <a:t>so that no one may seize your crown.</a:t>
            </a:r>
            <a:br>
              <a:rPr lang="en-US" sz="2500" i="1" dirty="0">
                <a:solidFill>
                  <a:srgbClr val="000000"/>
                </a:solidFill>
                <a:latin typeface="Candara"/>
                <a:cs typeface="Candara"/>
              </a:rPr>
            </a:br>
            <a:r>
              <a:rPr lang="en-US" sz="2500" i="1" dirty="0">
                <a:solidFill>
                  <a:srgbClr val="000000"/>
                </a:solidFill>
                <a:latin typeface="Candara"/>
                <a:cs typeface="Candara"/>
              </a:rPr>
              <a:t>Revelation 3:11</a:t>
            </a:r>
          </a:p>
        </p:txBody>
      </p:sp>
    </p:spTree>
    <p:extLst>
      <p:ext uri="{BB962C8B-B14F-4D97-AF65-F5344CB8AC3E}">
        <p14:creationId xmlns:p14="http://schemas.microsoft.com/office/powerpoint/2010/main" val="3308795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457200"/>
            <a:ext cx="11487631" cy="6248400"/>
          </a:xfrm>
        </p:spPr>
        <p:txBody>
          <a:bodyPr/>
          <a:lstStyle/>
          <a:p>
            <a:pPr marL="55563" lvl="1" indent="0" defTabSz="385763">
              <a:spcBef>
                <a:spcPts val="0"/>
              </a:spcBef>
              <a:buNone/>
              <a:defRPr/>
            </a:pPr>
            <a:r>
              <a:rPr lang="en-US" sz="3000" b="1" kern="1200" dirty="0">
                <a:solidFill>
                  <a:srgbClr val="800000"/>
                </a:solidFill>
                <a:latin typeface="Candara" charset="0"/>
                <a:ea typeface="ＭＳ Ｐゴシック" charset="0"/>
                <a:cs typeface="Candara" charset="0"/>
              </a:rPr>
              <a:t>This Is the Narrow Way</a:t>
            </a:r>
          </a:p>
          <a:p>
            <a:pPr marL="0" indent="0" algn="just">
              <a:buNone/>
            </a:pPr>
            <a:r>
              <a:rPr lang="en-US" sz="2700" b="1" dirty="0">
                <a:latin typeface="Candara"/>
                <a:cs typeface="Candara"/>
              </a:rPr>
              <a:t>These are fearful truths! They ought to raise great searchings of heart in the minds of all who hear them. "Which way am I going? By what road am I traveling?" In one or other of the two ways here described, every one of us may be found. May God give us an honest, self-inquiring spirit, and show us what we </a:t>
            </a:r>
            <a:r>
              <a:rPr lang="en-US" sz="2700" b="1" dirty="0" smtClean="0">
                <a:latin typeface="Candara"/>
                <a:cs typeface="Candara"/>
              </a:rPr>
              <a:t>are . </a:t>
            </a:r>
            <a:r>
              <a:rPr lang="en-US" sz="2700" b="1" dirty="0">
                <a:latin typeface="Candara"/>
                <a:cs typeface="Candara"/>
              </a:rPr>
              <a:t>. . We have no reason to be discouraged and cast down, if the religion we profess is not popular, and few agree with us. We must remember the words of our Lord Jesus Christ in this passage: "The gate is narrow." Repentance, and faith in Christ, and holiness of life, have never been fashionable. The true flock of Christ has always been small. It must not move us to find that we are reckoned singular, and peculiar, and bigoted, and narrow-minded. This is "the narrow way." Surely it is better to enter into life eternal with a few, than to go to "destruction" with a great company.</a:t>
            </a:r>
          </a:p>
          <a:p>
            <a:pPr marL="0" indent="0" algn="r">
              <a:buNone/>
            </a:pPr>
            <a:r>
              <a:rPr lang="en-US" sz="2700" dirty="0"/>
              <a:t>— </a:t>
            </a:r>
            <a:r>
              <a:rPr lang="en-US" sz="2700" b="1" dirty="0" smtClean="0">
                <a:latin typeface="Candara"/>
                <a:cs typeface="Candara"/>
              </a:rPr>
              <a:t>J</a:t>
            </a:r>
            <a:r>
              <a:rPr lang="en-US" sz="2700" b="1" dirty="0">
                <a:latin typeface="Candara"/>
                <a:cs typeface="Candara"/>
              </a:rPr>
              <a:t>. C. Ryle (</a:t>
            </a:r>
            <a:r>
              <a:rPr lang="en-US" sz="2700" b="1" dirty="0" smtClean="0">
                <a:latin typeface="Candara"/>
                <a:cs typeface="Candara"/>
              </a:rPr>
              <a:t>1856)</a:t>
            </a:r>
            <a:endParaRPr lang="en-US" sz="2700" b="1" dirty="0">
              <a:latin typeface="Candara"/>
              <a:cs typeface="Candara"/>
            </a:endParaRPr>
          </a:p>
        </p:txBody>
      </p:sp>
    </p:spTree>
    <p:extLst>
      <p:ext uri="{BB962C8B-B14F-4D97-AF65-F5344CB8AC3E}">
        <p14:creationId xmlns:p14="http://schemas.microsoft.com/office/powerpoint/2010/main" val="14707929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80740" cy="5105400"/>
          </a:xfrm>
        </p:spPr>
        <p:txBody>
          <a:bodyPr/>
          <a:lstStyle/>
          <a:p>
            <a:pPr marL="514350" lvl="0" indent="-514350">
              <a:buFont typeface="+mj-lt"/>
              <a:buAutoNum type="arabicPeriod"/>
            </a:pPr>
            <a:r>
              <a:rPr lang="en-US" sz="2800" dirty="0"/>
              <a:t>What one insight hit home for you from Jesus’ teaching on the two roads? What will you do about it?</a:t>
            </a:r>
          </a:p>
          <a:p>
            <a:pPr marL="514350" indent="-514350">
              <a:buFont typeface="+mj-lt"/>
              <a:buAutoNum type="arabicPeriod"/>
            </a:pPr>
            <a:endParaRPr lang="en-US" sz="2000" dirty="0"/>
          </a:p>
          <a:p>
            <a:pPr marL="514350" lvl="0" indent="-514350">
              <a:buFont typeface="+mj-lt"/>
              <a:buAutoNum type="arabicPeriod"/>
            </a:pPr>
            <a:r>
              <a:rPr lang="en-US" sz="2800" dirty="0"/>
              <a:t>What is your first step toward being vigilant against the lure of the popular easy way for living as a follower of Jesus?</a:t>
            </a:r>
          </a:p>
          <a:p>
            <a:pPr marL="514350" indent="-514350">
              <a:buFont typeface="+mj-lt"/>
              <a:buAutoNum type="arabicPeriod"/>
            </a:pPr>
            <a:endParaRPr lang="en-US" sz="2000" dirty="0"/>
          </a:p>
          <a:p>
            <a:pPr marL="514350" lvl="0" indent="-514350">
              <a:buFont typeface="+mj-lt"/>
              <a:buAutoNum type="arabicPeriod"/>
            </a:pPr>
            <a:r>
              <a:rPr lang="en-US" sz="2800" dirty="0"/>
              <a:t>What would it mean for you to choose the narrow way as your way daily?</a:t>
            </a:r>
          </a:p>
        </p:txBody>
      </p:sp>
    </p:spTree>
    <p:extLst>
      <p:ext uri="{BB962C8B-B14F-4D97-AF65-F5344CB8AC3E}">
        <p14:creationId xmlns:p14="http://schemas.microsoft.com/office/powerpoint/2010/main" val="16147113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Two Roads: Wide or Narrow</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1800"/>
            <a:ext cx="10464800" cy="2590800"/>
          </a:xfrm>
        </p:spPr>
        <p:txBody>
          <a:bodyPr/>
          <a:lstStyle/>
          <a:p>
            <a:pPr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The Sermon on the Mount Series [29]</a:t>
            </a:r>
            <a:endParaRPr lang="en-US" b="1" i="1" dirty="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Matthew 7:13-14</a:t>
            </a:r>
          </a:p>
          <a:p>
            <a:pPr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August 14, 2016</a:t>
            </a:r>
          </a:p>
          <a:p>
            <a:pPr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40840565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457200"/>
            <a:ext cx="11474451" cy="101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lnSpc>
                <a:spcPct val="90000"/>
              </a:lnSpc>
              <a:spcBef>
                <a:spcPct val="20000"/>
              </a:spcBef>
            </a:pPr>
            <a:r>
              <a:rPr lang="en-US" sz="3200" b="1" i="0" dirty="0" smtClean="0">
                <a:solidFill>
                  <a:srgbClr val="800000"/>
                </a:solidFill>
                <a:latin typeface="Candara" charset="0"/>
              </a:rPr>
              <a:t>THE STRUCTURE OF THE SERMON ON THE MOUNT</a:t>
            </a:r>
          </a:p>
          <a:p>
            <a:pPr marL="342900" lvl="0" indent="-342900" algn="ctr">
              <a:lnSpc>
                <a:spcPct val="90000"/>
              </a:lnSpc>
              <a:spcBef>
                <a:spcPct val="20000"/>
              </a:spcBef>
            </a:pPr>
            <a:r>
              <a:rPr lang="en-US" sz="2800" b="1" i="0" dirty="0" smtClean="0">
                <a:solidFill>
                  <a:srgbClr val="000000"/>
                </a:solidFill>
                <a:latin typeface="Candara" charset="0"/>
              </a:rPr>
              <a:t>THEME</a:t>
            </a:r>
            <a:r>
              <a:rPr lang="en-US" sz="2800" b="1" i="0" dirty="0">
                <a:solidFill>
                  <a:srgbClr val="000000"/>
                </a:solidFill>
                <a:latin typeface="Candara" charset="0"/>
              </a:rPr>
              <a:t>: </a:t>
            </a:r>
            <a:r>
              <a:rPr lang="en-US" sz="2800" b="1" dirty="0">
                <a:solidFill>
                  <a:srgbClr val="000000"/>
                </a:solidFill>
                <a:latin typeface="Candara" charset="0"/>
              </a:rPr>
              <a:t>“Do not be like them.” – Matthew 6:</a:t>
            </a:r>
            <a:r>
              <a:rPr lang="en-US" sz="2800" b="1" dirty="0" smtClean="0">
                <a:solidFill>
                  <a:srgbClr val="000000"/>
                </a:solidFill>
                <a:latin typeface="Candara" charset="0"/>
              </a:rPr>
              <a:t>8</a:t>
            </a:r>
            <a:endParaRPr lang="en-US" sz="2800" b="1" dirty="0">
              <a:solidFill>
                <a:srgbClr val="000000"/>
              </a:solidFill>
              <a:latin typeface="Candara" charset="0"/>
            </a:endParaRPr>
          </a:p>
        </p:txBody>
      </p:sp>
      <p:sp>
        <p:nvSpPr>
          <p:cNvPr id="30728" name="Line 11"/>
          <p:cNvSpPr>
            <a:spLocks noChangeShapeType="1"/>
          </p:cNvSpPr>
          <p:nvPr/>
        </p:nvSpPr>
        <p:spPr bwMode="auto">
          <a:xfrm>
            <a:off x="9107980" y="4709472"/>
            <a:ext cx="420405" cy="0"/>
          </a:xfrm>
          <a:prstGeom prst="line">
            <a:avLst/>
          </a:prstGeom>
          <a:noFill/>
          <a:ln w="635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grpSp>
        <p:nvGrpSpPr>
          <p:cNvPr id="3" name="Group 2"/>
          <p:cNvGrpSpPr/>
          <p:nvPr/>
        </p:nvGrpSpPr>
        <p:grpSpPr>
          <a:xfrm>
            <a:off x="412358" y="1642841"/>
            <a:ext cx="11401775" cy="4878294"/>
            <a:chOff x="412358" y="1736920"/>
            <a:chExt cx="11401775" cy="4878294"/>
          </a:xfrm>
        </p:grpSpPr>
        <p:sp>
          <p:nvSpPr>
            <p:cNvPr id="30725" name="Text Box 7"/>
            <p:cNvSpPr txBox="1">
              <a:spLocks noChangeArrowheads="1"/>
            </p:cNvSpPr>
            <p:nvPr/>
          </p:nvSpPr>
          <p:spPr bwMode="auto">
            <a:xfrm>
              <a:off x="5105400" y="1736921"/>
              <a:ext cx="3352800" cy="4875482"/>
            </a:xfrm>
            <a:prstGeom prst="rect">
              <a:avLst/>
            </a:prstGeom>
            <a:solidFill>
              <a:srgbClr val="E1F61A"/>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algn="ctr" eaLnBrk="1" hangingPunct="1">
                <a:lnSpc>
                  <a:spcPct val="90000"/>
                </a:lnSpc>
                <a:spcBef>
                  <a:spcPct val="20000"/>
                </a:spcBef>
              </a:pPr>
              <a:endParaRPr lang="en-US" sz="2400" b="1" i="0" dirty="0" smtClean="0">
                <a:solidFill>
                  <a:srgbClr val="000000"/>
                </a:solidFill>
                <a:latin typeface="Eras Demi ITC" charset="0"/>
              </a:endParaRPr>
            </a:p>
            <a:p>
              <a:pPr algn="ctr" eaLnBrk="1" hangingPunct="1">
                <a:lnSpc>
                  <a:spcPct val="90000"/>
                </a:lnSpc>
                <a:spcBef>
                  <a:spcPct val="20000"/>
                </a:spcBef>
              </a:pPr>
              <a:endParaRPr lang="en-US" sz="2400" b="1" i="0" dirty="0" smtClean="0">
                <a:solidFill>
                  <a:srgbClr val="000000"/>
                </a:solidFill>
                <a:latin typeface="Eras Demi ITC" charset="0"/>
              </a:endParaRPr>
            </a:p>
            <a:p>
              <a:pPr algn="ctr" eaLnBrk="1" hangingPunct="1">
                <a:lnSpc>
                  <a:spcPct val="90000"/>
                </a:lnSpc>
                <a:spcBef>
                  <a:spcPct val="20000"/>
                </a:spcBef>
              </a:pPr>
              <a:endParaRPr lang="en-US" sz="2400" b="1" i="0" dirty="0" smtClean="0">
                <a:solidFill>
                  <a:srgbClr val="000000"/>
                </a:solidFill>
                <a:latin typeface="Eras Demi ITC" charset="0"/>
              </a:endParaRPr>
            </a:p>
            <a:p>
              <a:pPr algn="ctr" eaLnBrk="1" hangingPunct="1">
                <a:lnSpc>
                  <a:spcPct val="90000"/>
                </a:lnSpc>
                <a:spcBef>
                  <a:spcPct val="20000"/>
                </a:spcBef>
              </a:pPr>
              <a:endParaRPr lang="en-US" b="1" i="0" dirty="0" smtClean="0">
                <a:solidFill>
                  <a:srgbClr val="000000"/>
                </a:solidFill>
                <a:latin typeface="Eras Demi ITC" charset="0"/>
              </a:endParaRPr>
            </a:p>
            <a:p>
              <a:pPr algn="ctr" eaLnBrk="1" hangingPunct="1">
                <a:lnSpc>
                  <a:spcPct val="90000"/>
                </a:lnSpc>
                <a:spcBef>
                  <a:spcPts val="0"/>
                </a:spcBef>
              </a:pPr>
              <a:r>
                <a:rPr lang="en-US" sz="2400" b="1" i="0" spc="-40" dirty="0" smtClean="0">
                  <a:solidFill>
                    <a:srgbClr val="000000"/>
                  </a:solidFill>
                  <a:latin typeface="Candara" charset="0"/>
                </a:rPr>
                <a:t>Christian </a:t>
              </a:r>
            </a:p>
            <a:p>
              <a:pPr algn="ctr" eaLnBrk="1" hangingPunct="1">
                <a:lnSpc>
                  <a:spcPct val="90000"/>
                </a:lnSpc>
                <a:spcBef>
                  <a:spcPts val="0"/>
                </a:spcBef>
              </a:pPr>
              <a:r>
                <a:rPr lang="en-US" sz="2400" b="1" i="0" spc="-40" dirty="0" smtClean="0">
                  <a:solidFill>
                    <a:srgbClr val="000000"/>
                  </a:solidFill>
                  <a:latin typeface="Candara" charset="0"/>
                </a:rPr>
                <a:t>Righteousness: </a:t>
              </a:r>
            </a:p>
            <a:p>
              <a:pPr algn="ctr" eaLnBrk="1" hangingPunct="1">
                <a:lnSpc>
                  <a:spcPct val="90000"/>
                </a:lnSpc>
                <a:spcBef>
                  <a:spcPct val="20000"/>
                </a:spcBef>
              </a:pPr>
              <a:r>
                <a:rPr lang="en-US" altLang="ja-JP" sz="2400" b="1" i="0" spc="-40" dirty="0" smtClean="0">
                  <a:solidFill>
                    <a:srgbClr val="000000"/>
                  </a:solidFill>
                  <a:latin typeface="Candara" charset="0"/>
                </a:rPr>
                <a:t>“DOING”</a:t>
              </a: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sz="1200" b="1" i="0" dirty="0" smtClean="0">
                <a:solidFill>
                  <a:srgbClr val="CC3300"/>
                </a:solidFill>
                <a:latin typeface="Candara" charset="0"/>
                <a:sym typeface="Wingdings" charset="0"/>
              </a:endParaRPr>
            </a:p>
            <a:p>
              <a:pPr algn="ctr" eaLnBrk="1" hangingPunct="1">
                <a:lnSpc>
                  <a:spcPct val="90000"/>
                </a:lnSpc>
                <a:spcBef>
                  <a:spcPct val="20000"/>
                </a:spcBef>
              </a:pPr>
              <a:r>
                <a:rPr lang="en-US" sz="2200" b="1" i="0" dirty="0" smtClean="0">
                  <a:solidFill>
                    <a:srgbClr val="CC3300"/>
                  </a:solidFill>
                  <a:latin typeface="Candara" charset="0"/>
                  <a:sym typeface="Wingdings" charset="0"/>
                </a:rPr>
                <a:t>5:17-7:12</a:t>
              </a:r>
              <a:endParaRPr lang="en-US" sz="2200" b="1" i="0" dirty="0" smtClean="0">
                <a:solidFill>
                  <a:srgbClr val="CC3300"/>
                </a:solidFill>
                <a:latin typeface="Candara" charset="0"/>
              </a:endParaRPr>
            </a:p>
            <a:p>
              <a:pPr algn="ctr" eaLnBrk="1" hangingPunct="1">
                <a:lnSpc>
                  <a:spcPct val="90000"/>
                </a:lnSpc>
                <a:spcBef>
                  <a:spcPct val="20000"/>
                </a:spcBef>
              </a:pPr>
              <a:endParaRPr lang="en-US" sz="1800" i="0" dirty="0" smtClean="0">
                <a:solidFill>
                  <a:srgbClr val="CC3300"/>
                </a:solidFill>
                <a:latin typeface="Eras Demi ITC" charset="0"/>
                <a:sym typeface="Wingdings" charset="0"/>
              </a:endParaRPr>
            </a:p>
          </p:txBody>
        </p:sp>
        <p:sp>
          <p:nvSpPr>
            <p:cNvPr id="30726" name="Text Box 8"/>
            <p:cNvSpPr txBox="1">
              <a:spLocks noChangeArrowheads="1"/>
            </p:cNvSpPr>
            <p:nvPr/>
          </p:nvSpPr>
          <p:spPr bwMode="auto">
            <a:xfrm>
              <a:off x="1834757" y="1736920"/>
              <a:ext cx="1876612" cy="4876800"/>
            </a:xfrm>
            <a:prstGeom prst="rect">
              <a:avLst/>
            </a:prstGeom>
            <a:solidFill>
              <a:srgbClr val="E1F61A"/>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ts val="0"/>
                </a:spcBef>
              </a:pPr>
              <a:r>
                <a:rPr lang="en-US" sz="2400" b="1" i="0" spc="-40" dirty="0" smtClean="0">
                  <a:solidFill>
                    <a:srgbClr val="000000"/>
                  </a:solidFill>
                  <a:latin typeface="Candara" charset="0"/>
                </a:rPr>
                <a:t>Christian Character: </a:t>
              </a:r>
            </a:p>
            <a:p>
              <a:pPr algn="ctr" eaLnBrk="1" hangingPunct="1">
                <a:lnSpc>
                  <a:spcPct val="90000"/>
                </a:lnSpc>
                <a:spcBef>
                  <a:spcPct val="20000"/>
                </a:spcBef>
              </a:pPr>
              <a:r>
                <a:rPr lang="en-US" altLang="ja-JP" sz="2400" b="1" i="0" spc="-40" dirty="0" smtClean="0">
                  <a:solidFill>
                    <a:srgbClr val="000000"/>
                  </a:solidFill>
                  <a:latin typeface="Candara" charset="0"/>
                </a:rPr>
                <a:t>“BEING</a:t>
              </a:r>
              <a:r>
                <a:rPr lang="en-US" altLang="ja-JP" sz="2400" b="1" i="0" dirty="0" smtClean="0">
                  <a:solidFill>
                    <a:srgbClr val="000000"/>
                  </a:solidFill>
                  <a:latin typeface="Candara" charset="0"/>
                </a:rPr>
                <a:t>”</a:t>
              </a: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sz="1400" b="1" i="0" dirty="0" smtClean="0">
                <a:solidFill>
                  <a:srgbClr val="CC3300"/>
                </a:solidFill>
                <a:latin typeface="Candara" charset="0"/>
                <a:sym typeface="Wingdings" charset="0"/>
              </a:endParaRPr>
            </a:p>
            <a:p>
              <a:pPr algn="ctr" eaLnBrk="1" hangingPunct="1">
                <a:lnSpc>
                  <a:spcPct val="90000"/>
                </a:lnSpc>
                <a:spcBef>
                  <a:spcPct val="20000"/>
                </a:spcBef>
              </a:pPr>
              <a:r>
                <a:rPr lang="en-US" sz="2200" b="1" i="0" dirty="0" smtClean="0">
                  <a:solidFill>
                    <a:srgbClr val="CC3300"/>
                  </a:solidFill>
                  <a:latin typeface="Candara" charset="0"/>
                  <a:sym typeface="Wingdings" charset="0"/>
                </a:rPr>
                <a:t>5:3-12</a:t>
              </a:r>
              <a:endParaRPr lang="en-US" sz="2200" b="1" i="0" dirty="0" smtClean="0">
                <a:solidFill>
                  <a:srgbClr val="CC3300"/>
                </a:solidFill>
                <a:latin typeface="Candara" charset="0"/>
              </a:endParaRPr>
            </a:p>
          </p:txBody>
        </p:sp>
        <p:sp>
          <p:nvSpPr>
            <p:cNvPr id="5126" name="Text Box 9"/>
            <p:cNvSpPr txBox="1">
              <a:spLocks noChangeArrowheads="1"/>
            </p:cNvSpPr>
            <p:nvPr/>
          </p:nvSpPr>
          <p:spPr bwMode="auto">
            <a:xfrm>
              <a:off x="412358" y="1736920"/>
              <a:ext cx="1446304" cy="4876800"/>
            </a:xfrm>
            <a:prstGeom prst="rect">
              <a:avLst/>
            </a:prstGeom>
            <a:solidFill>
              <a:srgbClr val="5DA2FF"/>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Arial" charset="0"/>
                </a:defRPr>
              </a:lvl1pPr>
              <a:lvl2pPr marL="742950" indent="-285750" eaLnBrk="0" hangingPunct="0">
                <a:defRPr sz="2000" i="1">
                  <a:solidFill>
                    <a:schemeClr val="tx1"/>
                  </a:solidFill>
                  <a:latin typeface="Eras Medium ITC" charset="0"/>
                  <a:ea typeface="Arial" charset="0"/>
                  <a:cs typeface="Arial" charset="0"/>
                </a:defRPr>
              </a:lvl2pPr>
              <a:lvl3pPr marL="1143000" indent="-228600" eaLnBrk="0" hangingPunct="0">
                <a:defRPr sz="2000" i="1">
                  <a:solidFill>
                    <a:schemeClr val="tx1"/>
                  </a:solidFill>
                  <a:latin typeface="Eras Medium ITC" charset="0"/>
                  <a:ea typeface="Arial" charset="0"/>
                  <a:cs typeface="Arial" charset="0"/>
                </a:defRPr>
              </a:lvl3pPr>
              <a:lvl4pPr marL="1600200" indent="-228600" eaLnBrk="0" hangingPunct="0">
                <a:defRPr sz="2000" i="1">
                  <a:solidFill>
                    <a:schemeClr val="tx1"/>
                  </a:solidFill>
                  <a:latin typeface="Eras Medium ITC" charset="0"/>
                  <a:ea typeface="Arial" charset="0"/>
                  <a:cs typeface="Arial" charset="0"/>
                </a:defRPr>
              </a:lvl4pPr>
              <a:lvl5pPr marL="2057400" indent="-228600" eaLnBrk="0" hangingPunct="0">
                <a:defRPr sz="2000" i="1">
                  <a:solidFill>
                    <a:schemeClr val="tx1"/>
                  </a:solidFill>
                  <a:latin typeface="Eras Medium ITC" charset="0"/>
                  <a:ea typeface="Arial" charset="0"/>
                  <a:cs typeface="Arial"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9pPr>
            </a:lstStyle>
            <a:p>
              <a:pPr algn="ctr" eaLnBrk="1" hangingPunct="1">
                <a:lnSpc>
                  <a:spcPct val="90000"/>
                </a:lnSpc>
                <a:spcBef>
                  <a:spcPct val="20000"/>
                </a:spcBef>
                <a:defRPr/>
              </a:pPr>
              <a:endParaRPr lang="en-US" sz="1800" b="1" i="0" dirty="0" smtClean="0">
                <a:solidFill>
                  <a:srgbClr val="000000"/>
                </a:solidFill>
                <a:latin typeface="Eras Demi ITC" charset="0"/>
              </a:endParaRPr>
            </a:p>
            <a:p>
              <a:pPr algn="ctr" eaLnBrk="1" hangingPunct="1">
                <a:lnSpc>
                  <a:spcPct val="90000"/>
                </a:lnSpc>
                <a:spcBef>
                  <a:spcPct val="20000"/>
                </a:spcBef>
                <a:defRPr/>
              </a:pPr>
              <a:endParaRPr lang="en-US" sz="1800" b="1" i="0" dirty="0" smtClean="0">
                <a:ln>
                  <a:solidFill>
                    <a:srgbClr val="000000"/>
                  </a:solidFill>
                </a:ln>
                <a:solidFill>
                  <a:srgbClr val="000000"/>
                </a:solidFill>
                <a:latin typeface="Eras Demi ITC" charset="0"/>
              </a:endParaRPr>
            </a:p>
            <a:p>
              <a:pPr algn="ctr" eaLnBrk="1" hangingPunct="1">
                <a:lnSpc>
                  <a:spcPct val="90000"/>
                </a:lnSpc>
                <a:spcBef>
                  <a:spcPct val="20000"/>
                </a:spcBef>
                <a:defRPr/>
              </a:pPr>
              <a:endParaRPr lang="en-US" sz="1800" b="1" i="0" dirty="0" smtClean="0">
                <a:solidFill>
                  <a:srgbClr val="000000"/>
                </a:solidFill>
                <a:latin typeface="Eras Demi ITC" charset="0"/>
              </a:endParaRPr>
            </a:p>
            <a:p>
              <a:pPr algn="ctr" eaLnBrk="1" hangingPunct="1">
                <a:lnSpc>
                  <a:spcPct val="90000"/>
                </a:lnSpc>
                <a:spcBef>
                  <a:spcPct val="20000"/>
                </a:spcBef>
                <a:defRPr/>
              </a:pPr>
              <a:endParaRPr lang="en-US" sz="1800" b="1" i="0" dirty="0" smtClean="0">
                <a:solidFill>
                  <a:srgbClr val="000000"/>
                </a:solidFill>
                <a:latin typeface="Eras Demi ITC" charset="0"/>
              </a:endParaRPr>
            </a:p>
            <a:p>
              <a:pPr algn="ctr" eaLnBrk="1" hangingPunct="1">
                <a:lnSpc>
                  <a:spcPct val="90000"/>
                </a:lnSpc>
                <a:spcBef>
                  <a:spcPct val="20000"/>
                </a:spcBef>
                <a:defRPr/>
              </a:pPr>
              <a:endParaRPr lang="en-US" sz="1800" b="1" i="0" dirty="0" smtClean="0">
                <a:solidFill>
                  <a:srgbClr val="000000"/>
                </a:solidFill>
                <a:latin typeface="Eras Demi ITC" charset="0"/>
              </a:endParaRPr>
            </a:p>
            <a:p>
              <a:pPr algn="ctr" eaLnBrk="1" hangingPunct="1">
                <a:lnSpc>
                  <a:spcPct val="90000"/>
                </a:lnSpc>
                <a:spcBef>
                  <a:spcPct val="20000"/>
                </a:spcBef>
                <a:defRPr/>
              </a:pPr>
              <a:endParaRPr lang="en-US" sz="1200" b="1" i="0" dirty="0" smtClean="0">
                <a:solidFill>
                  <a:srgbClr val="000000"/>
                </a:solidFill>
                <a:latin typeface="Eras Demi ITC" charset="0"/>
              </a:endParaRPr>
            </a:p>
            <a:p>
              <a:pPr algn="ctr" eaLnBrk="1" hangingPunct="1">
                <a:lnSpc>
                  <a:spcPct val="90000"/>
                </a:lnSpc>
                <a:spcBef>
                  <a:spcPct val="20000"/>
                </a:spcBef>
                <a:defRPr/>
              </a:pPr>
              <a:r>
                <a:rPr lang="en-US" sz="2400" b="1" i="0" dirty="0" smtClean="0">
                  <a:solidFill>
                    <a:srgbClr val="000000"/>
                  </a:solidFill>
                  <a:latin typeface="Candara" charset="0"/>
                </a:rPr>
                <a:t>Intro-duction</a:t>
              </a:r>
            </a:p>
            <a:p>
              <a:pPr eaLnBrk="1" hangingPunct="1">
                <a:lnSpc>
                  <a:spcPct val="90000"/>
                </a:lnSpc>
                <a:spcBef>
                  <a:spcPct val="20000"/>
                </a:spcBef>
                <a:defRPr/>
              </a:pPr>
              <a:endParaRPr lang="en-US" sz="2400" b="1" i="0" dirty="0" smtClean="0">
                <a:solidFill>
                  <a:srgbClr val="000000"/>
                </a:solidFill>
                <a:latin typeface="Candara" charset="0"/>
              </a:endParaRPr>
            </a:p>
            <a:p>
              <a:pPr algn="ctr" eaLnBrk="1" hangingPunct="1">
                <a:lnSpc>
                  <a:spcPct val="90000"/>
                </a:lnSpc>
                <a:spcBef>
                  <a:spcPct val="20000"/>
                </a:spcBef>
                <a:defRPr/>
              </a:pPr>
              <a:endParaRPr lang="en-US" sz="2400" i="0" dirty="0" smtClean="0">
                <a:solidFill>
                  <a:srgbClr val="CC3300"/>
                </a:solidFill>
                <a:latin typeface="Candara" charset="0"/>
                <a:sym typeface="Wingdings" charset="0"/>
              </a:endParaRPr>
            </a:p>
            <a:p>
              <a:pPr algn="ctr" eaLnBrk="1" hangingPunct="1">
                <a:lnSpc>
                  <a:spcPct val="90000"/>
                </a:lnSpc>
                <a:spcBef>
                  <a:spcPct val="20000"/>
                </a:spcBef>
                <a:defRPr/>
              </a:pPr>
              <a:endParaRPr lang="en-US" i="0" dirty="0" smtClean="0">
                <a:solidFill>
                  <a:srgbClr val="CC3300"/>
                </a:solidFill>
                <a:latin typeface="Candara" charset="0"/>
                <a:sym typeface="Wingdings" charset="0"/>
              </a:endParaRPr>
            </a:p>
            <a:p>
              <a:pPr algn="ctr" eaLnBrk="1" hangingPunct="1">
                <a:lnSpc>
                  <a:spcPct val="90000"/>
                </a:lnSpc>
                <a:spcBef>
                  <a:spcPct val="20000"/>
                </a:spcBef>
                <a:defRPr/>
              </a:pPr>
              <a:r>
                <a:rPr lang="en-US" sz="2200" b="1" i="0" dirty="0" smtClean="0">
                  <a:solidFill>
                    <a:srgbClr val="CC3300"/>
                  </a:solidFill>
                  <a:latin typeface="Candara" charset="0"/>
                  <a:sym typeface="Wingdings" charset="0"/>
                </a:rPr>
                <a:t>5:1-2</a:t>
              </a:r>
              <a:endParaRPr lang="en-US" sz="2200" b="1" i="0" dirty="0" smtClean="0">
                <a:solidFill>
                  <a:srgbClr val="CC3300"/>
                </a:solidFill>
                <a:latin typeface="Candara" charset="0"/>
              </a:endParaRPr>
            </a:p>
          </p:txBody>
        </p:sp>
        <p:sp>
          <p:nvSpPr>
            <p:cNvPr id="30729" name="Text Box 12"/>
            <p:cNvSpPr txBox="1">
              <a:spLocks noChangeArrowheads="1"/>
            </p:cNvSpPr>
            <p:nvPr/>
          </p:nvSpPr>
          <p:spPr bwMode="auto">
            <a:xfrm>
              <a:off x="10424937" y="1736921"/>
              <a:ext cx="1389196" cy="4875481"/>
            </a:xfrm>
            <a:prstGeom prst="rect">
              <a:avLst/>
            </a:prstGeom>
            <a:solidFill>
              <a:srgbClr val="5DA2FF"/>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Candara" charset="0"/>
              </a:endParaRPr>
            </a:p>
            <a:p>
              <a:pPr algn="ctr" eaLnBrk="1" hangingPunct="1">
                <a:lnSpc>
                  <a:spcPct val="90000"/>
                </a:lnSpc>
                <a:spcBef>
                  <a:spcPct val="20000"/>
                </a:spcBef>
              </a:pPr>
              <a:r>
                <a:rPr lang="en-US" sz="2400" b="1" i="0" dirty="0" smtClean="0">
                  <a:solidFill>
                    <a:srgbClr val="000000"/>
                  </a:solidFill>
                  <a:latin typeface="Candara" charset="0"/>
                </a:rPr>
                <a:t>Con-clusion</a:t>
              </a:r>
            </a:p>
            <a:p>
              <a:pPr algn="ctr" eaLnBrk="1" hangingPunct="1">
                <a:lnSpc>
                  <a:spcPct val="90000"/>
                </a:lnSpc>
                <a:spcBef>
                  <a:spcPct val="20000"/>
                </a:spcBef>
              </a:pPr>
              <a:endParaRPr lang="en-US" sz="2200" i="0" dirty="0" smtClean="0">
                <a:solidFill>
                  <a:srgbClr val="CC3300"/>
                </a:solidFill>
                <a:latin typeface="Candara" charset="0"/>
                <a:sym typeface="Wingdings" charset="0"/>
              </a:endParaRPr>
            </a:p>
            <a:p>
              <a:pPr algn="ctr" eaLnBrk="1" hangingPunct="1">
                <a:lnSpc>
                  <a:spcPct val="90000"/>
                </a:lnSpc>
                <a:spcBef>
                  <a:spcPct val="20000"/>
                </a:spcBef>
              </a:pPr>
              <a:endParaRPr lang="en-US" sz="2400" i="0" dirty="0" smtClean="0">
                <a:solidFill>
                  <a:srgbClr val="CC3300"/>
                </a:solidFill>
                <a:latin typeface="Candara" charset="0"/>
                <a:sym typeface="Wingdings" charset="0"/>
              </a:endParaRPr>
            </a:p>
            <a:p>
              <a:pPr algn="ctr" eaLnBrk="1" hangingPunct="1">
                <a:lnSpc>
                  <a:spcPct val="90000"/>
                </a:lnSpc>
                <a:spcBef>
                  <a:spcPct val="20000"/>
                </a:spcBef>
              </a:pPr>
              <a:endParaRPr lang="en-US" sz="1600" i="0" dirty="0" smtClean="0">
                <a:solidFill>
                  <a:srgbClr val="CC3300"/>
                </a:solidFill>
                <a:latin typeface="Candara" charset="0"/>
                <a:sym typeface="Wingdings" charset="0"/>
              </a:endParaRPr>
            </a:p>
            <a:p>
              <a:pPr algn="ctr" eaLnBrk="1" hangingPunct="1">
                <a:lnSpc>
                  <a:spcPct val="90000"/>
                </a:lnSpc>
                <a:spcBef>
                  <a:spcPct val="20000"/>
                </a:spcBef>
              </a:pPr>
              <a:r>
                <a:rPr lang="en-US" sz="2200" b="1" i="0" dirty="0" smtClean="0">
                  <a:solidFill>
                    <a:srgbClr val="CC3300"/>
                  </a:solidFill>
                  <a:latin typeface="Candara" charset="0"/>
                  <a:sym typeface="Wingdings" charset="0"/>
                </a:rPr>
                <a:t>7:28-29</a:t>
              </a:r>
              <a:endParaRPr lang="en-US" sz="2200" b="1" i="0" dirty="0" smtClean="0">
                <a:solidFill>
                  <a:srgbClr val="CC3300"/>
                </a:solidFill>
                <a:latin typeface="Candara" charset="0"/>
              </a:endParaRPr>
            </a:p>
          </p:txBody>
        </p:sp>
        <p:sp>
          <p:nvSpPr>
            <p:cNvPr id="30724" name="Text Box 8"/>
            <p:cNvSpPr txBox="1">
              <a:spLocks noChangeArrowheads="1"/>
            </p:cNvSpPr>
            <p:nvPr/>
          </p:nvSpPr>
          <p:spPr bwMode="auto">
            <a:xfrm>
              <a:off x="8458200" y="1736920"/>
              <a:ext cx="1975204" cy="4875482"/>
            </a:xfrm>
            <a:prstGeom prst="rect">
              <a:avLst/>
            </a:prstGeom>
            <a:solidFill>
              <a:srgbClr val="E1F61A"/>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ts val="0"/>
                </a:spcBef>
              </a:pPr>
              <a:r>
                <a:rPr lang="en-US" sz="2400" b="1" i="0" spc="-40" dirty="0" smtClean="0">
                  <a:solidFill>
                    <a:srgbClr val="000000"/>
                  </a:solidFill>
                  <a:latin typeface="Candara" charset="0"/>
                </a:rPr>
                <a:t>Christian Choice: </a:t>
              </a:r>
            </a:p>
            <a:p>
              <a:pPr algn="ctr" eaLnBrk="1" hangingPunct="1">
                <a:lnSpc>
                  <a:spcPct val="90000"/>
                </a:lnSpc>
                <a:spcBef>
                  <a:spcPct val="20000"/>
                </a:spcBef>
              </a:pPr>
              <a:r>
                <a:rPr lang="en-US" altLang="ja-JP" sz="2400" b="1" i="0" spc="-40" dirty="0" smtClean="0">
                  <a:solidFill>
                    <a:srgbClr val="000000"/>
                  </a:solidFill>
                  <a:latin typeface="Candara" charset="0"/>
                </a:rPr>
                <a:t>“OBEDIENCE”</a:t>
              </a:r>
            </a:p>
            <a:p>
              <a:pPr algn="ctr" eaLnBrk="1" hangingPunct="1">
                <a:lnSpc>
                  <a:spcPct val="90000"/>
                </a:lnSpc>
                <a:spcBef>
                  <a:spcPct val="20000"/>
                </a:spcBef>
              </a:pPr>
              <a:endParaRPr lang="en-US" b="1" i="0" dirty="0" smtClean="0">
                <a:solidFill>
                  <a:srgbClr val="CC3300"/>
                </a:solidFill>
                <a:latin typeface="Candara" charset="0"/>
                <a:sym typeface="Wingdings" charset="0"/>
              </a:endParaRPr>
            </a:p>
            <a:p>
              <a:pPr algn="ctr" eaLnBrk="1" hangingPunct="1">
                <a:lnSpc>
                  <a:spcPct val="90000"/>
                </a:lnSpc>
                <a:spcBef>
                  <a:spcPct val="20000"/>
                </a:spcBef>
              </a:pPr>
              <a:endParaRPr lang="en-US" b="1" i="0" dirty="0" smtClean="0">
                <a:solidFill>
                  <a:srgbClr val="CC3300"/>
                </a:solidFill>
                <a:latin typeface="Candara" charset="0"/>
                <a:sym typeface="Wingdings" charset="0"/>
              </a:endParaRPr>
            </a:p>
            <a:p>
              <a:pPr algn="ctr" eaLnBrk="1" hangingPunct="1">
                <a:lnSpc>
                  <a:spcPct val="90000"/>
                </a:lnSpc>
                <a:spcBef>
                  <a:spcPct val="20000"/>
                </a:spcBef>
              </a:pPr>
              <a:endParaRPr lang="en-US" b="1" i="0" dirty="0" smtClean="0">
                <a:solidFill>
                  <a:srgbClr val="CC3300"/>
                </a:solidFill>
                <a:latin typeface="Candara" charset="0"/>
                <a:sym typeface="Wingdings" charset="0"/>
              </a:endParaRPr>
            </a:p>
            <a:p>
              <a:pPr algn="ctr" eaLnBrk="1" hangingPunct="1">
                <a:lnSpc>
                  <a:spcPct val="90000"/>
                </a:lnSpc>
                <a:spcBef>
                  <a:spcPct val="20000"/>
                </a:spcBef>
              </a:pPr>
              <a:r>
                <a:rPr lang="en-US" sz="2200" b="1" i="0" dirty="0" smtClean="0">
                  <a:solidFill>
                    <a:srgbClr val="CC3300"/>
                  </a:solidFill>
                  <a:latin typeface="Candara" charset="0"/>
                  <a:sym typeface="Wingdings" charset="0"/>
                </a:rPr>
                <a:t>7:13-27</a:t>
              </a:r>
              <a:endParaRPr lang="en-US" sz="2200" b="1" i="0" dirty="0" smtClean="0">
                <a:solidFill>
                  <a:srgbClr val="CC3300"/>
                </a:solidFill>
                <a:latin typeface="Candara" charset="0"/>
              </a:endParaRPr>
            </a:p>
          </p:txBody>
        </p:sp>
        <p:sp>
          <p:nvSpPr>
            <p:cNvPr id="11" name="Text Box 8"/>
            <p:cNvSpPr txBox="1">
              <a:spLocks noChangeArrowheads="1"/>
            </p:cNvSpPr>
            <p:nvPr/>
          </p:nvSpPr>
          <p:spPr bwMode="auto">
            <a:xfrm>
              <a:off x="3711369" y="1738414"/>
              <a:ext cx="1394031" cy="4876800"/>
            </a:xfrm>
            <a:prstGeom prst="rect">
              <a:avLst/>
            </a:prstGeom>
            <a:solidFill>
              <a:srgbClr val="E1F61A"/>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ts val="0"/>
                </a:spcBef>
              </a:pPr>
              <a:r>
                <a:rPr lang="en-US" sz="2400" b="1" i="0" spc="-40" dirty="0" smtClean="0">
                  <a:solidFill>
                    <a:srgbClr val="000000"/>
                  </a:solidFill>
                  <a:latin typeface="Candara" charset="0"/>
                </a:rPr>
                <a:t>Christian </a:t>
              </a:r>
              <a:r>
                <a:rPr lang="en-US" sz="2400" b="1" i="0" spc="-110" dirty="0" smtClean="0">
                  <a:solidFill>
                    <a:srgbClr val="000000"/>
                  </a:solidFill>
                  <a:latin typeface="Candara" charset="0"/>
                </a:rPr>
                <a:t>Influence: </a:t>
              </a:r>
            </a:p>
            <a:p>
              <a:pPr algn="ctr" eaLnBrk="1" hangingPunct="1">
                <a:lnSpc>
                  <a:spcPct val="90000"/>
                </a:lnSpc>
                <a:spcBef>
                  <a:spcPct val="20000"/>
                </a:spcBef>
              </a:pPr>
              <a:r>
                <a:rPr lang="en-US" altLang="ja-JP" sz="2400" b="1" i="0" spc="-40" dirty="0" smtClean="0">
                  <a:solidFill>
                    <a:srgbClr val="000000"/>
                  </a:solidFill>
                  <a:latin typeface="Candara" charset="0"/>
                </a:rPr>
                <a:t>“ROLE</a:t>
              </a:r>
              <a:r>
                <a:rPr lang="en-US" altLang="ja-JP" sz="2400" b="1" i="0" dirty="0" smtClean="0">
                  <a:solidFill>
                    <a:srgbClr val="000000"/>
                  </a:solidFill>
                  <a:latin typeface="Candara" charset="0"/>
                </a:rPr>
                <a:t>”</a:t>
              </a: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sz="1400" b="1" i="0" dirty="0" smtClean="0">
                <a:solidFill>
                  <a:srgbClr val="CC3300"/>
                </a:solidFill>
                <a:latin typeface="Candara" charset="0"/>
                <a:sym typeface="Wingdings" charset="0"/>
              </a:endParaRPr>
            </a:p>
            <a:p>
              <a:pPr algn="ctr" eaLnBrk="1" hangingPunct="1">
                <a:lnSpc>
                  <a:spcPct val="90000"/>
                </a:lnSpc>
                <a:spcBef>
                  <a:spcPct val="20000"/>
                </a:spcBef>
              </a:pPr>
              <a:r>
                <a:rPr lang="en-US" sz="2200" b="1" i="0" dirty="0" smtClean="0">
                  <a:solidFill>
                    <a:srgbClr val="CC3300"/>
                  </a:solidFill>
                  <a:latin typeface="Candara" charset="0"/>
                  <a:sym typeface="Wingdings" charset="0"/>
                </a:rPr>
                <a:t>5:13-16</a:t>
              </a:r>
              <a:endParaRPr lang="en-US" sz="2200" b="1" i="0" dirty="0" smtClean="0">
                <a:solidFill>
                  <a:srgbClr val="CC3300"/>
                </a:solidFill>
                <a:latin typeface="Candara" charset="0"/>
              </a:endParaRPr>
            </a:p>
          </p:txBody>
        </p:sp>
      </p:grpSp>
    </p:spTree>
    <p:extLst>
      <p:ext uri="{BB962C8B-B14F-4D97-AF65-F5344CB8AC3E}">
        <p14:creationId xmlns:p14="http://schemas.microsoft.com/office/powerpoint/2010/main" val="1910367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658600" cy="838200"/>
          </a:xfrm>
        </p:spPr>
        <p:txBody>
          <a:bodyPr/>
          <a:lstStyle/>
          <a:p>
            <a:r>
              <a:rPr lang="en-US" sz="3200" b="1" spc="-60" dirty="0">
                <a:latin typeface="Candara" charset="0"/>
                <a:ea typeface="MS PGothic" charset="0"/>
                <a:cs typeface="Arial" charset="0"/>
              </a:rPr>
              <a:t>THE CONCLUSION OF JESUS’ SERMON:  </a:t>
            </a:r>
            <a:r>
              <a:rPr lang="en-US" sz="3200" b="1" spc="-60" dirty="0" smtClean="0">
                <a:latin typeface="Candara" charset="0"/>
                <a:ea typeface="MS PGothic" charset="0"/>
                <a:cs typeface="Arial" charset="0"/>
              </a:rPr>
              <a:t/>
            </a:r>
            <a:br>
              <a:rPr lang="en-US" sz="3200" b="1" spc="-60" dirty="0" smtClean="0">
                <a:latin typeface="Candara" charset="0"/>
                <a:ea typeface="MS PGothic" charset="0"/>
                <a:cs typeface="Arial" charset="0"/>
              </a:rPr>
            </a:br>
            <a:r>
              <a:rPr lang="en-US" sz="3200" b="1" spc="-60" dirty="0" smtClean="0">
                <a:latin typeface="Candara" charset="0"/>
                <a:ea typeface="MS PGothic" charset="0"/>
                <a:cs typeface="Arial" charset="0"/>
              </a:rPr>
              <a:t>A </a:t>
            </a:r>
            <a:r>
              <a:rPr lang="en-US" sz="3200" b="1" spc="-60" dirty="0">
                <a:latin typeface="Candara" charset="0"/>
                <a:ea typeface="MS PGothic" charset="0"/>
                <a:cs typeface="Arial" charset="0"/>
              </a:rPr>
              <a:t>CALL FOR DECISIVE COMMITMENT</a:t>
            </a:r>
          </a:p>
        </p:txBody>
      </p:sp>
      <p:sp>
        <p:nvSpPr>
          <p:cNvPr id="27651" name="Rectangle 3"/>
          <p:cNvSpPr>
            <a:spLocks noGrp="1" noChangeArrowheads="1"/>
          </p:cNvSpPr>
          <p:nvPr>
            <p:ph type="body" idx="1"/>
          </p:nvPr>
        </p:nvSpPr>
        <p:spPr>
          <a:xfrm>
            <a:off x="304800" y="1600200"/>
            <a:ext cx="11684000" cy="5198057"/>
          </a:xfrm>
        </p:spPr>
        <p:txBody>
          <a:bodyPr/>
          <a:lstStyle/>
          <a:p>
            <a:pPr marL="458788" lvl="0" indent="-458788">
              <a:spcBef>
                <a:spcPts val="0"/>
              </a:spcBef>
              <a:defRPr/>
            </a:pPr>
            <a:r>
              <a:rPr lang="en-US" sz="2800" b="1" dirty="0" smtClean="0">
                <a:latin typeface="Candara" charset="0"/>
                <a:ea typeface="MS PGothic" charset="0"/>
                <a:cs typeface="Arial" charset="0"/>
              </a:rPr>
              <a:t>Beginning </a:t>
            </a:r>
            <a:r>
              <a:rPr lang="en-US" sz="2800" b="1" dirty="0">
                <a:latin typeface="Candara" charset="0"/>
                <a:ea typeface="MS PGothic" charset="0"/>
                <a:cs typeface="Arial" charset="0"/>
              </a:rPr>
              <a:t>with this section, Jesus presents </a:t>
            </a:r>
            <a:r>
              <a:rPr lang="en-US" sz="2800" b="1" u="sng" dirty="0">
                <a:solidFill>
                  <a:srgbClr val="FF0000"/>
                </a:solidFill>
                <a:latin typeface="Candara" charset="0"/>
                <a:ea typeface="MS PGothic" charset="0"/>
                <a:cs typeface="Arial" charset="0"/>
              </a:rPr>
              <a:t>a series of contrasting choices</a:t>
            </a:r>
            <a:r>
              <a:rPr lang="en-US" sz="2800" b="1" dirty="0">
                <a:latin typeface="Candara" charset="0"/>
                <a:ea typeface="MS PGothic" charset="0"/>
                <a:cs typeface="Arial" charset="0"/>
              </a:rPr>
              <a:t> as the concluding remarks of the </a:t>
            </a:r>
            <a:r>
              <a:rPr lang="en-US" sz="2800" b="1" dirty="0" smtClean="0">
                <a:latin typeface="Candara" charset="0"/>
                <a:ea typeface="MS PGothic" charset="0"/>
                <a:cs typeface="Arial" charset="0"/>
              </a:rPr>
              <a:t>Sermon on the Mount.</a:t>
            </a:r>
            <a:endParaRPr lang="en-US" sz="2000" b="1" dirty="0">
              <a:latin typeface="Candara" charset="0"/>
              <a:ea typeface="MS PGothic" charset="0"/>
              <a:cs typeface="Arial" charset="0"/>
            </a:endParaRPr>
          </a:p>
          <a:p>
            <a:pPr marL="909638" lvl="1" indent="-455613">
              <a:spcBef>
                <a:spcPct val="0"/>
              </a:spcBef>
              <a:buFont typeface="Wingdings" charset="2"/>
              <a:buChar char="Ø"/>
            </a:pPr>
            <a:r>
              <a:rPr lang="en-US" sz="2600" spc="-10" dirty="0" smtClean="0">
                <a:solidFill>
                  <a:srgbClr val="FF0000"/>
                </a:solidFill>
                <a:latin typeface="Candara" charset="0"/>
                <a:ea typeface="ＭＳ Ｐゴシック" charset="0"/>
                <a:cs typeface="MS PGothic" charset="0"/>
              </a:rPr>
              <a:t>Two </a:t>
            </a:r>
            <a:r>
              <a:rPr lang="en-US" sz="2600" spc="-10" dirty="0">
                <a:solidFill>
                  <a:srgbClr val="FF0000"/>
                </a:solidFill>
                <a:latin typeface="Candara" charset="0"/>
                <a:ea typeface="ＭＳ Ｐゴシック" charset="0"/>
                <a:cs typeface="MS PGothic" charset="0"/>
              </a:rPr>
              <a:t>Roads: Wide or Narrow [7:13-14]</a:t>
            </a:r>
          </a:p>
          <a:p>
            <a:pPr marL="909638" lvl="1" indent="-455613">
              <a:spcBef>
                <a:spcPct val="0"/>
              </a:spcBef>
              <a:buFont typeface="Wingdings" charset="2"/>
              <a:buChar char="Ø"/>
            </a:pPr>
            <a:r>
              <a:rPr lang="en-US" sz="2600" spc="-10" dirty="0">
                <a:latin typeface="Candara" charset="0"/>
                <a:ea typeface="ＭＳ Ｐゴシック" charset="0"/>
                <a:cs typeface="MS PGothic" charset="0"/>
              </a:rPr>
              <a:t>Two Trees: Good or Bad [7:15-23]</a:t>
            </a:r>
          </a:p>
          <a:p>
            <a:pPr marL="909638" lvl="1" indent="-455613">
              <a:spcBef>
                <a:spcPct val="0"/>
              </a:spcBef>
              <a:buFont typeface="Wingdings" charset="2"/>
              <a:buChar char="Ø"/>
            </a:pPr>
            <a:r>
              <a:rPr lang="en-US" sz="2600" spc="-10" dirty="0">
                <a:latin typeface="Candara" charset="0"/>
                <a:ea typeface="ＭＳ Ｐゴシック" charset="0"/>
                <a:cs typeface="MS PGothic" charset="0"/>
              </a:rPr>
              <a:t>Two Builders: Wise or Foolish [7:24-27] </a:t>
            </a:r>
          </a:p>
          <a:p>
            <a:pPr marL="454025" lvl="1" indent="0">
              <a:spcBef>
                <a:spcPct val="0"/>
              </a:spcBef>
              <a:buNone/>
            </a:pPr>
            <a:endParaRPr lang="en-US" sz="1400" spc="-10" dirty="0">
              <a:latin typeface="Candara" charset="0"/>
              <a:ea typeface="ＭＳ Ｐゴシック" charset="0"/>
              <a:cs typeface="MS PGothic" charset="0"/>
            </a:endParaRPr>
          </a:p>
          <a:p>
            <a:pPr marL="458788" lvl="0" indent="-458788">
              <a:spcBef>
                <a:spcPct val="0"/>
              </a:spcBef>
            </a:pPr>
            <a:r>
              <a:rPr lang="en-US" sz="2800" b="1" spc="-10" dirty="0">
                <a:latin typeface="Candara" charset="0"/>
                <a:ea typeface="ＭＳ Ｐゴシック" charset="0"/>
                <a:cs typeface="MS PGothic" charset="0"/>
              </a:rPr>
              <a:t> Why? Jesus calls for </a:t>
            </a:r>
            <a:r>
              <a:rPr lang="en-US" sz="2800" b="1" u="sng" spc="-10" dirty="0" smtClean="0">
                <a:solidFill>
                  <a:srgbClr val="FF0000"/>
                </a:solidFill>
                <a:latin typeface="Candara" charset="0"/>
                <a:ea typeface="ＭＳ Ｐゴシック" charset="0"/>
                <a:cs typeface="MS PGothic" charset="0"/>
              </a:rPr>
              <a:t>a decisive </a:t>
            </a:r>
            <a:r>
              <a:rPr lang="en-US" sz="2800" b="1" u="sng" spc="-10" dirty="0">
                <a:solidFill>
                  <a:srgbClr val="FF0000"/>
                </a:solidFill>
                <a:latin typeface="Candara" charset="0"/>
                <a:ea typeface="ＭＳ Ｐゴシック" charset="0"/>
                <a:cs typeface="MS PGothic" charset="0"/>
              </a:rPr>
              <a:t>commitment</a:t>
            </a:r>
            <a:r>
              <a:rPr lang="en-US" sz="2800" b="1" spc="-10" dirty="0">
                <a:solidFill>
                  <a:srgbClr val="FF0000"/>
                </a:solidFill>
                <a:latin typeface="Candara" charset="0"/>
                <a:ea typeface="ＭＳ Ｐゴシック" charset="0"/>
                <a:cs typeface="MS PGothic" charset="0"/>
              </a:rPr>
              <a:t> </a:t>
            </a:r>
            <a:r>
              <a:rPr lang="en-US" sz="2800" b="1" spc="-10" dirty="0">
                <a:latin typeface="Candara" charset="0"/>
                <a:ea typeface="ＭＳ Ｐゴシック" charset="0"/>
                <a:cs typeface="MS PGothic" charset="0"/>
              </a:rPr>
              <a:t>in response to his teaching.</a:t>
            </a:r>
          </a:p>
          <a:p>
            <a:pPr marL="0" lvl="0" indent="0">
              <a:spcBef>
                <a:spcPct val="0"/>
              </a:spcBef>
              <a:buNone/>
            </a:pPr>
            <a:endParaRPr lang="en-US" sz="1200" b="1" spc="-10" dirty="0" smtClean="0">
              <a:latin typeface="Candara" charset="0"/>
              <a:ea typeface="ＭＳ Ｐゴシック" charset="0"/>
              <a:cs typeface="MS PGothic" charset="0"/>
            </a:endParaRPr>
          </a:p>
          <a:p>
            <a:pPr marL="0" lvl="0" indent="0" algn="ctr">
              <a:spcBef>
                <a:spcPct val="0"/>
              </a:spcBef>
              <a:buNone/>
            </a:pPr>
            <a:r>
              <a:rPr lang="en-US" sz="2600" i="1" spc="-10" dirty="0">
                <a:latin typeface="Candara" charset="0"/>
                <a:ea typeface="ＭＳ Ｐゴシック" charset="0"/>
                <a:cs typeface="MS PGothic" charset="0"/>
              </a:rPr>
              <a:t>Father, make me a crisis man</a:t>
            </a:r>
            <a:r>
              <a:rPr lang="en-US" sz="2600" i="1" spc="-10" dirty="0" smtClean="0">
                <a:latin typeface="Candara" charset="0"/>
                <a:ea typeface="ＭＳ Ｐゴシック" charset="0"/>
                <a:cs typeface="MS PGothic" charset="0"/>
              </a:rPr>
              <a:t>. </a:t>
            </a:r>
            <a:r>
              <a:rPr lang="en-US" sz="2600" i="1" spc="-10" dirty="0">
                <a:latin typeface="Candara" charset="0"/>
                <a:ea typeface="ＭＳ Ｐゴシック" charset="0"/>
                <a:cs typeface="MS PGothic" charset="0"/>
              </a:rPr>
              <a:t>Bring those </a:t>
            </a:r>
            <a:r>
              <a:rPr lang="en-US" sz="2600" i="1" spc="-10" dirty="0" smtClean="0">
                <a:latin typeface="Candara" charset="0"/>
                <a:ea typeface="ＭＳ Ｐゴシック" charset="0"/>
                <a:cs typeface="MS PGothic" charset="0"/>
              </a:rPr>
              <a:t/>
            </a:r>
            <a:br>
              <a:rPr lang="en-US" sz="2600" i="1" spc="-10" dirty="0" smtClean="0">
                <a:latin typeface="Candara" charset="0"/>
                <a:ea typeface="ＭＳ Ｐゴシック" charset="0"/>
                <a:cs typeface="MS PGothic" charset="0"/>
              </a:rPr>
            </a:br>
            <a:r>
              <a:rPr lang="en-US" sz="2600" i="1" spc="-10" dirty="0" smtClean="0">
                <a:latin typeface="Candara" charset="0"/>
                <a:ea typeface="ＭＳ Ｐゴシック" charset="0"/>
                <a:cs typeface="MS PGothic" charset="0"/>
              </a:rPr>
              <a:t>I </a:t>
            </a:r>
            <a:r>
              <a:rPr lang="en-US" sz="2600" i="1" spc="-10" dirty="0">
                <a:latin typeface="Candara" charset="0"/>
                <a:ea typeface="ＭＳ Ｐゴシック" charset="0"/>
                <a:cs typeface="MS PGothic" charset="0"/>
              </a:rPr>
              <a:t>contact to decision. </a:t>
            </a:r>
            <a:r>
              <a:rPr lang="en-US" sz="2600" i="1" spc="-10" dirty="0" smtClean="0">
                <a:latin typeface="Candara" charset="0"/>
                <a:ea typeface="ＭＳ Ｐゴシック" charset="0"/>
                <a:cs typeface="MS PGothic" charset="0"/>
              </a:rPr>
              <a:t>Let </a:t>
            </a:r>
            <a:r>
              <a:rPr lang="en-US" sz="2600" i="1" spc="-10" dirty="0">
                <a:latin typeface="Candara" charset="0"/>
                <a:ea typeface="ＭＳ Ｐゴシック" charset="0"/>
                <a:cs typeface="MS PGothic" charset="0"/>
              </a:rPr>
              <a:t>me not be a </a:t>
            </a:r>
            <a:r>
              <a:rPr lang="en-US" sz="2600" i="1" spc="-10" dirty="0" smtClean="0">
                <a:latin typeface="Candara" charset="0"/>
                <a:ea typeface="ＭＳ Ｐゴシック" charset="0"/>
                <a:cs typeface="MS PGothic" charset="0"/>
              </a:rPr>
              <a:t>milepost</a:t>
            </a:r>
            <a:r>
              <a:rPr lang="en-US" sz="2600" i="1" spc="-10" dirty="0">
                <a:latin typeface="Candara" charset="0"/>
                <a:ea typeface="ＭＳ Ｐゴシック" charset="0"/>
                <a:cs typeface="MS PGothic" charset="0"/>
              </a:rPr>
              <a:t/>
            </a:r>
            <a:br>
              <a:rPr lang="en-US" sz="2600" i="1" spc="-10" dirty="0">
                <a:latin typeface="Candara" charset="0"/>
                <a:ea typeface="ＭＳ Ｐゴシック" charset="0"/>
                <a:cs typeface="MS PGothic" charset="0"/>
              </a:rPr>
            </a:br>
            <a:r>
              <a:rPr lang="en-US" sz="2600" i="1" spc="-10" dirty="0" smtClean="0">
                <a:latin typeface="Candara" charset="0"/>
                <a:ea typeface="ＭＳ Ｐゴシック" charset="0"/>
                <a:cs typeface="MS PGothic" charset="0"/>
              </a:rPr>
              <a:t>on </a:t>
            </a:r>
            <a:r>
              <a:rPr lang="en-US" sz="2600" i="1" spc="-10" dirty="0">
                <a:latin typeface="Candara" charset="0"/>
                <a:ea typeface="ＭＳ Ｐゴシック" charset="0"/>
                <a:cs typeface="MS PGothic" charset="0"/>
              </a:rPr>
              <a:t>a single road; </a:t>
            </a:r>
            <a:r>
              <a:rPr lang="en-US" sz="2600" i="1" spc="-10" dirty="0" smtClean="0">
                <a:latin typeface="Candara" charset="0"/>
                <a:ea typeface="ＭＳ Ｐゴシック" charset="0"/>
                <a:cs typeface="MS PGothic" charset="0"/>
              </a:rPr>
              <a:t>make </a:t>
            </a:r>
            <a:r>
              <a:rPr lang="en-US" sz="2600" i="1" spc="-10" dirty="0">
                <a:latin typeface="Candara" charset="0"/>
                <a:ea typeface="ＭＳ Ｐゴシック" charset="0"/>
                <a:cs typeface="MS PGothic" charset="0"/>
              </a:rPr>
              <a:t>me a fork, that men must turn </a:t>
            </a:r>
            <a:r>
              <a:rPr lang="en-US" sz="2600" i="1" spc="-10" dirty="0" smtClean="0">
                <a:latin typeface="Candara" charset="0"/>
                <a:ea typeface="ＭＳ Ｐゴシック" charset="0"/>
                <a:cs typeface="MS PGothic" charset="0"/>
              </a:rPr>
              <a:t/>
            </a:r>
            <a:br>
              <a:rPr lang="en-US" sz="2600" i="1" spc="-10" dirty="0" smtClean="0">
                <a:latin typeface="Candara" charset="0"/>
                <a:ea typeface="ＭＳ Ｐゴシック" charset="0"/>
                <a:cs typeface="MS PGothic" charset="0"/>
              </a:rPr>
            </a:br>
            <a:r>
              <a:rPr lang="en-US" sz="2600" i="1" spc="-10" dirty="0" smtClean="0">
                <a:latin typeface="Candara" charset="0"/>
                <a:ea typeface="ＭＳ Ｐゴシック" charset="0"/>
                <a:cs typeface="MS PGothic" charset="0"/>
              </a:rPr>
              <a:t>one </a:t>
            </a:r>
            <a:r>
              <a:rPr lang="en-US" sz="2600" i="1" spc="-10" dirty="0">
                <a:latin typeface="Candara" charset="0"/>
                <a:ea typeface="ＭＳ Ｐゴシック" charset="0"/>
                <a:cs typeface="MS PGothic" charset="0"/>
              </a:rPr>
              <a:t>way or another on facing Christ in </a:t>
            </a:r>
            <a:r>
              <a:rPr lang="en-US" sz="2600" i="1" spc="-10" dirty="0" smtClean="0">
                <a:latin typeface="Candara" charset="0"/>
                <a:ea typeface="ＭＳ Ｐゴシック" charset="0"/>
                <a:cs typeface="MS PGothic" charset="0"/>
              </a:rPr>
              <a:t>me.</a:t>
            </a:r>
            <a:br>
              <a:rPr lang="en-US" sz="2600" i="1" spc="-10" dirty="0" smtClean="0">
                <a:latin typeface="Candara" charset="0"/>
                <a:ea typeface="ＭＳ Ｐゴシック" charset="0"/>
                <a:cs typeface="MS PGothic" charset="0"/>
              </a:rPr>
            </a:br>
            <a:r>
              <a:rPr lang="en-US" sz="2600" i="1" spc="-10" dirty="0" smtClean="0">
                <a:latin typeface="Candara" charset="0"/>
                <a:ea typeface="ＭＳ Ｐゴシック" charset="0"/>
                <a:cs typeface="MS PGothic" charset="0"/>
              </a:rPr>
              <a:t>Jim </a:t>
            </a:r>
            <a:r>
              <a:rPr lang="en-US" sz="2600" i="1" spc="-10" dirty="0">
                <a:latin typeface="Candara" charset="0"/>
                <a:ea typeface="ＭＳ Ｐゴシック" charset="0"/>
                <a:cs typeface="MS PGothic" charset="0"/>
              </a:rPr>
              <a:t>Elliot</a:t>
            </a:r>
          </a:p>
          <a:p>
            <a:pPr marL="0" lvl="0" indent="0" algn="ctr">
              <a:spcBef>
                <a:spcPct val="0"/>
              </a:spcBef>
              <a:buNone/>
            </a:pPr>
            <a:endParaRPr lang="en-US" sz="2600" i="1" spc="-10" dirty="0">
              <a:latin typeface="Candara" charset="0"/>
              <a:ea typeface="ＭＳ Ｐゴシック" charset="0"/>
              <a:cs typeface="MS PGothic"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998428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BETWEEN THE TWO ROADS</a:t>
            </a:r>
          </a:p>
        </p:txBody>
      </p:sp>
      <p:sp>
        <p:nvSpPr>
          <p:cNvPr id="5" name="Rectangle 3"/>
          <p:cNvSpPr txBox="1">
            <a:spLocks noChangeArrowheads="1"/>
          </p:cNvSpPr>
          <p:nvPr/>
        </p:nvSpPr>
        <p:spPr bwMode="auto">
          <a:xfrm>
            <a:off x="304840" y="1143000"/>
            <a:ext cx="11734799" cy="568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dirty="0">
                <a:latin typeface="Candara"/>
                <a:cs typeface="Candara"/>
              </a:rPr>
              <a:t> </a:t>
            </a:r>
            <a:r>
              <a:rPr lang="en-US" sz="2600" baseline="30000" dirty="0" smtClean="0">
                <a:latin typeface="Candara"/>
                <a:cs typeface="Candara"/>
              </a:rPr>
              <a:t>13</a:t>
            </a:r>
            <a:r>
              <a:rPr lang="en-US" sz="2600" dirty="0">
                <a:latin typeface="Candara"/>
                <a:cs typeface="Candara"/>
              </a:rPr>
              <a:t> “Enter by the narrow gate. For the gate is wide </a:t>
            </a:r>
            <a:br>
              <a:rPr lang="en-US" sz="2600" dirty="0">
                <a:latin typeface="Candara"/>
                <a:cs typeface="Candara"/>
              </a:rPr>
            </a:br>
            <a:r>
              <a:rPr lang="en-US" sz="2600" dirty="0">
                <a:latin typeface="Candara"/>
                <a:cs typeface="Candara"/>
              </a:rPr>
              <a:t>and the way is easy that leads to destruction, and those </a:t>
            </a:r>
            <a:br>
              <a:rPr lang="en-US" sz="2600" dirty="0">
                <a:latin typeface="Candara"/>
                <a:cs typeface="Candara"/>
              </a:rPr>
            </a:br>
            <a:r>
              <a:rPr lang="en-US" sz="2600" dirty="0">
                <a:latin typeface="Candara"/>
                <a:cs typeface="Candara"/>
              </a:rPr>
              <a:t>who enter by it are many. </a:t>
            </a:r>
            <a:r>
              <a:rPr lang="en-US" sz="2600" baseline="30000" dirty="0">
                <a:latin typeface="Candara"/>
                <a:cs typeface="Candara"/>
              </a:rPr>
              <a:t>14</a:t>
            </a:r>
            <a:r>
              <a:rPr lang="en-US" sz="2600" dirty="0">
                <a:latin typeface="Candara"/>
                <a:cs typeface="Candara"/>
              </a:rPr>
              <a:t> For the gate is narrow and the way </a:t>
            </a:r>
            <a:br>
              <a:rPr lang="en-US" sz="2600" dirty="0">
                <a:latin typeface="Candara"/>
                <a:cs typeface="Candara"/>
              </a:rPr>
            </a:br>
            <a:r>
              <a:rPr lang="en-US" sz="2600" dirty="0">
                <a:latin typeface="Candara"/>
                <a:cs typeface="Candara"/>
              </a:rPr>
              <a:t>is hard that leads to life, and those who find it are few. (vs. 13-14)</a:t>
            </a:r>
          </a:p>
          <a:p>
            <a:pPr marL="0" indent="0" algn="ctr">
              <a:spcBef>
                <a:spcPct val="0"/>
              </a:spcBef>
              <a:buNone/>
            </a:pPr>
            <a:endParaRPr lang="en-US" sz="1000" i="0" spc="-10" dirty="0" smtClean="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It is NOT a contrast between the irreligious way and the religious way.</a:t>
            </a:r>
          </a:p>
          <a:p>
            <a:pPr marL="0" indent="0">
              <a:spcBef>
                <a:spcPct val="0"/>
              </a:spcBef>
              <a:buNone/>
            </a:pPr>
            <a:endParaRPr lang="en-US" sz="1200" b="1" i="0" spc="-10" dirty="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It is RATHER a contrast </a:t>
            </a:r>
            <a:r>
              <a:rPr lang="en-US" sz="2800" b="1" i="0" spc="-10" dirty="0">
                <a:solidFill>
                  <a:srgbClr val="FF0000"/>
                </a:solidFill>
                <a:latin typeface="Candara" charset="0"/>
                <a:ea typeface="ＭＳ Ｐゴシック" charset="0"/>
                <a:cs typeface="MS PGothic" charset="0"/>
              </a:rPr>
              <a:t>between the way of counterfeit </a:t>
            </a:r>
            <a:r>
              <a:rPr lang="en-US" sz="2800" b="1" i="0" spc="-10" dirty="0" smtClean="0">
                <a:solidFill>
                  <a:srgbClr val="FF0000"/>
                </a:solidFill>
                <a:latin typeface="Candara" charset="0"/>
                <a:ea typeface="ＭＳ Ｐゴシック" charset="0"/>
                <a:cs typeface="MS PGothic" charset="0"/>
              </a:rPr>
              <a:t>conversion/discipleship </a:t>
            </a:r>
            <a:r>
              <a:rPr lang="en-US" sz="2800" b="1" i="0" spc="-10" dirty="0">
                <a:solidFill>
                  <a:srgbClr val="FF0000"/>
                </a:solidFill>
                <a:latin typeface="Candara" charset="0"/>
                <a:ea typeface="ＭＳ Ｐゴシック" charset="0"/>
                <a:cs typeface="MS PGothic" charset="0"/>
              </a:rPr>
              <a:t>and the way of true </a:t>
            </a:r>
            <a:r>
              <a:rPr lang="en-US" sz="2800" b="1" i="0" spc="-10" dirty="0" smtClean="0">
                <a:solidFill>
                  <a:srgbClr val="FF0000"/>
                </a:solidFill>
                <a:latin typeface="Candara" charset="0"/>
                <a:ea typeface="ＭＳ Ｐゴシック" charset="0"/>
                <a:cs typeface="MS PGothic" charset="0"/>
              </a:rPr>
              <a:t>conversion/discipleship.</a:t>
            </a:r>
            <a:endParaRPr lang="en-US" sz="2800" b="1" i="0" spc="-10" dirty="0">
              <a:solidFill>
                <a:srgbClr val="FF0000"/>
              </a:solidFill>
              <a:latin typeface="Candara" charset="0"/>
              <a:ea typeface="ＭＳ Ｐゴシック" charset="0"/>
              <a:cs typeface="MS PGothic" charset="0"/>
            </a:endParaRP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No road sign says: “This Way to Destruction/Death”</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Both road signs say: “This Way to Life/Salvation!”</a:t>
            </a:r>
          </a:p>
        </p:txBody>
      </p:sp>
    </p:spTree>
    <p:extLst>
      <p:ext uri="{BB962C8B-B14F-4D97-AF65-F5344CB8AC3E}">
        <p14:creationId xmlns:p14="http://schemas.microsoft.com/office/powerpoint/2010/main" val="4270325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BETWEEN THE TWO ROADS</a:t>
            </a:r>
          </a:p>
        </p:txBody>
      </p:sp>
      <p:sp>
        <p:nvSpPr>
          <p:cNvPr id="5" name="Rectangle 3"/>
          <p:cNvSpPr txBox="1">
            <a:spLocks noChangeArrowheads="1"/>
          </p:cNvSpPr>
          <p:nvPr/>
        </p:nvSpPr>
        <p:spPr bwMode="auto">
          <a:xfrm>
            <a:off x="304840" y="1143000"/>
            <a:ext cx="11734799" cy="568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dirty="0">
                <a:latin typeface="Candara"/>
                <a:cs typeface="Candara"/>
              </a:rPr>
              <a:t> </a:t>
            </a:r>
            <a:r>
              <a:rPr lang="en-US" sz="2600" baseline="30000" dirty="0" smtClean="0">
                <a:latin typeface="Candara"/>
                <a:cs typeface="Candara"/>
              </a:rPr>
              <a:t>13</a:t>
            </a:r>
            <a:r>
              <a:rPr lang="en-US" sz="2600" dirty="0">
                <a:latin typeface="Candara"/>
                <a:cs typeface="Candara"/>
              </a:rPr>
              <a:t> “Enter by the narrow gate. For the gate is wide </a:t>
            </a:r>
            <a:br>
              <a:rPr lang="en-US" sz="2600" dirty="0">
                <a:latin typeface="Candara"/>
                <a:cs typeface="Candara"/>
              </a:rPr>
            </a:br>
            <a:r>
              <a:rPr lang="en-US" sz="2600" dirty="0">
                <a:latin typeface="Candara"/>
                <a:cs typeface="Candara"/>
              </a:rPr>
              <a:t>and the way is easy that leads to destruction, and those </a:t>
            </a:r>
            <a:br>
              <a:rPr lang="en-US" sz="2600" dirty="0">
                <a:latin typeface="Candara"/>
                <a:cs typeface="Candara"/>
              </a:rPr>
            </a:br>
            <a:r>
              <a:rPr lang="en-US" sz="2600" dirty="0">
                <a:latin typeface="Candara"/>
                <a:cs typeface="Candara"/>
              </a:rPr>
              <a:t>who enter by it are many. </a:t>
            </a:r>
            <a:r>
              <a:rPr lang="en-US" sz="2600" baseline="30000" dirty="0">
                <a:latin typeface="Candara"/>
                <a:cs typeface="Candara"/>
              </a:rPr>
              <a:t>14</a:t>
            </a:r>
            <a:r>
              <a:rPr lang="en-US" sz="2600" dirty="0">
                <a:latin typeface="Candara"/>
                <a:cs typeface="Candara"/>
              </a:rPr>
              <a:t> For the gate is narrow and the way </a:t>
            </a:r>
            <a:br>
              <a:rPr lang="en-US" sz="2600" dirty="0">
                <a:latin typeface="Candara"/>
                <a:cs typeface="Candara"/>
              </a:rPr>
            </a:br>
            <a:r>
              <a:rPr lang="en-US" sz="2600" dirty="0">
                <a:latin typeface="Candara"/>
                <a:cs typeface="Candara"/>
              </a:rPr>
              <a:t>is hard that leads to life, and those who find it are few. (vs. 13-14)</a:t>
            </a:r>
          </a:p>
          <a:p>
            <a:pPr marL="0" indent="0" algn="ctr">
              <a:spcBef>
                <a:spcPct val="0"/>
              </a:spcBef>
              <a:buNone/>
            </a:pPr>
            <a:endParaRPr lang="en-US" sz="1000" i="0" spc="-10" dirty="0" smtClean="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It is NOT a contrast between the irreligious way and the religious way.</a:t>
            </a:r>
          </a:p>
          <a:p>
            <a:pPr marL="0" indent="0">
              <a:spcBef>
                <a:spcPct val="0"/>
              </a:spcBef>
              <a:buNone/>
            </a:pPr>
            <a:endParaRPr lang="en-US" sz="1200" b="1" i="0" spc="-10" dirty="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It is RATHER a contrast </a:t>
            </a:r>
            <a:r>
              <a:rPr lang="en-US" sz="2800" b="1" i="0" spc="-10" dirty="0">
                <a:solidFill>
                  <a:srgbClr val="FF0000"/>
                </a:solidFill>
                <a:latin typeface="Candara" charset="0"/>
                <a:ea typeface="ＭＳ Ｐゴシック" charset="0"/>
                <a:cs typeface="MS PGothic" charset="0"/>
              </a:rPr>
              <a:t>between the way of counterfeit </a:t>
            </a:r>
            <a:r>
              <a:rPr lang="en-US" sz="2800" b="1" i="0" spc="-10" dirty="0" smtClean="0">
                <a:solidFill>
                  <a:srgbClr val="FF0000"/>
                </a:solidFill>
                <a:latin typeface="Candara" charset="0"/>
                <a:ea typeface="ＭＳ Ｐゴシック" charset="0"/>
                <a:cs typeface="MS PGothic" charset="0"/>
              </a:rPr>
              <a:t>conversion/discipleship </a:t>
            </a:r>
            <a:r>
              <a:rPr lang="en-US" sz="2800" b="1" i="0" spc="-10" dirty="0">
                <a:solidFill>
                  <a:srgbClr val="FF0000"/>
                </a:solidFill>
                <a:latin typeface="Candara" charset="0"/>
                <a:ea typeface="ＭＳ Ｐゴシック" charset="0"/>
                <a:cs typeface="MS PGothic" charset="0"/>
              </a:rPr>
              <a:t>and the way of true </a:t>
            </a:r>
            <a:r>
              <a:rPr lang="en-US" sz="2800" b="1" i="0" spc="-10" dirty="0" smtClean="0">
                <a:solidFill>
                  <a:srgbClr val="FF0000"/>
                </a:solidFill>
                <a:latin typeface="Candara" charset="0"/>
                <a:ea typeface="ＭＳ Ｐゴシック" charset="0"/>
                <a:cs typeface="MS PGothic" charset="0"/>
              </a:rPr>
              <a:t>conversion/discipleship.</a:t>
            </a:r>
          </a:p>
          <a:p>
            <a:pPr marL="458788" indent="-458788">
              <a:spcBef>
                <a:spcPct val="0"/>
              </a:spcBef>
            </a:pPr>
            <a:endParaRPr lang="en-US" sz="1200" b="1" i="0" spc="-10" dirty="0">
              <a:solidFill>
                <a:srgbClr val="FF0000"/>
              </a:solidFill>
              <a:latin typeface="Candara" charset="0"/>
              <a:ea typeface="ＭＳ Ｐゴシック" charset="0"/>
              <a:cs typeface="MS PGothic" charset="0"/>
            </a:endParaRPr>
          </a:p>
          <a:p>
            <a:pPr marL="454025" indent="-454025">
              <a:spcBef>
                <a:spcPct val="0"/>
              </a:spcBef>
            </a:pPr>
            <a:r>
              <a:rPr lang="en-US" sz="2800" b="1" i="0" spc="-10" dirty="0" smtClean="0">
                <a:solidFill>
                  <a:srgbClr val="000000"/>
                </a:solidFill>
                <a:latin typeface="Candara" charset="0"/>
                <a:ea typeface="ＭＳ Ｐゴシック" charset="0"/>
                <a:cs typeface="MS PGothic" charset="0"/>
              </a:rPr>
              <a:t>It presents choices between </a:t>
            </a:r>
            <a:r>
              <a:rPr lang="en-US" sz="2800" b="1" i="0" spc="-10" dirty="0">
                <a:solidFill>
                  <a:srgbClr val="000000"/>
                </a:solidFill>
                <a:latin typeface="Candara" charset="0"/>
                <a:ea typeface="ＭＳ Ｐゴシック" charset="0"/>
                <a:cs typeface="MS PGothic" charset="0"/>
              </a:rPr>
              <a:t>contrasting elements.</a:t>
            </a:r>
          </a:p>
          <a:p>
            <a:pPr marL="912813" lvl="2" indent="-457200" defTabSz="385763">
              <a:spcBef>
                <a:spcPts val="0"/>
              </a:spcBef>
              <a:buFont typeface="Wingdings" charset="2"/>
              <a:buChar char="Ø"/>
              <a:defRPr/>
            </a:pPr>
            <a:r>
              <a:rPr lang="en-US" sz="2600" b="1" i="0" dirty="0">
                <a:solidFill>
                  <a:srgbClr val="FF0000"/>
                </a:solidFill>
                <a:latin typeface="Candara" charset="0"/>
                <a:ea typeface="ＭＳ Ｐゴシック" charset="0"/>
                <a:cs typeface="Candara" charset="0"/>
              </a:rPr>
              <a:t>Two gates: </a:t>
            </a:r>
            <a:r>
              <a:rPr lang="en-US" sz="2600" b="1" i="0" dirty="0">
                <a:latin typeface="Candara" charset="0"/>
                <a:ea typeface="ＭＳ Ｐゴシック" charset="0"/>
                <a:cs typeface="Candara" charset="0"/>
              </a:rPr>
              <a:t>wide vs. narrow</a:t>
            </a:r>
          </a:p>
          <a:p>
            <a:pPr marL="912813" lvl="2" indent="-457200" defTabSz="385763">
              <a:spcBef>
                <a:spcPts val="0"/>
              </a:spcBef>
              <a:buFont typeface="Wingdings" charset="2"/>
              <a:buChar char="Ø"/>
              <a:defRPr/>
            </a:pPr>
            <a:r>
              <a:rPr lang="en-US" sz="2600" b="1" i="0" dirty="0">
                <a:solidFill>
                  <a:srgbClr val="FF0000"/>
                </a:solidFill>
                <a:latin typeface="Candara" charset="0"/>
                <a:ea typeface="ＭＳ Ｐゴシック" charset="0"/>
                <a:cs typeface="Candara" charset="0"/>
              </a:rPr>
              <a:t>Two ways: </a:t>
            </a:r>
            <a:r>
              <a:rPr lang="en-US" sz="2600" b="1" i="0" dirty="0">
                <a:latin typeface="Candara" charset="0"/>
                <a:ea typeface="ＭＳ Ｐゴシック" charset="0"/>
                <a:cs typeface="Candara" charset="0"/>
              </a:rPr>
              <a:t>easy vs. hard</a:t>
            </a:r>
          </a:p>
          <a:p>
            <a:pPr marL="912813" lvl="2" indent="-457200" defTabSz="385763">
              <a:spcBef>
                <a:spcPts val="0"/>
              </a:spcBef>
              <a:buFont typeface="Wingdings" charset="2"/>
              <a:buChar char="Ø"/>
              <a:defRPr/>
            </a:pPr>
            <a:r>
              <a:rPr lang="en-US" sz="2600" b="1" i="0" dirty="0">
                <a:solidFill>
                  <a:srgbClr val="FF0000"/>
                </a:solidFill>
                <a:latin typeface="Candara" charset="0"/>
                <a:ea typeface="ＭＳ Ｐゴシック" charset="0"/>
                <a:cs typeface="Candara" charset="0"/>
              </a:rPr>
              <a:t>Two destinations: </a:t>
            </a:r>
            <a:r>
              <a:rPr lang="en-US" sz="2600" b="1" i="0" dirty="0">
                <a:latin typeface="Candara" charset="0"/>
                <a:ea typeface="ＭＳ Ｐゴシック" charset="0"/>
                <a:cs typeface="Candara" charset="0"/>
              </a:rPr>
              <a:t>destruction vs. life</a:t>
            </a:r>
          </a:p>
          <a:p>
            <a:pPr marL="912813" lvl="2" indent="-457200" defTabSz="385763">
              <a:spcBef>
                <a:spcPts val="0"/>
              </a:spcBef>
              <a:buFont typeface="Wingdings" charset="2"/>
              <a:buChar char="Ø"/>
              <a:defRPr/>
            </a:pPr>
            <a:r>
              <a:rPr lang="en-US" sz="2600" b="1" i="0" dirty="0">
                <a:solidFill>
                  <a:srgbClr val="FF0000"/>
                </a:solidFill>
                <a:latin typeface="Candara" charset="0"/>
                <a:ea typeface="ＭＳ Ｐゴシック" charset="0"/>
                <a:cs typeface="Candara" charset="0"/>
              </a:rPr>
              <a:t>Two crowds: </a:t>
            </a:r>
            <a:r>
              <a:rPr lang="en-US" sz="2600" b="1" i="0" dirty="0">
                <a:latin typeface="Candara" charset="0"/>
                <a:ea typeface="ＭＳ Ｐゴシック" charset="0"/>
                <a:cs typeface="Candara" charset="0"/>
              </a:rPr>
              <a:t>many vs. few</a:t>
            </a:r>
          </a:p>
        </p:txBody>
      </p:sp>
    </p:spTree>
    <p:extLst>
      <p:ext uri="{BB962C8B-B14F-4D97-AF65-F5344CB8AC3E}">
        <p14:creationId xmlns:p14="http://schemas.microsoft.com/office/powerpoint/2010/main" val="3321714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BETWEEN THE TWO ROADS</a:t>
            </a:r>
          </a:p>
        </p:txBody>
      </p:sp>
      <p:sp>
        <p:nvSpPr>
          <p:cNvPr id="5" name="Rectangle 3"/>
          <p:cNvSpPr txBox="1">
            <a:spLocks noChangeArrowheads="1"/>
          </p:cNvSpPr>
          <p:nvPr/>
        </p:nvSpPr>
        <p:spPr bwMode="auto">
          <a:xfrm>
            <a:off x="304840" y="1143000"/>
            <a:ext cx="11734799" cy="568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dirty="0">
                <a:latin typeface="Candara"/>
                <a:cs typeface="Candara"/>
              </a:rPr>
              <a:t> </a:t>
            </a:r>
            <a:r>
              <a:rPr lang="en-US" sz="2600" baseline="30000" dirty="0" smtClean="0">
                <a:latin typeface="Candara"/>
                <a:cs typeface="Candara"/>
              </a:rPr>
              <a:t>13</a:t>
            </a:r>
            <a:r>
              <a:rPr lang="en-US" sz="2600" dirty="0">
                <a:latin typeface="Candara"/>
                <a:cs typeface="Candara"/>
              </a:rPr>
              <a:t> “Enter by the narrow gate. For the gate is wide </a:t>
            </a:r>
            <a:br>
              <a:rPr lang="en-US" sz="2600" dirty="0">
                <a:latin typeface="Candara"/>
                <a:cs typeface="Candara"/>
              </a:rPr>
            </a:br>
            <a:r>
              <a:rPr lang="en-US" sz="2600" dirty="0">
                <a:latin typeface="Candara"/>
                <a:cs typeface="Candara"/>
              </a:rPr>
              <a:t>and the way is easy that leads to destruction, and those </a:t>
            </a:r>
            <a:br>
              <a:rPr lang="en-US" sz="2600" dirty="0">
                <a:latin typeface="Candara"/>
                <a:cs typeface="Candara"/>
              </a:rPr>
            </a:br>
            <a:r>
              <a:rPr lang="en-US" sz="2600" dirty="0">
                <a:latin typeface="Candara"/>
                <a:cs typeface="Candara"/>
              </a:rPr>
              <a:t>who enter by it are many. </a:t>
            </a:r>
            <a:r>
              <a:rPr lang="en-US" sz="2600" baseline="30000" dirty="0">
                <a:latin typeface="Candara"/>
                <a:cs typeface="Candara"/>
              </a:rPr>
              <a:t>14</a:t>
            </a:r>
            <a:r>
              <a:rPr lang="en-US" sz="2600" dirty="0">
                <a:latin typeface="Candara"/>
                <a:cs typeface="Candara"/>
              </a:rPr>
              <a:t> For the gate is narrow and the way </a:t>
            </a:r>
            <a:br>
              <a:rPr lang="en-US" sz="2600" dirty="0">
                <a:latin typeface="Candara"/>
                <a:cs typeface="Candara"/>
              </a:rPr>
            </a:br>
            <a:r>
              <a:rPr lang="en-US" sz="2600" dirty="0">
                <a:latin typeface="Candara"/>
                <a:cs typeface="Candara"/>
              </a:rPr>
              <a:t>is hard that leads to life, and those who find it are few. (vs. 13-14)</a:t>
            </a:r>
          </a:p>
          <a:p>
            <a:pPr marL="0" indent="0" algn="ctr">
              <a:spcBef>
                <a:spcPct val="0"/>
              </a:spcBef>
              <a:buNone/>
            </a:pPr>
            <a:endParaRPr lang="en-US" sz="1000" i="0" spc="-10" dirty="0" smtClean="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It is NOT a contrast between the irreligious way and the religious way.</a:t>
            </a:r>
          </a:p>
          <a:p>
            <a:pPr marL="0" indent="0">
              <a:spcBef>
                <a:spcPct val="0"/>
              </a:spcBef>
              <a:buNone/>
            </a:pPr>
            <a:endParaRPr lang="en-US" sz="1200" b="1" i="0" spc="-10" dirty="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It is RATHER a contrast </a:t>
            </a:r>
            <a:r>
              <a:rPr lang="en-US" sz="2800" b="1" i="0" spc="-10" dirty="0">
                <a:solidFill>
                  <a:srgbClr val="FF0000"/>
                </a:solidFill>
                <a:latin typeface="Candara" charset="0"/>
                <a:ea typeface="ＭＳ Ｐゴシック" charset="0"/>
                <a:cs typeface="MS PGothic" charset="0"/>
              </a:rPr>
              <a:t>between the way of counterfeit </a:t>
            </a:r>
            <a:r>
              <a:rPr lang="en-US" sz="2800" b="1" i="0" spc="-10" dirty="0" smtClean="0">
                <a:solidFill>
                  <a:srgbClr val="FF0000"/>
                </a:solidFill>
                <a:latin typeface="Candara" charset="0"/>
                <a:ea typeface="ＭＳ Ｐゴシック" charset="0"/>
                <a:cs typeface="MS PGothic" charset="0"/>
              </a:rPr>
              <a:t>conversion/discipleship </a:t>
            </a:r>
            <a:r>
              <a:rPr lang="en-US" sz="2800" b="1" i="0" spc="-10" dirty="0">
                <a:solidFill>
                  <a:srgbClr val="FF0000"/>
                </a:solidFill>
                <a:latin typeface="Candara" charset="0"/>
                <a:ea typeface="ＭＳ Ｐゴシック" charset="0"/>
                <a:cs typeface="MS PGothic" charset="0"/>
              </a:rPr>
              <a:t>and the way of true </a:t>
            </a:r>
            <a:r>
              <a:rPr lang="en-US" sz="2800" b="1" i="0" spc="-10" dirty="0" smtClean="0">
                <a:solidFill>
                  <a:srgbClr val="FF0000"/>
                </a:solidFill>
                <a:latin typeface="Candara" charset="0"/>
                <a:ea typeface="ＭＳ Ｐゴシック" charset="0"/>
                <a:cs typeface="MS PGothic" charset="0"/>
              </a:rPr>
              <a:t>conversion/discipleship.</a:t>
            </a:r>
          </a:p>
          <a:p>
            <a:pPr marL="458788" indent="-458788">
              <a:spcBef>
                <a:spcPct val="0"/>
              </a:spcBef>
            </a:pPr>
            <a:endParaRPr lang="en-US" sz="1200" b="1" i="0" spc="-10" dirty="0">
              <a:solidFill>
                <a:srgbClr val="FF0000"/>
              </a:solidFill>
              <a:latin typeface="Candara" charset="0"/>
              <a:ea typeface="ＭＳ Ｐゴシック" charset="0"/>
              <a:cs typeface="MS PGothic" charset="0"/>
            </a:endParaRPr>
          </a:p>
          <a:p>
            <a:pPr marL="454025" indent="-454025">
              <a:spcBef>
                <a:spcPct val="0"/>
              </a:spcBef>
            </a:pPr>
            <a:r>
              <a:rPr lang="en-US" sz="2800" b="1" i="0" spc="-10" dirty="0" smtClean="0">
                <a:solidFill>
                  <a:srgbClr val="000000"/>
                </a:solidFill>
                <a:latin typeface="Candara" charset="0"/>
                <a:ea typeface="ＭＳ Ｐゴシック" charset="0"/>
                <a:cs typeface="MS PGothic" charset="0"/>
              </a:rPr>
              <a:t>It presents choices between </a:t>
            </a:r>
            <a:r>
              <a:rPr lang="en-US" sz="2800" b="1" i="0" spc="-10" dirty="0">
                <a:solidFill>
                  <a:srgbClr val="000000"/>
                </a:solidFill>
                <a:latin typeface="Candara" charset="0"/>
                <a:ea typeface="ＭＳ Ｐゴシック" charset="0"/>
                <a:cs typeface="MS PGothic" charset="0"/>
              </a:rPr>
              <a:t>contrasting elements.</a:t>
            </a:r>
          </a:p>
          <a:p>
            <a:pPr marL="458788" indent="-458788">
              <a:spcBef>
                <a:spcPct val="0"/>
              </a:spcBef>
            </a:pPr>
            <a:endParaRPr lang="en-US" sz="1200" b="1" i="0" spc="-10" dirty="0">
              <a:solidFill>
                <a:srgbClr val="FF0000"/>
              </a:solidFill>
              <a:latin typeface="Candara" charset="0"/>
              <a:ea typeface="ＭＳ Ｐゴシック" charset="0"/>
              <a:cs typeface="MS PGothic" charset="0"/>
            </a:endParaRPr>
          </a:p>
          <a:p>
            <a:pPr marL="454025" indent="-454025">
              <a:spcBef>
                <a:spcPct val="0"/>
              </a:spcBef>
            </a:pPr>
            <a:r>
              <a:rPr lang="en-US" sz="2800" b="1" i="0" spc="-10" dirty="0">
                <a:solidFill>
                  <a:srgbClr val="000000"/>
                </a:solidFill>
                <a:latin typeface="Candara" charset="0"/>
                <a:ea typeface="ＭＳ Ｐゴシック" charset="0"/>
                <a:cs typeface="MS PGothic" charset="0"/>
              </a:rPr>
              <a:t>There are </a:t>
            </a:r>
            <a:r>
              <a:rPr lang="en-US" sz="2800" b="1" i="0" spc="-10" dirty="0">
                <a:solidFill>
                  <a:srgbClr val="FF0000"/>
                </a:solidFill>
                <a:latin typeface="Candara" charset="0"/>
                <a:ea typeface="ＭＳ Ｐゴシック" charset="0"/>
                <a:cs typeface="MS PGothic" charset="0"/>
              </a:rPr>
              <a:t>ONLY two choices—the wide road or the narrow road.</a:t>
            </a:r>
          </a:p>
        </p:txBody>
      </p:sp>
    </p:spTree>
    <p:extLst>
      <p:ext uri="{BB962C8B-B14F-4D97-AF65-F5344CB8AC3E}">
        <p14:creationId xmlns:p14="http://schemas.microsoft.com/office/powerpoint/2010/main" val="3852680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582400" cy="457200"/>
          </a:xfrm>
        </p:spPr>
        <p:txBody>
          <a:bodyPr/>
          <a:lstStyle/>
          <a:p>
            <a:r>
              <a:rPr lang="en-US" sz="3200" b="1" dirty="0">
                <a:latin typeface="Candara" charset="0"/>
                <a:ea typeface="MS PGothic" charset="0"/>
                <a:cs typeface="Arial" charset="0"/>
              </a:rPr>
              <a:t>THE WIDE GATE/ROAD VS. THE NARROW GATE/ROAD</a:t>
            </a:r>
          </a:p>
        </p:txBody>
      </p:sp>
      <p:sp>
        <p:nvSpPr>
          <p:cNvPr id="5" name="Rectangle 3"/>
          <p:cNvSpPr txBox="1">
            <a:spLocks noChangeArrowheads="1"/>
          </p:cNvSpPr>
          <p:nvPr/>
        </p:nvSpPr>
        <p:spPr bwMode="auto">
          <a:xfrm>
            <a:off x="304841" y="1066800"/>
            <a:ext cx="11734760" cy="576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ct val="0"/>
              </a:spcBef>
              <a:buNone/>
            </a:pPr>
            <a:r>
              <a:rPr lang="en-US" sz="2800" b="1" i="0" spc="-10" dirty="0" smtClean="0">
                <a:latin typeface="Candara" charset="0"/>
                <a:ea typeface="ＭＳ Ｐゴシック" charset="0"/>
                <a:cs typeface="MS PGothic" charset="0"/>
              </a:rPr>
              <a:t>1)   The </a:t>
            </a:r>
            <a:r>
              <a:rPr lang="en-US" sz="2800" b="1" i="0" spc="-10" dirty="0">
                <a:latin typeface="Candara" charset="0"/>
                <a:ea typeface="ＭＳ Ｐゴシック" charset="0"/>
                <a:cs typeface="MS PGothic" charset="0"/>
              </a:rPr>
              <a:t>Wide Gate/Road</a:t>
            </a:r>
          </a:p>
          <a:p>
            <a:pPr marL="0" indent="0">
              <a:spcBef>
                <a:spcPct val="0"/>
              </a:spcBef>
              <a:buNone/>
            </a:pPr>
            <a:endParaRPr lang="en-US" sz="800" b="1" i="0" spc="-10" dirty="0" smtClean="0">
              <a:latin typeface="Candara" charset="0"/>
              <a:ea typeface="ＭＳ Ｐゴシック" charset="0"/>
              <a:cs typeface="MS PGothic" charset="0"/>
            </a:endParaRPr>
          </a:p>
          <a:p>
            <a:pPr marL="909638" lvl="1" indent="-392113">
              <a:spcBef>
                <a:spcPct val="0"/>
              </a:spcBef>
              <a:buFont typeface="Arial"/>
              <a:buChar char="•"/>
            </a:pPr>
            <a:r>
              <a:rPr lang="en-US" sz="2600" b="1" i="0" spc="-10" dirty="0">
                <a:solidFill>
                  <a:srgbClr val="FF0000"/>
                </a:solidFill>
                <a:latin typeface="Candara" charset="0"/>
                <a:ea typeface="ＭＳ Ｐゴシック" charset="0"/>
                <a:cs typeface="MS PGothic" charset="0"/>
              </a:rPr>
              <a:t>Its Meaning: </a:t>
            </a:r>
            <a:r>
              <a:rPr lang="en-US" sz="2600" b="1" i="0" spc="-10" dirty="0">
                <a:latin typeface="Candara" charset="0"/>
                <a:ea typeface="ＭＳ Ｐゴシック" charset="0"/>
                <a:cs typeface="MS PGothic" charset="0"/>
              </a:rPr>
              <a:t>In short, it is the way of the world.</a:t>
            </a:r>
          </a:p>
          <a:p>
            <a:pPr marL="1370013" lvl="3" indent="-457200" defTabSz="385763">
              <a:spcBef>
                <a:spcPts val="0"/>
              </a:spcBef>
              <a:buFont typeface="Wingdings" charset="2"/>
              <a:buChar char="Ø"/>
              <a:defRPr/>
            </a:pPr>
            <a:r>
              <a:rPr lang="en-US" sz="2600" i="0" dirty="0">
                <a:latin typeface="Candara" charset="0"/>
                <a:ea typeface="ＭＳ Ｐゴシック" charset="0"/>
                <a:cs typeface="Candara" charset="0"/>
              </a:rPr>
              <a:t>Man’s way to salvation—it is a man-centered way.</a:t>
            </a:r>
          </a:p>
          <a:p>
            <a:pPr marL="1370013" lvl="3" indent="-457200" defTabSz="385763">
              <a:spcBef>
                <a:spcPts val="0"/>
              </a:spcBef>
              <a:buFont typeface="Wingdings" charset="2"/>
              <a:buChar char="Ø"/>
              <a:defRPr/>
            </a:pPr>
            <a:r>
              <a:rPr lang="en-US" sz="2600" i="0" dirty="0">
                <a:latin typeface="Candara" charset="0"/>
                <a:ea typeface="ＭＳ Ｐゴシック" charset="0"/>
                <a:cs typeface="Candara" charset="0"/>
              </a:rPr>
              <a:t>Man’s way to abundant life—it is the way of man’s wisdom &amp; merit</a:t>
            </a:r>
            <a:r>
              <a:rPr lang="en-US" sz="2600" i="0" dirty="0" smtClean="0">
                <a:latin typeface="Candara" charset="0"/>
                <a:ea typeface="ＭＳ Ｐゴシック" charset="0"/>
                <a:cs typeface="Candara" charset="0"/>
              </a:rPr>
              <a:t>.</a:t>
            </a:r>
          </a:p>
          <a:p>
            <a:pPr marL="1370013" lvl="3" indent="-457200" defTabSz="385763">
              <a:spcBef>
                <a:spcPts val="0"/>
              </a:spcBef>
              <a:buFont typeface="Wingdings" charset="2"/>
              <a:buChar char="Ø"/>
              <a:defRPr/>
            </a:pPr>
            <a:endParaRPr lang="en-US" sz="800" b="1" i="0" spc="-10" dirty="0" smtClean="0">
              <a:latin typeface="Candara" charset="0"/>
              <a:ea typeface="ＭＳ Ｐゴシック" charset="0"/>
              <a:cs typeface="MS PGothic" charset="0"/>
            </a:endParaRPr>
          </a:p>
          <a:p>
            <a:pPr marL="909638" lvl="1" indent="-392113">
              <a:spcBef>
                <a:spcPct val="0"/>
              </a:spcBef>
              <a:buFont typeface="Arial"/>
              <a:buChar char="•"/>
            </a:pPr>
            <a:r>
              <a:rPr lang="en-US" sz="2600" b="1" i="0" spc="-10" dirty="0">
                <a:solidFill>
                  <a:srgbClr val="FF0000"/>
                </a:solidFill>
                <a:latin typeface="Candara" charset="0"/>
                <a:ea typeface="ＭＳ Ｐゴシック" charset="0"/>
                <a:cs typeface="MS PGothic" charset="0"/>
              </a:rPr>
              <a:t>In Essence: </a:t>
            </a:r>
            <a:r>
              <a:rPr lang="en-US" sz="2600" b="1" i="0" spc="-10" dirty="0">
                <a:latin typeface="Candara" charset="0"/>
                <a:ea typeface="ＭＳ Ｐゴシック" charset="0"/>
                <a:cs typeface="MS PGothic" charset="0"/>
              </a:rPr>
              <a:t>It is the “self-seeking” way.</a:t>
            </a:r>
          </a:p>
          <a:p>
            <a:pPr marL="1370013" lvl="3" indent="-457200" defTabSz="385763">
              <a:spcBef>
                <a:spcPts val="0"/>
              </a:spcBef>
              <a:buFont typeface="Wingdings" charset="2"/>
              <a:buChar char="Ø"/>
              <a:defRPr/>
            </a:pPr>
            <a:r>
              <a:rPr lang="en-US" sz="2600" i="0" dirty="0">
                <a:latin typeface="Candara" charset="0"/>
                <a:ea typeface="ＭＳ Ｐゴシック" charset="0"/>
                <a:cs typeface="Candara" charset="0"/>
              </a:rPr>
              <a:t>Self-made spirituality/righteousness </a:t>
            </a:r>
            <a:r>
              <a:rPr lang="en-US" sz="2600" i="0" dirty="0" smtClean="0">
                <a:latin typeface="Candara" charset="0"/>
                <a:ea typeface="ＭＳ Ｐゴシック" charset="0"/>
                <a:cs typeface="Candara" charset="0"/>
              </a:rPr>
              <a:t>(no self-denial necessary) </a:t>
            </a:r>
            <a:endParaRPr lang="en-US" sz="2600" i="0" dirty="0">
              <a:latin typeface="Candara" charset="0"/>
              <a:ea typeface="ＭＳ Ｐゴシック" charset="0"/>
              <a:cs typeface="Candara" charset="0"/>
            </a:endParaRPr>
          </a:p>
          <a:p>
            <a:pPr marL="1370013" lvl="3" indent="-457200" defTabSz="385763">
              <a:spcBef>
                <a:spcPts val="0"/>
              </a:spcBef>
              <a:buFont typeface="Wingdings" charset="2"/>
              <a:buChar char="Ø"/>
              <a:defRPr/>
            </a:pPr>
            <a:r>
              <a:rPr lang="en-US" sz="2600" i="0" dirty="0">
                <a:latin typeface="Candara" charset="0"/>
                <a:ea typeface="ＭＳ Ｐゴシック" charset="0"/>
                <a:cs typeface="Candara" charset="0"/>
              </a:rPr>
              <a:t>Self-rule/autonomy </a:t>
            </a:r>
            <a:r>
              <a:rPr lang="en-US" sz="2600" i="0" dirty="0" smtClean="0">
                <a:latin typeface="Candara" charset="0"/>
                <a:ea typeface="ＭＳ Ｐゴシック" charset="0"/>
                <a:cs typeface="Candara" charset="0"/>
              </a:rPr>
              <a:t>(no repentance necessary)</a:t>
            </a:r>
            <a:endParaRPr lang="en-US" sz="2600" i="0" dirty="0">
              <a:latin typeface="Candara" charset="0"/>
              <a:ea typeface="ＭＳ Ｐゴシック" charset="0"/>
              <a:cs typeface="Candara" charset="0"/>
            </a:endParaRPr>
          </a:p>
          <a:p>
            <a:pPr marL="1370013" lvl="3" indent="-457200" defTabSz="385763">
              <a:spcBef>
                <a:spcPts val="0"/>
              </a:spcBef>
              <a:buFont typeface="Wingdings" charset="2"/>
              <a:buChar char="Ø"/>
              <a:defRPr/>
            </a:pPr>
            <a:r>
              <a:rPr lang="en-US" sz="2600" i="0" dirty="0">
                <a:latin typeface="Candara" charset="0"/>
                <a:ea typeface="ＭＳ Ｐゴシック" charset="0"/>
                <a:cs typeface="Candara" charset="0"/>
              </a:rPr>
              <a:t>Self</a:t>
            </a:r>
            <a:r>
              <a:rPr lang="en-US" sz="2600" i="0" dirty="0" smtClean="0">
                <a:latin typeface="Candara" charset="0"/>
                <a:ea typeface="ＭＳ Ｐゴシック" charset="0"/>
                <a:cs typeface="Candara" charset="0"/>
              </a:rPr>
              <a:t>-help/</a:t>
            </a:r>
            <a:r>
              <a:rPr lang="en-US" sz="2600" i="0" dirty="0">
                <a:latin typeface="Candara" charset="0"/>
                <a:ea typeface="ＭＳ Ｐゴシック" charset="0"/>
                <a:cs typeface="Candara" charset="0"/>
              </a:rPr>
              <a:t>self-fulfillment (no surrender necessary</a:t>
            </a:r>
            <a:r>
              <a:rPr lang="en-US" sz="2600" i="0" dirty="0" smtClean="0">
                <a:latin typeface="Candara" charset="0"/>
                <a:ea typeface="ＭＳ Ｐゴシック" charset="0"/>
                <a:cs typeface="Candara" charset="0"/>
              </a:rPr>
              <a:t>)</a:t>
            </a:r>
          </a:p>
          <a:p>
            <a:pPr marL="912813" lvl="3" indent="0" defTabSz="385763">
              <a:spcBef>
                <a:spcPts val="0"/>
              </a:spcBef>
              <a:buNone/>
              <a:defRPr/>
            </a:pPr>
            <a:endParaRPr lang="en-US" sz="800" i="0" dirty="0">
              <a:latin typeface="Candara" charset="0"/>
              <a:ea typeface="ＭＳ Ｐゴシック" charset="0"/>
              <a:cs typeface="Candara" charset="0"/>
            </a:endParaRPr>
          </a:p>
          <a:p>
            <a:pPr marL="909638" lvl="1" indent="-392113">
              <a:spcBef>
                <a:spcPct val="0"/>
              </a:spcBef>
              <a:buFont typeface="Arial"/>
              <a:buChar char="•"/>
            </a:pPr>
            <a:r>
              <a:rPr lang="en-US" sz="2600" b="1" i="0" spc="-10" dirty="0">
                <a:solidFill>
                  <a:srgbClr val="FF0000"/>
                </a:solidFill>
                <a:latin typeface="Candara" charset="0"/>
                <a:ea typeface="ＭＳ Ｐゴシック" charset="0"/>
                <a:cs typeface="MS PGothic" charset="0"/>
              </a:rPr>
              <a:t>Its Characteristics</a:t>
            </a:r>
            <a:r>
              <a:rPr lang="en-US" sz="2600" b="1" i="0" spc="-10" dirty="0" smtClean="0">
                <a:solidFill>
                  <a:srgbClr val="FF0000"/>
                </a:solidFill>
                <a:latin typeface="Candara" charset="0"/>
                <a:ea typeface="ＭＳ Ｐゴシック" charset="0"/>
                <a:cs typeface="MS PGothic" charset="0"/>
              </a:rPr>
              <a:t>: </a:t>
            </a:r>
            <a:r>
              <a:rPr lang="en-US" sz="2600" b="1" i="0" spc="-10" dirty="0" smtClean="0">
                <a:latin typeface="Candara" charset="0"/>
                <a:ea typeface="ＭＳ Ｐゴシック" charset="0"/>
                <a:cs typeface="MS PGothic" charset="0"/>
              </a:rPr>
              <a:t>It </a:t>
            </a:r>
            <a:r>
              <a:rPr lang="en-US" sz="2600" b="1" i="0" spc="-10" dirty="0">
                <a:latin typeface="Candara" charset="0"/>
                <a:ea typeface="ＭＳ Ｐゴシック" charset="0"/>
                <a:cs typeface="MS PGothic" charset="0"/>
              </a:rPr>
              <a:t>is </a:t>
            </a:r>
            <a:r>
              <a:rPr lang="en-US" sz="2600" b="1" i="0" spc="-10" dirty="0" smtClean="0">
                <a:latin typeface="Candara" charset="0"/>
                <a:ea typeface="ＭＳ Ｐゴシック" charset="0"/>
                <a:cs typeface="MS PGothic" charset="0"/>
              </a:rPr>
              <a:t>delusive. </a:t>
            </a:r>
            <a:endParaRPr lang="en-US" sz="2600" b="1" i="0" spc="-10" dirty="0">
              <a:latin typeface="Candara" charset="0"/>
              <a:ea typeface="ＭＳ Ｐゴシック" charset="0"/>
              <a:cs typeface="MS PGothic" charset="0"/>
            </a:endParaRPr>
          </a:p>
          <a:p>
            <a:pPr marL="1370013" lvl="3" indent="-457200" defTabSz="385763">
              <a:spcBef>
                <a:spcPts val="0"/>
              </a:spcBef>
              <a:buFont typeface="Wingdings" charset="2"/>
              <a:buChar char="Ø"/>
              <a:defRPr/>
            </a:pPr>
            <a:r>
              <a:rPr lang="en-US" sz="2600" i="0" dirty="0">
                <a:latin typeface="Candara" charset="0"/>
                <a:ea typeface="ＭＳ Ｐゴシック" charset="0"/>
                <a:cs typeface="Candara" charset="0"/>
              </a:rPr>
              <a:t>Its gate is wide, inclusive, and attractive.</a:t>
            </a:r>
          </a:p>
          <a:p>
            <a:pPr marL="1370013" lvl="3" indent="-457200" defTabSz="385763">
              <a:spcBef>
                <a:spcPts val="0"/>
              </a:spcBef>
              <a:buFont typeface="Wingdings" charset="2"/>
              <a:buChar char="Ø"/>
              <a:defRPr/>
            </a:pPr>
            <a:r>
              <a:rPr lang="en-US" sz="2600" i="0" dirty="0">
                <a:latin typeface="Candara" charset="0"/>
                <a:ea typeface="ＭＳ Ｐゴシック" charset="0"/>
                <a:cs typeface="Candara" charset="0"/>
              </a:rPr>
              <a:t>It is easy.</a:t>
            </a:r>
          </a:p>
          <a:p>
            <a:pPr marL="1370013" lvl="3" indent="-457200" defTabSz="385763">
              <a:spcBef>
                <a:spcPts val="0"/>
              </a:spcBef>
              <a:buFont typeface="Wingdings" charset="2"/>
              <a:buChar char="Ø"/>
              <a:defRPr/>
            </a:pPr>
            <a:r>
              <a:rPr lang="en-US" sz="2600" i="0" dirty="0">
                <a:latin typeface="Candara" charset="0"/>
                <a:ea typeface="ＭＳ Ｐゴシック" charset="0"/>
                <a:cs typeface="Candara" charset="0"/>
              </a:rPr>
              <a:t>It is popular—many enter through it. </a:t>
            </a:r>
            <a:r>
              <a:rPr lang="en-US" sz="2600" i="0" dirty="0">
                <a:solidFill>
                  <a:srgbClr val="FF0000"/>
                </a:solidFill>
                <a:latin typeface="Candara" charset="0"/>
                <a:ea typeface="ＭＳ Ｐゴシック" charset="0"/>
                <a:cs typeface="Candara" charset="0"/>
              </a:rPr>
              <a:t>[You can enter with a crowd.]</a:t>
            </a:r>
          </a:p>
          <a:p>
            <a:pPr marL="1370013" lvl="3" indent="-457200" defTabSz="385763">
              <a:spcBef>
                <a:spcPts val="0"/>
              </a:spcBef>
              <a:buFont typeface="Wingdings" charset="2"/>
              <a:buChar char="Ø"/>
              <a:defRPr/>
            </a:pPr>
            <a:r>
              <a:rPr lang="en-US" sz="2600" i="0" dirty="0">
                <a:latin typeface="Candara" charset="0"/>
                <a:ea typeface="ＭＳ Ｐゴシック" charset="0"/>
                <a:cs typeface="Candara" charset="0"/>
              </a:rPr>
              <a:t>But it leads to </a:t>
            </a:r>
            <a:r>
              <a:rPr lang="en-US" sz="2600" i="0" dirty="0" smtClean="0">
                <a:latin typeface="Candara" charset="0"/>
                <a:ea typeface="ＭＳ Ｐゴシック" charset="0"/>
                <a:cs typeface="Candara" charset="0"/>
              </a:rPr>
              <a:t>DESTRUCTION—</a:t>
            </a:r>
            <a:r>
              <a:rPr lang="en-US" sz="2600" i="0" spc="-50" dirty="0" smtClean="0">
                <a:latin typeface="Candara" charset="0"/>
                <a:ea typeface="ＭＳ Ｐゴシック" charset="0"/>
                <a:cs typeface="Candara" charset="0"/>
              </a:rPr>
              <a:t>eternal punishment &amp; separation </a:t>
            </a:r>
            <a:r>
              <a:rPr lang="en-US" sz="2600" i="0" spc="-50" dirty="0">
                <a:latin typeface="Candara" charset="0"/>
                <a:ea typeface="ＭＳ Ｐゴシック" charset="0"/>
                <a:cs typeface="Candara" charset="0"/>
              </a:rPr>
              <a:t>from </a:t>
            </a:r>
            <a:r>
              <a:rPr lang="en-US" sz="2600" i="0" spc="-50" dirty="0" smtClean="0">
                <a:latin typeface="Candara" charset="0"/>
                <a:ea typeface="ＭＳ Ｐゴシック" charset="0"/>
                <a:cs typeface="Candara" charset="0"/>
              </a:rPr>
              <a:t>God.</a:t>
            </a:r>
            <a:endParaRPr lang="en-US" sz="2600" i="0" spc="-50" dirty="0">
              <a:latin typeface="Candara" charset="0"/>
              <a:ea typeface="ＭＳ Ｐゴシック" charset="0"/>
              <a:cs typeface="Candara" charset="0"/>
            </a:endParaRPr>
          </a:p>
        </p:txBody>
      </p:sp>
    </p:spTree>
    <p:extLst>
      <p:ext uri="{BB962C8B-B14F-4D97-AF65-F5344CB8AC3E}">
        <p14:creationId xmlns:p14="http://schemas.microsoft.com/office/powerpoint/2010/main" val="2308083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533400"/>
            <a:ext cx="11582400" cy="457200"/>
          </a:xfrm>
        </p:spPr>
        <p:txBody>
          <a:bodyPr/>
          <a:lstStyle/>
          <a:p>
            <a:r>
              <a:rPr lang="en-US" sz="3200" b="1" dirty="0">
                <a:latin typeface="Candara" charset="0"/>
                <a:ea typeface="MS PGothic" charset="0"/>
                <a:cs typeface="Arial" charset="0"/>
              </a:rPr>
              <a:t>THE WIDE GATE/ROAD VS. THE NARROW GATE/ROAD</a:t>
            </a:r>
          </a:p>
        </p:txBody>
      </p:sp>
      <p:sp>
        <p:nvSpPr>
          <p:cNvPr id="5" name="Rectangle 3"/>
          <p:cNvSpPr txBox="1">
            <a:spLocks noChangeArrowheads="1"/>
          </p:cNvSpPr>
          <p:nvPr/>
        </p:nvSpPr>
        <p:spPr bwMode="auto">
          <a:xfrm>
            <a:off x="304841" y="1066800"/>
            <a:ext cx="11734760" cy="576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ct val="0"/>
              </a:spcBef>
              <a:buNone/>
            </a:pPr>
            <a:r>
              <a:rPr lang="en-US" sz="2800" b="1" i="0" spc="-10" dirty="0" smtClean="0">
                <a:latin typeface="Candara" charset="0"/>
                <a:ea typeface="ＭＳ Ｐゴシック" charset="0"/>
                <a:cs typeface="MS PGothic" charset="0"/>
              </a:rPr>
              <a:t>2</a:t>
            </a:r>
            <a:r>
              <a:rPr lang="en-US" sz="2800" b="1" i="0" spc="-10" dirty="0">
                <a:latin typeface="Candara" charset="0"/>
                <a:ea typeface="ＭＳ Ｐゴシック" charset="0"/>
                <a:cs typeface="MS PGothic" charset="0"/>
              </a:rPr>
              <a:t>) </a:t>
            </a:r>
            <a:r>
              <a:rPr lang="en-US" sz="2800" b="1" i="0" spc="-10" dirty="0" smtClean="0">
                <a:latin typeface="Candara" charset="0"/>
                <a:ea typeface="ＭＳ Ｐゴシック" charset="0"/>
                <a:cs typeface="MS PGothic" charset="0"/>
              </a:rPr>
              <a:t>  The </a:t>
            </a:r>
            <a:r>
              <a:rPr lang="en-US" sz="2800" b="1" i="0" spc="-10" dirty="0">
                <a:latin typeface="Candara" charset="0"/>
                <a:ea typeface="ＭＳ Ｐゴシック" charset="0"/>
                <a:cs typeface="MS PGothic" charset="0"/>
              </a:rPr>
              <a:t>Narrow Gate/Road</a:t>
            </a:r>
          </a:p>
          <a:p>
            <a:pPr marL="0" indent="0">
              <a:spcBef>
                <a:spcPct val="0"/>
              </a:spcBef>
              <a:buNone/>
            </a:pPr>
            <a:endParaRPr lang="en-US" sz="800" b="1" i="0" spc="-10" dirty="0" smtClean="0">
              <a:latin typeface="Candara" charset="0"/>
              <a:ea typeface="ＭＳ Ｐゴシック" charset="0"/>
              <a:cs typeface="MS PGothic" charset="0"/>
            </a:endParaRPr>
          </a:p>
          <a:p>
            <a:pPr marL="909638" lvl="1" indent="-392113">
              <a:spcBef>
                <a:spcPct val="0"/>
              </a:spcBef>
              <a:buFont typeface="Arial"/>
              <a:buChar char="•"/>
            </a:pPr>
            <a:r>
              <a:rPr lang="en-US" sz="2600" b="1" i="0" spc="-10" dirty="0">
                <a:solidFill>
                  <a:srgbClr val="FF0000"/>
                </a:solidFill>
                <a:latin typeface="Candara" charset="0"/>
                <a:ea typeface="ＭＳ Ｐゴシック" charset="0"/>
                <a:cs typeface="MS PGothic" charset="0"/>
              </a:rPr>
              <a:t>Its Meaning: </a:t>
            </a:r>
            <a:r>
              <a:rPr lang="en-US" sz="2600" b="1" i="0" spc="-10" dirty="0">
                <a:latin typeface="Candara" charset="0"/>
                <a:ea typeface="ＭＳ Ｐゴシック" charset="0"/>
                <a:cs typeface="MS PGothic" charset="0"/>
              </a:rPr>
              <a:t>In short, it is the way of </a:t>
            </a:r>
            <a:r>
              <a:rPr lang="en-US" sz="2600" b="1" i="0" spc="-10" dirty="0" smtClean="0">
                <a:latin typeface="Candara" charset="0"/>
                <a:ea typeface="ＭＳ Ｐゴシック" charset="0"/>
                <a:cs typeface="MS PGothic" charset="0"/>
              </a:rPr>
              <a:t>Jesus.</a:t>
            </a:r>
            <a:endParaRPr lang="en-US" sz="2600" b="1" i="0" spc="-10" dirty="0">
              <a:latin typeface="Candara" charset="0"/>
              <a:ea typeface="ＭＳ Ｐゴシック" charset="0"/>
              <a:cs typeface="MS PGothic" charset="0"/>
            </a:endParaRPr>
          </a:p>
          <a:p>
            <a:pPr marL="1370013" lvl="3" indent="-457200" defTabSz="385763">
              <a:spcBef>
                <a:spcPts val="0"/>
              </a:spcBef>
              <a:buFont typeface="Wingdings" charset="2"/>
              <a:buChar char="Ø"/>
              <a:defRPr/>
            </a:pPr>
            <a:r>
              <a:rPr lang="en-US" sz="2600" i="0" dirty="0">
                <a:latin typeface="Candara" charset="0"/>
                <a:ea typeface="ＭＳ Ｐゴシック" charset="0"/>
                <a:cs typeface="Candara" charset="0"/>
              </a:rPr>
              <a:t>God’s way to salvation—God’s revelation makes the road narrow.</a:t>
            </a:r>
          </a:p>
          <a:p>
            <a:pPr marL="1370013" lvl="3" indent="-457200" defTabSz="385763">
              <a:spcBef>
                <a:spcPts val="0"/>
              </a:spcBef>
              <a:buFont typeface="Wingdings" charset="2"/>
              <a:buChar char="Ø"/>
              <a:defRPr/>
            </a:pPr>
            <a:r>
              <a:rPr lang="en-US" sz="2600" i="0" dirty="0">
                <a:latin typeface="Candara" charset="0"/>
                <a:ea typeface="ＭＳ Ｐゴシック" charset="0"/>
                <a:cs typeface="Candara" charset="0"/>
              </a:rPr>
              <a:t>God’s way to abundant life—Jesus is the way, the truth, and the life.</a:t>
            </a:r>
          </a:p>
          <a:p>
            <a:pPr marL="1370013" lvl="3" indent="-457200" defTabSz="385763">
              <a:spcBef>
                <a:spcPts val="0"/>
              </a:spcBef>
              <a:buFont typeface="Wingdings" charset="2"/>
              <a:buChar char="Ø"/>
              <a:defRPr/>
            </a:pPr>
            <a:endParaRPr lang="en-US" sz="800" b="1" i="0" spc="-10" dirty="0" smtClean="0">
              <a:latin typeface="Candara" charset="0"/>
              <a:ea typeface="ＭＳ Ｐゴシック" charset="0"/>
              <a:cs typeface="MS PGothic" charset="0"/>
            </a:endParaRPr>
          </a:p>
          <a:p>
            <a:pPr marL="909638" lvl="1" indent="-392113">
              <a:spcBef>
                <a:spcPct val="0"/>
              </a:spcBef>
              <a:buFont typeface="Arial"/>
              <a:buChar char="•"/>
            </a:pPr>
            <a:r>
              <a:rPr lang="en-US" sz="2600" b="1" i="0" spc="-10" dirty="0">
                <a:solidFill>
                  <a:srgbClr val="FF0000"/>
                </a:solidFill>
                <a:latin typeface="Candara" charset="0"/>
                <a:ea typeface="ＭＳ Ｐゴシック" charset="0"/>
                <a:cs typeface="MS PGothic" charset="0"/>
              </a:rPr>
              <a:t>In Essence: </a:t>
            </a:r>
            <a:r>
              <a:rPr lang="en-US" sz="2600" b="1" i="0" spc="-10" dirty="0">
                <a:latin typeface="Candara" charset="0"/>
                <a:ea typeface="ＭＳ Ｐゴシック" charset="0"/>
                <a:cs typeface="MS PGothic" charset="0"/>
              </a:rPr>
              <a:t>It is the “self-denying” </a:t>
            </a:r>
            <a:r>
              <a:rPr lang="en-US" sz="2600" b="1" i="0" spc="-10" dirty="0" smtClean="0">
                <a:latin typeface="Candara" charset="0"/>
                <a:ea typeface="ＭＳ Ｐゴシック" charset="0"/>
                <a:cs typeface="MS PGothic" charset="0"/>
              </a:rPr>
              <a:t>way.</a:t>
            </a:r>
          </a:p>
          <a:p>
            <a:pPr marL="1370013" lvl="3" indent="-457200" defTabSz="385763">
              <a:spcBef>
                <a:spcPts val="0"/>
              </a:spcBef>
              <a:buFont typeface="Wingdings" charset="2"/>
              <a:buChar char="Ø"/>
              <a:defRPr/>
            </a:pPr>
            <a:r>
              <a:rPr lang="en-US" sz="2600" i="0" dirty="0">
                <a:latin typeface="Candara" charset="0"/>
                <a:ea typeface="ＭＳ Ｐゴシック" charset="0"/>
                <a:cs typeface="Candara" charset="0"/>
              </a:rPr>
              <a:t>Dying to </a:t>
            </a:r>
            <a:r>
              <a:rPr lang="en-US" sz="2600" i="0" dirty="0" smtClean="0">
                <a:latin typeface="Candara" charset="0"/>
                <a:ea typeface="ＭＳ Ｐゴシック" charset="0"/>
                <a:cs typeface="Candara" charset="0"/>
              </a:rPr>
              <a:t>self</a:t>
            </a:r>
            <a:endParaRPr lang="en-US" sz="2600" i="0" dirty="0">
              <a:latin typeface="Candara" charset="0"/>
              <a:ea typeface="ＭＳ Ｐゴシック" charset="0"/>
              <a:cs typeface="Candara" charset="0"/>
            </a:endParaRPr>
          </a:p>
          <a:p>
            <a:pPr marL="1370013" lvl="3" indent="-457200" defTabSz="385763">
              <a:spcBef>
                <a:spcPts val="0"/>
              </a:spcBef>
              <a:buFont typeface="Wingdings" charset="2"/>
              <a:buChar char="Ø"/>
              <a:defRPr/>
            </a:pPr>
            <a:r>
              <a:rPr lang="en-US" sz="2600" i="0" dirty="0">
                <a:latin typeface="Candara" charset="0"/>
                <a:ea typeface="ＭＳ Ｐゴシック" charset="0"/>
                <a:cs typeface="Candara" charset="0"/>
              </a:rPr>
              <a:t>Taking up the cross and following </a:t>
            </a:r>
            <a:r>
              <a:rPr lang="en-US" sz="2600" i="0" dirty="0" smtClean="0">
                <a:latin typeface="Candara" charset="0"/>
                <a:ea typeface="ＭＳ Ｐゴシック" charset="0"/>
                <a:cs typeface="Candara" charset="0"/>
              </a:rPr>
              <a:t>Christ</a:t>
            </a:r>
            <a:endParaRPr lang="en-US" sz="2600" i="0" dirty="0">
              <a:latin typeface="Candara" charset="0"/>
              <a:ea typeface="ＭＳ Ｐゴシック" charset="0"/>
              <a:cs typeface="Candara" charset="0"/>
            </a:endParaRPr>
          </a:p>
          <a:p>
            <a:pPr marL="1370013" lvl="3" indent="-457200" defTabSz="385763">
              <a:spcBef>
                <a:spcPts val="0"/>
              </a:spcBef>
              <a:buFont typeface="Wingdings" charset="2"/>
              <a:buChar char="Ø"/>
              <a:defRPr/>
            </a:pPr>
            <a:r>
              <a:rPr lang="en-US" sz="2600" i="0" dirty="0">
                <a:latin typeface="Candara" charset="0"/>
                <a:ea typeface="ＭＳ Ｐゴシック" charset="0"/>
                <a:cs typeface="Candara" charset="0"/>
              </a:rPr>
              <a:t>Enduring suffering and persecution along with joy and </a:t>
            </a:r>
            <a:r>
              <a:rPr lang="en-US" sz="2600" i="0" dirty="0" smtClean="0">
                <a:latin typeface="Candara" charset="0"/>
                <a:ea typeface="ＭＳ Ｐゴシック" charset="0"/>
                <a:cs typeface="Candara" charset="0"/>
              </a:rPr>
              <a:t>peace</a:t>
            </a:r>
            <a:endParaRPr lang="en-US" sz="2600" i="0" dirty="0">
              <a:latin typeface="Candara" charset="0"/>
              <a:ea typeface="ＭＳ Ｐゴシック" charset="0"/>
              <a:cs typeface="Candara" charset="0"/>
            </a:endParaRPr>
          </a:p>
          <a:p>
            <a:pPr marL="912813" lvl="3" indent="0" defTabSz="385763">
              <a:spcBef>
                <a:spcPts val="0"/>
              </a:spcBef>
              <a:buNone/>
              <a:defRPr/>
            </a:pPr>
            <a:endParaRPr lang="en-US" sz="800" i="0" dirty="0">
              <a:latin typeface="Candara" charset="0"/>
              <a:ea typeface="ＭＳ Ｐゴシック" charset="0"/>
              <a:cs typeface="Candara" charset="0"/>
            </a:endParaRPr>
          </a:p>
          <a:p>
            <a:pPr marL="909638" lvl="1" indent="-392113">
              <a:spcBef>
                <a:spcPct val="0"/>
              </a:spcBef>
              <a:buFont typeface="Arial"/>
              <a:buChar char="•"/>
            </a:pPr>
            <a:r>
              <a:rPr lang="en-US" sz="2600" b="1" i="0" spc="-10" dirty="0">
                <a:solidFill>
                  <a:srgbClr val="FF0000"/>
                </a:solidFill>
                <a:latin typeface="Candara" charset="0"/>
                <a:ea typeface="ＭＳ Ｐゴシック" charset="0"/>
                <a:cs typeface="MS PGothic" charset="0"/>
              </a:rPr>
              <a:t>Its Characteristics</a:t>
            </a:r>
            <a:r>
              <a:rPr lang="en-US" sz="2600" b="1" i="0" spc="-10" dirty="0" smtClean="0">
                <a:solidFill>
                  <a:srgbClr val="FF0000"/>
                </a:solidFill>
                <a:latin typeface="Candara" charset="0"/>
                <a:ea typeface="ＭＳ Ｐゴシック" charset="0"/>
                <a:cs typeface="MS PGothic" charset="0"/>
              </a:rPr>
              <a:t>: </a:t>
            </a:r>
            <a:r>
              <a:rPr lang="en-US" sz="2600" b="1" i="0" spc="-10" dirty="0" smtClean="0">
                <a:latin typeface="Candara" charset="0"/>
                <a:ea typeface="ＭＳ Ｐゴシック" charset="0"/>
                <a:cs typeface="MS PGothic" charset="0"/>
              </a:rPr>
              <a:t>It </a:t>
            </a:r>
            <a:r>
              <a:rPr lang="en-US" sz="2600" b="1" i="0" spc="-10" dirty="0">
                <a:latin typeface="Candara" charset="0"/>
                <a:ea typeface="ＭＳ Ｐゴシック" charset="0"/>
                <a:cs typeface="MS PGothic" charset="0"/>
              </a:rPr>
              <a:t>is </a:t>
            </a:r>
            <a:r>
              <a:rPr lang="en-US" sz="2600" b="1" i="0" spc="-10" dirty="0" smtClean="0">
                <a:latin typeface="Candara" charset="0"/>
                <a:ea typeface="ＭＳ Ｐゴシック" charset="0"/>
                <a:cs typeface="MS PGothic" charset="0"/>
              </a:rPr>
              <a:t>paradoxical. </a:t>
            </a:r>
            <a:endParaRPr lang="en-US" sz="2600" b="1" i="0" spc="-10" dirty="0">
              <a:latin typeface="Candara" charset="0"/>
              <a:ea typeface="ＭＳ Ｐゴシック" charset="0"/>
              <a:cs typeface="MS PGothic" charset="0"/>
            </a:endParaRPr>
          </a:p>
          <a:p>
            <a:pPr marL="1370013" lvl="3" indent="-457200" defTabSz="385763">
              <a:spcBef>
                <a:spcPts val="0"/>
              </a:spcBef>
              <a:buFont typeface="Wingdings" charset="2"/>
              <a:buChar char="Ø"/>
              <a:defRPr/>
            </a:pPr>
            <a:r>
              <a:rPr lang="en-US" sz="2600" i="0" dirty="0">
                <a:latin typeface="Candara" charset="0"/>
                <a:ea typeface="ＭＳ Ｐゴシック" charset="0"/>
                <a:cs typeface="Candara" charset="0"/>
              </a:rPr>
              <a:t>Its gate is narrow and obscure.</a:t>
            </a:r>
          </a:p>
          <a:p>
            <a:pPr marL="1370013" lvl="3" indent="-457200" defTabSz="385763">
              <a:spcBef>
                <a:spcPts val="0"/>
              </a:spcBef>
              <a:buFont typeface="Wingdings" charset="2"/>
              <a:buChar char="Ø"/>
              <a:defRPr/>
            </a:pPr>
            <a:r>
              <a:rPr lang="en-US" sz="2600" i="0" dirty="0">
                <a:latin typeface="Candara" charset="0"/>
                <a:ea typeface="ＭＳ Ｐゴシック" charset="0"/>
                <a:cs typeface="Candara" charset="0"/>
              </a:rPr>
              <a:t>It is hard.</a:t>
            </a:r>
          </a:p>
          <a:p>
            <a:pPr marL="1370013" lvl="3" indent="-457200" defTabSz="385763">
              <a:spcBef>
                <a:spcPts val="0"/>
              </a:spcBef>
              <a:buFont typeface="Wingdings" charset="2"/>
              <a:buChar char="Ø"/>
              <a:defRPr/>
            </a:pPr>
            <a:r>
              <a:rPr lang="en-US" sz="2600" i="0" dirty="0">
                <a:latin typeface="Candara" charset="0"/>
                <a:ea typeface="ＭＳ Ｐゴシック" charset="0"/>
                <a:cs typeface="Candara" charset="0"/>
              </a:rPr>
              <a:t>Only few find it. </a:t>
            </a:r>
            <a:r>
              <a:rPr lang="en-US" sz="2600" i="0" dirty="0">
                <a:solidFill>
                  <a:srgbClr val="FF0000"/>
                </a:solidFill>
                <a:latin typeface="Candara" charset="0"/>
                <a:ea typeface="ＭＳ Ｐゴシック" charset="0"/>
                <a:cs typeface="Candara" charset="0"/>
              </a:rPr>
              <a:t>[You must enter it alone.]</a:t>
            </a:r>
          </a:p>
          <a:p>
            <a:pPr marL="1370013" lvl="3" indent="-457200" defTabSz="385763">
              <a:spcBef>
                <a:spcPts val="0"/>
              </a:spcBef>
              <a:buFont typeface="Wingdings" charset="2"/>
              <a:buChar char="Ø"/>
              <a:defRPr/>
            </a:pPr>
            <a:r>
              <a:rPr lang="en-US" sz="2600" i="0" dirty="0">
                <a:latin typeface="Candara" charset="0"/>
                <a:ea typeface="ＭＳ Ｐゴシック" charset="0"/>
                <a:cs typeface="Candara" charset="0"/>
              </a:rPr>
              <a:t>But it leads to </a:t>
            </a:r>
            <a:r>
              <a:rPr lang="en-US" sz="2600" i="0" dirty="0" smtClean="0">
                <a:latin typeface="Candara" charset="0"/>
                <a:ea typeface="ＭＳ Ｐゴシック" charset="0"/>
                <a:cs typeface="Candara" charset="0"/>
              </a:rPr>
              <a:t>LIFE—salvation </a:t>
            </a:r>
            <a:r>
              <a:rPr lang="en-US" sz="2600" i="0" dirty="0">
                <a:latin typeface="Candara" charset="0"/>
                <a:ea typeface="ＭＳ Ｐゴシック" charset="0"/>
                <a:cs typeface="Candara" charset="0"/>
              </a:rPr>
              <a:t>and eternal life with </a:t>
            </a:r>
            <a:r>
              <a:rPr lang="en-US" sz="2600" i="0" dirty="0" smtClean="0">
                <a:latin typeface="Candara" charset="0"/>
                <a:ea typeface="ＭＳ Ｐゴシック" charset="0"/>
                <a:cs typeface="Candara" charset="0"/>
              </a:rPr>
              <a:t>God. </a:t>
            </a:r>
            <a:endParaRPr lang="en-US" sz="8000" i="0" spc="-50" dirty="0">
              <a:latin typeface="Candara" charset="0"/>
              <a:ea typeface="ＭＳ Ｐゴシック" charset="0"/>
              <a:cs typeface="Candara" charset="0"/>
            </a:endParaRPr>
          </a:p>
        </p:txBody>
      </p:sp>
    </p:spTree>
    <p:extLst>
      <p:ext uri="{BB962C8B-B14F-4D97-AF65-F5344CB8AC3E}">
        <p14:creationId xmlns:p14="http://schemas.microsoft.com/office/powerpoint/2010/main" val="669494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45091</TotalTime>
  <Words>1004</Words>
  <Application>Microsoft Macintosh PowerPoint</Application>
  <PresentationFormat>Custom</PresentationFormat>
  <Paragraphs>185</Paragraphs>
  <Slides>16</Slides>
  <Notes>13</Notes>
  <HiddenSlides>0</HiddenSlides>
  <MMClips>0</MMClips>
  <ScaleCrop>false</ScaleCrop>
  <HeadingPairs>
    <vt:vector size="4" baseType="variant">
      <vt:variant>
        <vt:lpstr>Theme</vt:lpstr>
      </vt:variant>
      <vt:variant>
        <vt:i4>20</vt:i4>
      </vt:variant>
      <vt:variant>
        <vt:lpstr>Slide Titles</vt:lpstr>
      </vt:variant>
      <vt:variant>
        <vt:i4>16</vt:i4>
      </vt:variant>
    </vt:vector>
  </HeadingPairs>
  <TitlesOfParts>
    <vt:vector size="36"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2_Normal</vt:lpstr>
      <vt:lpstr>11_Default Design</vt:lpstr>
      <vt:lpstr>12_Default Design</vt:lpstr>
      <vt:lpstr>13_Default Design</vt:lpstr>
      <vt:lpstr>14_Default Design</vt:lpstr>
      <vt:lpstr>15_Default Design</vt:lpstr>
      <vt:lpstr>16_Default Design</vt:lpstr>
      <vt:lpstr>PowerPoint Presentation</vt:lpstr>
      <vt:lpstr>Two Roads: Wide or Narrow</vt:lpstr>
      <vt:lpstr>PowerPoint Presentation</vt:lpstr>
      <vt:lpstr>THE CONCLUSION OF JESUS’ SERMON:   A CALL FOR DECISIVE COMMITMENT</vt:lpstr>
      <vt:lpstr>BETWEEN THE TWO ROADS</vt:lpstr>
      <vt:lpstr>BETWEEN THE TWO ROADS</vt:lpstr>
      <vt:lpstr>BETWEEN THE TWO ROADS</vt:lpstr>
      <vt:lpstr>THE WIDE GATE/ROAD VS. THE NARROW GATE/ROAD</vt:lpstr>
      <vt:lpstr>THE WIDE GATE/ROAD VS. THE NARROW GATE/ROAD</vt:lpstr>
      <vt:lpstr>PowerPoint Presentation</vt:lpstr>
      <vt:lpstr>HOW CAN WE APPLY JESUS’ TEACHING ON THE TWO ROADS?</vt:lpstr>
      <vt:lpstr>HOW CAN WE APPLY JESUS’ TEACHING ON THE TWO ROADS?</vt:lpstr>
      <vt:lpstr>HOW CAN WE APPLY JESUS’ TEACHING ON THE TWO ROADS?</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3042</cp:revision>
  <cp:lastPrinted>2016-07-24T15:50:28Z</cp:lastPrinted>
  <dcterms:created xsi:type="dcterms:W3CDTF">2007-10-20T20:09:35Z</dcterms:created>
  <dcterms:modified xsi:type="dcterms:W3CDTF">2016-08-15T04:53:25Z</dcterms:modified>
  <cp:category/>
</cp:coreProperties>
</file>