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23" r:id="rId10"/>
    <p:sldMasterId id="2147484135" r:id="rId11"/>
    <p:sldMasterId id="2147484159" r:id="rId12"/>
    <p:sldMasterId id="2147484171" r:id="rId13"/>
    <p:sldMasterId id="2147484183" r:id="rId14"/>
    <p:sldMasterId id="2147484195" r:id="rId15"/>
    <p:sldMasterId id="2147484207" r:id="rId16"/>
    <p:sldMasterId id="2147484231" r:id="rId17"/>
    <p:sldMasterId id="2147484267" r:id="rId18"/>
  </p:sldMasterIdLst>
  <p:notesMasterIdLst>
    <p:notesMasterId r:id="rId35"/>
  </p:notesMasterIdLst>
  <p:handoutMasterIdLst>
    <p:handoutMasterId r:id="rId36"/>
  </p:handoutMasterIdLst>
  <p:sldIdLst>
    <p:sldId id="281" r:id="rId19"/>
    <p:sldId id="371" r:id="rId20"/>
    <p:sldId id="492" r:id="rId21"/>
    <p:sldId id="494" r:id="rId22"/>
    <p:sldId id="498" r:id="rId23"/>
    <p:sldId id="499" r:id="rId24"/>
    <p:sldId id="495" r:id="rId25"/>
    <p:sldId id="500" r:id="rId26"/>
    <p:sldId id="501" r:id="rId27"/>
    <p:sldId id="491" r:id="rId28"/>
    <p:sldId id="502" r:id="rId29"/>
    <p:sldId id="484" r:id="rId30"/>
    <p:sldId id="504" r:id="rId31"/>
    <p:sldId id="505" r:id="rId32"/>
    <p:sldId id="386" r:id="rId33"/>
    <p:sldId id="283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6" autoAdjust="0"/>
    <p:restoredTop sz="92760"/>
  </p:normalViewPr>
  <p:slideViewPr>
    <p:cSldViewPr>
      <p:cViewPr>
        <p:scale>
          <a:sx n="94" d="100"/>
          <a:sy n="94" d="100"/>
        </p:scale>
        <p:origin x="-712" y="-1072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7/4/16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7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7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8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8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2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76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04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14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89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6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6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95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23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3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7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9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9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81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8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31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53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224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86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998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0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7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0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85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51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9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9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841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7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58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43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74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233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24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93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2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38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74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6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79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7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85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05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92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95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74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26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4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7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6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5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000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96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03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4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53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6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6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45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7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95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0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79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82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09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416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93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4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16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7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7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7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7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3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3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6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6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0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0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0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5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7/4/16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5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532299"/>
              </p:ext>
            </p:extLst>
          </p:nvPr>
        </p:nvGraphicFramePr>
        <p:xfrm>
          <a:off x="609600" y="1204705"/>
          <a:ext cx="11125200" cy="5500895"/>
        </p:xfrm>
        <a:graphic>
          <a:graphicData uri="http://schemas.openxmlformats.org/drawingml/2006/table">
            <a:tbl>
              <a:tblPr/>
              <a:tblGrid>
                <a:gridCol w="5459589"/>
                <a:gridCol w="5665611"/>
              </a:tblGrid>
              <a:tr h="666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RIGHT VIEW [GOOD EYE]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RIGHT ATTITUDE [FULL OF LIGHT]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Calibri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4395">
                <a:tc>
                  <a:txBody>
                    <a:bodyPr/>
                    <a:lstStyle/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800" spc="-15" dirty="0" smtClean="0">
                        <a:solidFill>
                          <a:schemeClr val="tx1"/>
                        </a:solidFill>
                        <a:effectLst/>
                        <a:latin typeface="Canadra"/>
                        <a:ea typeface="바탕"/>
                        <a:cs typeface="Canadra"/>
                      </a:endParaRP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600" spc="-15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This life is </a:t>
                      </a:r>
                      <a:r>
                        <a:rPr lang="en-US" sz="2600" i="1" spc="-15" dirty="0" smtClean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not all but transient</a:t>
                      </a:r>
                      <a:r>
                        <a:rPr lang="en-US" sz="2600" spc="-15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—</a:t>
                      </a:r>
                      <a:br>
                        <a:rPr lang="en-US" sz="2600" spc="-15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</a:br>
                      <a:r>
                        <a:rPr lang="en-US" sz="2600" spc="-15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[temporal existence (earth) vs. eternal existence (heaven)].</a:t>
                      </a: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000" spc="-15" dirty="0" smtClean="0">
                        <a:solidFill>
                          <a:schemeClr val="tx1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600" i="0" spc="-15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Money is a necessity of life but the love of money is a root of all kinds of evil (1 Tim 6:10).</a:t>
                      </a: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000" spc="-15" dirty="0" smtClean="0">
                        <a:solidFill>
                          <a:schemeClr val="tx1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600" spc="-15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Where my money is, there my heart will be also.</a:t>
                      </a: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000" spc="-15" dirty="0" smtClean="0">
                        <a:solidFill>
                          <a:schemeClr val="tx1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600" spc="-15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What I own is not mine—I am a </a:t>
                      </a:r>
                      <a:r>
                        <a:rPr lang="en-US" sz="2600" i="1" spc="-15" dirty="0" smtClean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steward of God’s money</a:t>
                      </a:r>
                      <a:r>
                        <a:rPr lang="en-US" sz="2600" spc="-15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endParaRPr kumimoji="0" 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Candara" charset="0"/>
                      </a:endParaRPr>
                    </a:p>
                    <a:p>
                      <a:pPr marL="450850" marR="45720" lvl="0" indent="-4508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300" spc="-15" dirty="0" smtClean="0">
                        <a:solidFill>
                          <a:schemeClr val="tx1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600" i="0" spc="-15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I will see money </a:t>
                      </a:r>
                      <a:r>
                        <a:rPr lang="en-US" sz="2600" i="1" spc="-15" dirty="0" smtClean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in light of eternity </a:t>
                      </a:r>
                      <a:r>
                        <a:rPr lang="en-US" sz="2600" i="0" spc="-15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and God’s purposes.</a:t>
                      </a: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3400" i="0" spc="-15" dirty="0" smtClean="0">
                        <a:solidFill>
                          <a:schemeClr val="tx1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600" i="0" spc="-15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I will love and serve God single-mindedly, being vigilant against materialism.</a:t>
                      </a: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300" i="0" spc="-15" dirty="0" smtClean="0">
                        <a:solidFill>
                          <a:schemeClr val="tx1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600" i="0" spc="-15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I will use money as a measure of my true discipleship &amp; loyalty to Christ.</a:t>
                      </a: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000" i="0" spc="-15" dirty="0" smtClean="0">
                        <a:solidFill>
                          <a:schemeClr val="tx1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600" i="0" spc="-15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I will seek to do temporal activities </a:t>
                      </a:r>
                      <a:r>
                        <a:rPr lang="en-US" sz="2600" i="1" spc="-15" dirty="0" smtClean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that render eternal dividends.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457200"/>
            <a:ext cx="115824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Eras Bold ITC" pitchFamily="34" charset="0"/>
                <a:ea typeface="MS PGothic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Eras Bold ITC" pitchFamily="34" charset="0"/>
                <a:ea typeface="MS PGothic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Eras Bold ITC" pitchFamily="34" charset="0"/>
                <a:ea typeface="MS PGothic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Eras Bold ITC" pitchFamily="34" charset="0"/>
                <a:ea typeface="MS PGothic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Eras Bold ITC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Eras Bold ITC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Eras Bold ITC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Eras Bold ITC" pitchFamily="34" charset="0"/>
                <a:cs typeface="Arial" charset="0"/>
              </a:defRPr>
            </a:lvl9pPr>
          </a:lstStyle>
          <a:p>
            <a:r>
              <a:rPr lang="en-US" sz="3200" b="1" i="0" dirty="0">
                <a:latin typeface="Candara" charset="0"/>
                <a:cs typeface="MS PGothic" charset="0"/>
              </a:rPr>
              <a:t>RIGHT ATTITUDE FROM RIGHT VIEW OF MONEY &amp; POSSESSIONS</a:t>
            </a:r>
          </a:p>
        </p:txBody>
      </p:sp>
    </p:spTree>
    <p:extLst>
      <p:ext uri="{BB962C8B-B14F-4D97-AF65-F5344CB8AC3E}">
        <p14:creationId xmlns:p14="http://schemas.microsoft.com/office/powerpoint/2010/main" val="7649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838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THREE QUESTIONS TO PONDER </a:t>
            </a:r>
            <a:br>
              <a:rPr lang="en-US" sz="32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CONCERNING MONEY &amp; POSSESSIONS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3" y="1447800"/>
            <a:ext cx="11734798" cy="538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5613" indent="-455613">
              <a:spcBef>
                <a:spcPct val="0"/>
              </a:spcBef>
              <a:buNone/>
            </a:pPr>
            <a:r>
              <a:rPr lang="en-US" sz="2800" b="1" i="0" spc="-10" dirty="0" smtClean="0">
                <a:latin typeface="Candara" charset="0"/>
                <a:cs typeface="MS PGothic" charset="0"/>
              </a:rPr>
              <a:t>3)   QUESTION #3: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cs typeface="MS PGothic" charset="0"/>
              </a:rPr>
              <a:t>Why can’t I love both God and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money?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000" i="0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500" dirty="0">
                <a:solidFill>
                  <a:srgbClr val="000000"/>
                </a:solidFill>
                <a:latin typeface="Candara" charset="0"/>
                <a:cs typeface="MS PGothic" charset="0"/>
              </a:rPr>
              <a:t> </a:t>
            </a:r>
            <a:r>
              <a:rPr lang="en-US" sz="2500" baseline="30000" dirty="0">
                <a:solidFill>
                  <a:srgbClr val="000000"/>
                </a:solidFill>
                <a:latin typeface="Candara" charset="0"/>
                <a:cs typeface="MS PGothic" charset="0"/>
              </a:rPr>
              <a:t>24</a:t>
            </a:r>
            <a:r>
              <a:rPr lang="en-US" sz="2500" dirty="0">
                <a:solidFill>
                  <a:srgbClr val="000000"/>
                </a:solidFill>
                <a:latin typeface="Candara" charset="0"/>
                <a:cs typeface="MS PGothic" charset="0"/>
              </a:rPr>
              <a:t> “No one can serve two masters, for either </a:t>
            </a:r>
            <a:br>
              <a:rPr lang="en-US" sz="2500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dirty="0">
                <a:solidFill>
                  <a:srgbClr val="000000"/>
                </a:solidFill>
                <a:latin typeface="Candara" charset="0"/>
                <a:cs typeface="MS PGothic" charset="0"/>
              </a:rPr>
              <a:t>he will hate the one and love the other, or he will </a:t>
            </a:r>
            <a:br>
              <a:rPr lang="en-US" sz="2500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dirty="0">
                <a:solidFill>
                  <a:srgbClr val="000000"/>
                </a:solidFill>
                <a:latin typeface="Candara" charset="0"/>
                <a:cs typeface="MS PGothic" charset="0"/>
              </a:rPr>
              <a:t>be devoted to the one and despise the other. </a:t>
            </a:r>
            <a:br>
              <a:rPr lang="en-US" sz="2500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dirty="0">
                <a:solidFill>
                  <a:srgbClr val="000000"/>
                </a:solidFill>
                <a:latin typeface="Candara" charset="0"/>
                <a:cs typeface="MS PGothic" charset="0"/>
              </a:rPr>
              <a:t>You cannot serve God and money. (v. 24)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400" i="0" dirty="0" smtClean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i="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No one can serve </a:t>
            </a:r>
            <a:r>
              <a:rPr lang="en-US" sz="2600" b="1" i="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TWO MASTERS.</a:t>
            </a: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i="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Our heart is divided when we want both/and, which is idolatry.</a:t>
            </a:r>
          </a:p>
        </p:txBody>
      </p:sp>
    </p:spTree>
    <p:extLst>
      <p:ext uri="{BB962C8B-B14F-4D97-AF65-F5344CB8AC3E}">
        <p14:creationId xmlns:p14="http://schemas.microsoft.com/office/powerpoint/2010/main" val="286730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1658600" cy="5079094"/>
          </a:xfrm>
        </p:spPr>
        <p:txBody>
          <a:bodyPr/>
          <a:lstStyle/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9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But those who desire to be rich fall into temptation, 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into a snare, into many senseless and harmful desires that 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plunge people into ruin and destruction. </a:t>
            </a:r>
            <a:r>
              <a:rPr lang="en-US" b="1" i="1" kern="120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10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For the love of 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money is a root of all kinds of evils. It is through this craving 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that some have wandered away from the faith and 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pierced themselves with many pangs.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1 Timothy 6:9-10</a:t>
            </a:r>
          </a:p>
        </p:txBody>
      </p:sp>
    </p:spTree>
    <p:extLst>
      <p:ext uri="{BB962C8B-B14F-4D97-AF65-F5344CB8AC3E}">
        <p14:creationId xmlns:p14="http://schemas.microsoft.com/office/powerpoint/2010/main" val="95943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11582400" cy="5383894"/>
          </a:xfrm>
        </p:spPr>
        <p:txBody>
          <a:bodyPr/>
          <a:lstStyle/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There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is something about God and money that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makes</a:t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them tend to mastery. Either you are mastered by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money</a:t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and therefore ignore God or make him a bellhop for your business,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or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you are mastered by God and make money a servant of the kingdom.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But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if either tries to master you while you are mastered by the other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you will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hate and despise it. This is why Jesus said it is hard for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rich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man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to enter the kingdom of heaven.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Much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money makes a cruel master.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John Piper </a:t>
            </a:r>
          </a:p>
        </p:txBody>
      </p:sp>
    </p:spTree>
    <p:extLst>
      <p:ext uri="{BB962C8B-B14F-4D97-AF65-F5344CB8AC3E}">
        <p14:creationId xmlns:p14="http://schemas.microsoft.com/office/powerpoint/2010/main" val="157555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609600"/>
          </a:xfrm>
        </p:spPr>
        <p:txBody>
          <a:bodyPr/>
          <a:lstStyle/>
          <a:p>
            <a:r>
              <a:rPr lang="en-US" sz="3100" b="1" dirty="0">
                <a:latin typeface="Candara" charset="0"/>
                <a:cs typeface="MS PGothic" charset="0"/>
              </a:rPr>
              <a:t>HOW CAN WE APPLY JESUS’ TEACHING ON MONEY &amp; POSSESIONS?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11684000" cy="5579053"/>
          </a:xfrm>
        </p:spPr>
        <p:txBody>
          <a:bodyPr/>
          <a:lstStyle/>
          <a:p>
            <a:pPr marL="461963" indent="-461963">
              <a:spcBef>
                <a:spcPts val="0"/>
              </a:spcBef>
              <a:buNone/>
            </a:pPr>
            <a:r>
              <a:rPr lang="en-US" sz="2600" b="1" dirty="0" smtClean="0">
                <a:latin typeface="Candara" charset="0"/>
                <a:cs typeface="MS PGothic" charset="0"/>
              </a:rPr>
              <a:t>1)   </a:t>
            </a:r>
            <a:r>
              <a:rPr lang="en-US" sz="2800" b="1" dirty="0">
                <a:latin typeface="Candara" charset="0"/>
                <a:cs typeface="MS PGothic" charset="0"/>
              </a:rPr>
              <a:t>We are to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BE VIGILANT AGAINST MATERIALISM and lures of extravagant luxurious living,</a:t>
            </a:r>
            <a:r>
              <a:rPr lang="en-US" sz="2800" b="1" dirty="0">
                <a:solidFill>
                  <a:srgbClr val="000000"/>
                </a:solidFill>
                <a:latin typeface="Candara" charset="0"/>
                <a:cs typeface="MS PGothic" charset="0"/>
              </a:rPr>
              <a:t> being radically different in our value system. </a:t>
            </a:r>
          </a:p>
          <a:p>
            <a:pPr marL="461963" lvl="0" indent="-461963">
              <a:spcBef>
                <a:spcPts val="0"/>
              </a:spcBef>
              <a:buNone/>
            </a:pPr>
            <a:endParaRPr lang="en-US" sz="1000" i="1" dirty="0">
              <a:latin typeface="Candara" charset="0"/>
              <a:cs typeface="Candara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Ask yourself: 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“Do I have a right view, right attitude, and right investment of money?”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“Am I being watchful of the power and lures of affluence and comfort which will lead me to lay treasures in the wrong place?”</a:t>
            </a:r>
            <a:endParaRPr lang="en-US" sz="26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sz="12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461963" lvl="0" indent="-461963">
              <a:spcBef>
                <a:spcPts val="0"/>
              </a:spcBef>
              <a:buNone/>
            </a:pPr>
            <a:r>
              <a:rPr lang="en-US" sz="2600" b="1" dirty="0">
                <a:latin typeface="Candara" charset="0"/>
                <a:cs typeface="MS PGothic" charset="0"/>
              </a:rPr>
              <a:t>2)   </a:t>
            </a:r>
            <a:r>
              <a:rPr lang="en-US" sz="2800" b="1" dirty="0">
                <a:latin typeface="Candara" charset="0"/>
                <a:cs typeface="MS PGothic" charset="0"/>
              </a:rPr>
              <a:t>We are to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invest our money &amp; possessions in temporary activities that RENDER ETERNAL DIVIDENDS, </a:t>
            </a:r>
            <a:r>
              <a:rPr lang="en-US" sz="2800" b="1" dirty="0">
                <a:solidFill>
                  <a:srgbClr val="000000"/>
                </a:solidFill>
                <a:latin typeface="Candara" charset="0"/>
                <a:cs typeface="MS PGothic" charset="0"/>
              </a:rPr>
              <a:t>loving and serving God wholeheartedly. </a:t>
            </a:r>
            <a:endParaRPr lang="en-US" sz="1400" i="1" dirty="0">
              <a:latin typeface="Candara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sz="10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Ask yourself: 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“Is there anything that divides my heart?”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“Does my use of money show that my heart is in the right place and my life in the right activities”</a:t>
            </a:r>
            <a:endParaRPr lang="en-US" sz="26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6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4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2" y="1600200"/>
            <a:ext cx="11480740" cy="5105400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one insight hit home for you from Jesus’ teaching on money &amp; possessions? What will you do about it?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6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would it mean for you to have a right view of money &amp; possessions? To put your heart in right places in dealing with your money &amp; possessions?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6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would it mean for you to love God—not money—and to serve the Lord—not wealth?</a:t>
            </a:r>
          </a:p>
        </p:txBody>
      </p:sp>
    </p:spTree>
    <p:extLst>
      <p:ext uri="{BB962C8B-B14F-4D97-AF65-F5344CB8AC3E}">
        <p14:creationId xmlns:p14="http://schemas.microsoft.com/office/powerpoint/2010/main" val="161471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Treasures in Heaven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Sermon on the Mount Series [24]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Matthew 6:19-24</a:t>
            </a:r>
            <a:b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</a:br>
            <a:r>
              <a:rPr lang="en-US" b="1" dirty="0" smtClean="0">
                <a:latin typeface="Candara"/>
                <a:cs typeface="Candara"/>
              </a:rPr>
              <a:t>©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July 3, 2016</a:t>
            </a:r>
          </a:p>
          <a:p>
            <a:pPr algn="ctr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5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838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RECAP: JESUS’ CALL FOR RADICAL DIFFERENCE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11684000" cy="550285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800" i="1" dirty="0">
                <a:latin typeface="Candara" charset="0"/>
                <a:cs typeface="MS PGothic" charset="0"/>
              </a:rPr>
              <a:t>“Do not be like them.” – </a:t>
            </a:r>
            <a:r>
              <a:rPr lang="en-US" sz="2800" i="1" dirty="0" smtClean="0">
                <a:latin typeface="Candara" charset="0"/>
                <a:cs typeface="MS PGothic" charset="0"/>
              </a:rPr>
              <a:t>Matthew </a:t>
            </a:r>
            <a:r>
              <a:rPr lang="en-US" sz="2800" i="1" dirty="0">
                <a:latin typeface="Candara" charset="0"/>
                <a:cs typeface="MS PGothic" charset="0"/>
              </a:rPr>
              <a:t>6:8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0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In Relation to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CHARACTER [5:3-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12]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Relation to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WORLD [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5:13-16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]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Relation to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MORAL RIGHTEOUSNESS [5:17-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8]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Relation to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SPIIRTUAL PRACTICES [6:1-18]</a:t>
            </a:r>
            <a:endParaRPr lang="en-US" sz="2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Relation to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MONEY &amp; POSSESSIONS [6:19-24]</a:t>
            </a:r>
            <a:endParaRPr lang="en-US" sz="2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2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838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RECAP: JESUS’ CALL FOR RADICAL DIFFERENCE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11684000" cy="5426653"/>
          </a:xfrm>
        </p:spPr>
        <p:txBody>
          <a:bodyPr/>
          <a:lstStyle/>
          <a:p>
            <a:pPr marL="458788" lvl="0" indent="-458788">
              <a:spcBef>
                <a:spcPts val="0"/>
              </a:spcBef>
              <a:defRPr/>
            </a:pP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Jesus taught about “money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&amp;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possessions” so often. Why?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914400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800" b="1" kern="1200" dirty="0">
                <a:latin typeface="Candara" charset="0"/>
                <a:ea typeface="ＭＳ Ｐゴシック" charset="0"/>
                <a:cs typeface="Candara" charset="0"/>
              </a:rPr>
              <a:t>16 out of 38 of </a:t>
            </a:r>
            <a:r>
              <a:rPr lang="en-US" sz="28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Jesus’ parables </a:t>
            </a:r>
            <a:r>
              <a:rPr lang="en-US" sz="2800" b="1" kern="1200" dirty="0">
                <a:latin typeface="Candara" charset="0"/>
                <a:ea typeface="ＭＳ Ｐゴシック" charset="0"/>
                <a:cs typeface="Candara" charset="0"/>
              </a:rPr>
              <a:t>were concerned with how to handle money &amp; possessions.</a:t>
            </a:r>
          </a:p>
          <a:p>
            <a:pPr marL="914400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800" b="1" kern="1200" dirty="0">
                <a:latin typeface="Candara" charset="0"/>
                <a:ea typeface="ＭＳ Ｐゴシック" charset="0"/>
                <a:cs typeface="Candara" charset="0"/>
              </a:rPr>
              <a:t>The Bible contains 500 verses on the subject of prayer but it has </a:t>
            </a:r>
            <a:r>
              <a:rPr lang="en-US" sz="28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more than 2,000 verses </a:t>
            </a:r>
            <a:r>
              <a:rPr lang="en-US" sz="2800" b="1" kern="1200" dirty="0">
                <a:latin typeface="Candara" charset="0"/>
                <a:ea typeface="ＭＳ Ｐゴシック" charset="0"/>
                <a:cs typeface="Candara" charset="0"/>
              </a:rPr>
              <a:t>on money &amp; possessions.</a:t>
            </a:r>
          </a:p>
          <a:p>
            <a:pPr marL="914400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800" b="1" kern="1200" dirty="0">
                <a:latin typeface="Candara" charset="0"/>
                <a:ea typeface="ＭＳ Ｐゴシック" charset="0"/>
                <a:cs typeface="Candara" charset="0"/>
              </a:rPr>
              <a:t>Money is </a:t>
            </a:r>
            <a:r>
              <a:rPr lang="en-US" sz="28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often</a:t>
            </a:r>
            <a:r>
              <a:rPr lang="en-US" sz="2800" b="1" kern="1200" dirty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#1 cause </a:t>
            </a:r>
            <a:r>
              <a:rPr lang="en-US" sz="2800" b="1" kern="1200" dirty="0">
                <a:latin typeface="Candara" charset="0"/>
                <a:ea typeface="ＭＳ Ｐゴシック" charset="0"/>
                <a:cs typeface="Candara" charset="0"/>
              </a:rPr>
              <a:t>of marital conflict/</a:t>
            </a:r>
            <a:r>
              <a:rPr lang="en-US" sz="2800" b="1" kern="1200" dirty="0" smtClean="0">
                <a:latin typeface="Candara" charset="0"/>
                <a:ea typeface="ＭＳ Ｐゴシック" charset="0"/>
                <a:cs typeface="Candara" charset="0"/>
              </a:rPr>
              <a:t>infidelity/divorce</a:t>
            </a:r>
            <a:r>
              <a:rPr lang="en-US" sz="2800" b="1" kern="1200" dirty="0">
                <a:latin typeface="Candara" charset="0"/>
                <a:ea typeface="ＭＳ Ｐゴシック" charset="0"/>
                <a:cs typeface="Candara" charset="0"/>
              </a:rPr>
              <a:t>, stress/health, suicide, crime, sibling </a:t>
            </a:r>
            <a:r>
              <a:rPr lang="en-US" sz="2800" b="1" kern="1200" dirty="0" smtClean="0">
                <a:latin typeface="Candara" charset="0"/>
                <a:ea typeface="ＭＳ Ｐゴシック" charset="0"/>
                <a:cs typeface="Candara" charset="0"/>
              </a:rPr>
              <a:t>conflicts, lawsuits</a:t>
            </a:r>
            <a:r>
              <a:rPr lang="en-US" sz="2800" b="1" kern="1200" dirty="0">
                <a:latin typeface="Candara" charset="0"/>
                <a:ea typeface="ＭＳ Ｐゴシック" charset="0"/>
                <a:cs typeface="Candara" charset="0"/>
              </a:rPr>
              <a:t>, etc</a:t>
            </a:r>
            <a:r>
              <a:rPr lang="en-US" sz="2800" b="1" kern="1200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</a:p>
          <a:p>
            <a:pPr marL="457200" lvl="3" indent="0" defTabSz="385763">
              <a:spcBef>
                <a:spcPts val="0"/>
              </a:spcBef>
              <a:buNone/>
              <a:defRPr/>
            </a:pPr>
            <a:endParaRPr lang="en-US" sz="1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i="1" dirty="0">
                <a:latin typeface="Candara"/>
                <a:cs typeface="Candara"/>
              </a:rPr>
              <a:t>"Money has become the new sex in this country</a:t>
            </a:r>
            <a:r>
              <a:rPr lang="en-US" sz="2600" i="1" dirty="0" smtClean="0">
                <a:latin typeface="Candara"/>
                <a:cs typeface="Candara"/>
              </a:rPr>
              <a:t>.”</a:t>
            </a:r>
            <a:br>
              <a:rPr lang="en-US" sz="2600" i="1" dirty="0" smtClean="0">
                <a:latin typeface="Candara"/>
                <a:cs typeface="Candara"/>
              </a:rPr>
            </a:br>
            <a:r>
              <a:rPr lang="en-US" sz="2600" i="1" dirty="0" smtClean="0">
                <a:latin typeface="Candara"/>
                <a:cs typeface="Candara"/>
              </a:rPr>
              <a:t>Money Magazine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i="1" dirty="0">
                <a:latin typeface="Candara"/>
                <a:cs typeface="Candara"/>
              </a:rPr>
              <a:t>"I owe, I owe, so off to work I go</a:t>
            </a:r>
            <a:r>
              <a:rPr lang="en-US" sz="2600" i="1" dirty="0" smtClean="0">
                <a:latin typeface="Candara"/>
                <a:cs typeface="Candara"/>
              </a:rPr>
              <a:t>.”</a:t>
            </a:r>
            <a:br>
              <a:rPr lang="en-US" sz="2600" i="1" dirty="0" smtClean="0">
                <a:latin typeface="Candara"/>
                <a:cs typeface="Candara"/>
              </a:rPr>
            </a:br>
            <a:r>
              <a:rPr lang="en-US" sz="2600" i="1" dirty="0" smtClean="0">
                <a:latin typeface="Candara"/>
                <a:cs typeface="Candara"/>
              </a:rPr>
              <a:t>A </a:t>
            </a:r>
            <a:r>
              <a:rPr lang="en-US" sz="2600" i="1" dirty="0">
                <a:latin typeface="Candara"/>
                <a:cs typeface="Candara"/>
              </a:rPr>
              <a:t>Bumper Sticker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6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838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THREE QUESTIONS TO PONDER </a:t>
            </a:r>
            <a:r>
              <a:rPr lang="en-US" sz="32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32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3200" b="1" dirty="0" smtClean="0">
                <a:latin typeface="Candara" charset="0"/>
                <a:ea typeface="MS PGothic" charset="0"/>
                <a:cs typeface="Arial" charset="0"/>
              </a:rPr>
              <a:t>CONCERNING </a:t>
            </a:r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MONEY &amp; POSSESSIONS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3" y="1447800"/>
            <a:ext cx="11734798" cy="538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5613" indent="-455613">
              <a:spcBef>
                <a:spcPct val="0"/>
              </a:spcBef>
              <a:buFontTx/>
              <a:buNone/>
            </a:pPr>
            <a:r>
              <a:rPr lang="en-US" sz="2800" b="1" i="0" spc="-10" dirty="0" smtClean="0">
                <a:latin typeface="Candara" charset="0"/>
                <a:cs typeface="MS PGothic" charset="0"/>
              </a:rPr>
              <a:t>1)   QUESTION #1: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Where should I lay up treasures for myself?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000" i="1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500" i="1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19</a:t>
            </a:r>
            <a: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 “Do not lay up for yourselves treasures on earth, </a:t>
            </a:r>
            <a:b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where moth and rust destroy and where thieves break </a:t>
            </a:r>
            <a:b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in and steal, </a:t>
            </a:r>
            <a:r>
              <a:rPr lang="en-US" sz="2500" i="1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20</a:t>
            </a:r>
            <a: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 but lay up for yourselves treasures in heaven, </a:t>
            </a:r>
            <a:b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where neither moth nor rust destroys and where thieves</a:t>
            </a:r>
            <a:b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do not break in and steal. </a:t>
            </a:r>
            <a:r>
              <a:rPr lang="en-US" sz="2500" i="1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21</a:t>
            </a:r>
            <a: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 For where your treasure is, </a:t>
            </a:r>
            <a:b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there your heart will be also. (vs. 19-21)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200" i="1" dirty="0" smtClean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i="0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DO NOT </a:t>
            </a:r>
            <a:r>
              <a:rPr lang="en-US" sz="2600" b="1" i="0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lay up for yourselves treasures </a:t>
            </a:r>
            <a:r>
              <a:rPr lang="en-US" sz="2600" b="1" i="0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ON EARTH </a:t>
            </a:r>
            <a:r>
              <a:rPr lang="en-US" sz="2600" b="1" i="0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(v. 19). 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i="0" kern="1200" spc="-10" dirty="0" smtClean="0">
                <a:latin typeface="Candara" charset="0"/>
                <a:ea typeface="ＭＳ Ｐゴシック" charset="0"/>
                <a:cs typeface="Candara" charset="0"/>
              </a:rPr>
              <a:t>It is not secure there and it does not last (moth, rust, thieves, death). 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i="0" kern="1200" spc="-10" dirty="0" smtClean="0">
                <a:latin typeface="Candara" charset="0"/>
                <a:ea typeface="ＭＳ Ｐゴシック" charset="0"/>
                <a:cs typeface="Candara" charset="0"/>
              </a:rPr>
              <a:t>This prohibition is NOT about “saving for rainy day” (prudent financial plan),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i="0" kern="1200" spc="-10" dirty="0" smtClean="0">
                <a:latin typeface="Candara" charset="0"/>
                <a:ea typeface="ＭＳ Ｐゴシック" charset="0"/>
                <a:cs typeface="Candara" charset="0"/>
              </a:rPr>
              <a:t>But it is about </a:t>
            </a:r>
            <a:r>
              <a:rPr lang="en-US" sz="2500" kern="120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greed for more and extravagant and luxurious living</a:t>
            </a:r>
            <a:r>
              <a:rPr lang="en-US" sz="2500" i="0" kern="120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500" i="0" kern="1200" spc="-30" dirty="0" smtClean="0">
                <a:latin typeface="Candara" charset="0"/>
                <a:ea typeface="ＭＳ Ｐゴシック" charset="0"/>
                <a:cs typeface="Candara" charset="0"/>
              </a:rPr>
              <a:t>(</a:t>
            </a:r>
            <a:r>
              <a:rPr lang="en-US" sz="2500" kern="1200" spc="-30" dirty="0" smtClean="0">
                <a:latin typeface="Candara" charset="0"/>
                <a:ea typeface="ＭＳ Ｐゴシック" charset="0"/>
                <a:cs typeface="Candara" charset="0"/>
              </a:rPr>
              <a:t>“selfish accumulation of goods... materialism which tethers our hearts to earth” - Stott</a:t>
            </a:r>
            <a:r>
              <a:rPr lang="en-US" sz="2500" i="0" kern="1200" spc="-30" dirty="0" smtClean="0">
                <a:latin typeface="Candara" charset="0"/>
                <a:ea typeface="ＭＳ Ｐゴシック" charset="0"/>
                <a:cs typeface="Candara" charset="0"/>
              </a:rPr>
              <a:t>)</a:t>
            </a:r>
            <a:r>
              <a:rPr lang="en-US" sz="2500" kern="1200" spc="-30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500" kern="1200" spc="-3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2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838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THREE QUESTIONS TO PONDER </a:t>
            </a:r>
            <a:br>
              <a:rPr lang="en-US" sz="32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CONCERNING MONEY &amp; POSSESSIONS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3" y="1447800"/>
            <a:ext cx="11734798" cy="538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5613" indent="-455613">
              <a:spcBef>
                <a:spcPct val="0"/>
              </a:spcBef>
              <a:buFontTx/>
              <a:buNone/>
            </a:pPr>
            <a:r>
              <a:rPr lang="en-US" sz="2800" b="1" i="0" spc="-10" dirty="0" smtClean="0">
                <a:latin typeface="Candara" charset="0"/>
                <a:cs typeface="MS PGothic" charset="0"/>
              </a:rPr>
              <a:t>1)   QUESTION #1: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Where should I lay up treasures for myself?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000" i="1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500" i="1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19</a:t>
            </a:r>
            <a: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 “Do not lay up for yourselves treasures on earth, </a:t>
            </a:r>
            <a:b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where moth and rust destroy and where thieves break </a:t>
            </a:r>
            <a:b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in and steal, </a:t>
            </a:r>
            <a:r>
              <a:rPr lang="en-US" sz="2500" i="1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20</a:t>
            </a:r>
            <a: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 but lay up for yourselves treasures in heaven, </a:t>
            </a:r>
            <a:b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where neither moth nor rust destroys and where thieves</a:t>
            </a:r>
            <a:b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do not break in and steal. </a:t>
            </a:r>
            <a:r>
              <a:rPr lang="en-US" sz="2500" i="1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21</a:t>
            </a:r>
            <a: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 For where your treasure is, </a:t>
            </a:r>
            <a:b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there your heart will be also. (vs. 19-21)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200" i="1" dirty="0" smtClean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i="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DO </a:t>
            </a:r>
            <a:r>
              <a:rPr lang="en-US" sz="2600" b="1" i="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lay up for yourselves treasures </a:t>
            </a:r>
            <a:r>
              <a:rPr lang="en-US" sz="2600" b="1" i="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IN HEAVEN </a:t>
            </a:r>
            <a:r>
              <a:rPr lang="en-US" sz="2600" b="1" i="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(v. 20). 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secure there and lasts forever (no moth, rust, thieves). 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NOT about for having the same worldly attitude with a different venue. 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But it is about seeking a different-value attitude, which results in a radically different lifestyle. </a:t>
            </a:r>
          </a:p>
        </p:txBody>
      </p:sp>
    </p:spTree>
    <p:extLst>
      <p:ext uri="{BB962C8B-B14F-4D97-AF65-F5344CB8AC3E}">
        <p14:creationId xmlns:p14="http://schemas.microsoft.com/office/powerpoint/2010/main" val="218430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11658600" cy="6145894"/>
          </a:xfrm>
        </p:spPr>
        <p:txBody>
          <a:bodyPr/>
          <a:lstStyle/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</a:t>
            </a:r>
            <a:r>
              <a:rPr lang="en-US" b="1" i="1" kern="120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8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But if anyone does not provide for his relatives, </a:t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and especially for members of his household, he has </a:t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denied the faith and is worse than an unbeliever.</a:t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1 Timothy 5:8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sz="1400" b="1" i="1" kern="12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15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And he said to them, “Take care, and be on your guard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against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all covetousness, for one's life does not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consist </a:t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in the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abundance of his possessions.”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Luke 12:15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sz="1400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17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As for the rich in this present age, charge them not to be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haughty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,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nor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to set their hopes on the uncertainty of riches,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but </a:t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on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God, who richly provides us with everything to enjoy.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1 Timothy 6:17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0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838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THREE QUESTIONS TO PONDER </a:t>
            </a:r>
            <a:br>
              <a:rPr lang="en-US" sz="32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CONCERNING MONEY &amp; POSSESSIONS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3" y="1447800"/>
            <a:ext cx="11734798" cy="538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5613" indent="-455613">
              <a:spcBef>
                <a:spcPct val="0"/>
              </a:spcBef>
              <a:buFontTx/>
              <a:buNone/>
            </a:pPr>
            <a:r>
              <a:rPr lang="en-US" sz="2800" b="1" i="0" spc="-10" dirty="0" smtClean="0">
                <a:latin typeface="Candara" charset="0"/>
                <a:cs typeface="MS PGothic" charset="0"/>
              </a:rPr>
              <a:t>1)   QUESTION #1: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Where should I lay up treasures for myself?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000" i="0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500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19</a:t>
            </a:r>
            <a:r>
              <a:rPr lang="en-US" sz="25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 “Do not lay up for yourselves treasures on earth, </a:t>
            </a:r>
            <a:br>
              <a:rPr lang="en-US" sz="25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where moth and rust destroy and where thieves break </a:t>
            </a:r>
            <a:br>
              <a:rPr lang="en-US" sz="25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in and steal, </a:t>
            </a:r>
            <a:r>
              <a:rPr lang="en-US" sz="2500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20</a:t>
            </a:r>
            <a:r>
              <a:rPr lang="en-US" sz="25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 but lay up for yourselves treasures in heaven, </a:t>
            </a:r>
            <a:br>
              <a:rPr lang="en-US" sz="25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where neither moth nor rust destroys and where thieves</a:t>
            </a:r>
            <a:br>
              <a:rPr lang="en-US" sz="25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do not break in and steal. </a:t>
            </a:r>
            <a:r>
              <a:rPr lang="en-US" sz="2500" baseline="3000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21</a:t>
            </a:r>
            <a:r>
              <a:rPr lang="en-US" sz="250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 For where your treasure is, </a:t>
            </a:r>
            <a:br>
              <a:rPr lang="en-US" sz="250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</a:br>
            <a:r>
              <a:rPr lang="en-US" sz="250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there your heart will be also. </a:t>
            </a:r>
            <a:r>
              <a:rPr lang="en-US" sz="25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(vs. 19-21)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200" i="0" dirty="0" smtClean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i="0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Practically, laying up for ourselves treasures </a:t>
            </a:r>
            <a:r>
              <a:rPr lang="en-US" sz="2600" b="1" i="0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IN HEAVEN </a:t>
            </a:r>
            <a:r>
              <a:rPr lang="en-US" sz="2600" b="1" i="0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means: 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i="0" kern="1200" spc="-10" dirty="0" smtClean="0">
                <a:latin typeface="Candara" charset="0"/>
                <a:ea typeface="ＭＳ Ｐゴシック" charset="0"/>
                <a:cs typeface="Candara" charset="0"/>
              </a:rPr>
              <a:t>Broadly</a:t>
            </a:r>
            <a:r>
              <a:rPr lang="en-US" sz="2500" i="0" kern="1200" spc="-10" dirty="0" smtClean="0">
                <a:latin typeface="Candara" charset="0"/>
                <a:ea typeface="ＭＳ Ｐゴシック" charset="0"/>
                <a:cs typeface="Candara" charset="0"/>
              </a:rPr>
              <a:t>, </a:t>
            </a:r>
            <a:r>
              <a:rPr lang="en-US" sz="2500" i="0" kern="1200" spc="-10" dirty="0" smtClean="0">
                <a:latin typeface="Candara" charset="0"/>
                <a:ea typeface="ＭＳ Ｐゴシック" charset="0"/>
                <a:cs typeface="Candara" charset="0"/>
              </a:rPr>
              <a:t>it means to </a:t>
            </a:r>
            <a:r>
              <a:rPr lang="en-US" sz="2500" kern="120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lay up our “hearts” where it </a:t>
            </a:r>
            <a:r>
              <a:rPr lang="en-US" sz="2500" kern="120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ought </a:t>
            </a:r>
            <a:r>
              <a:rPr lang="en-US" sz="2500" kern="120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be</a:t>
            </a:r>
            <a:r>
              <a:rPr lang="en-US" sz="2500" i="0" kern="1200" spc="-10" dirty="0" smtClean="0">
                <a:latin typeface="Candara" charset="0"/>
                <a:ea typeface="ＭＳ Ｐゴシック" charset="0"/>
                <a:cs typeface="Candara" charset="0"/>
              </a:rPr>
              <a:t>—i.e., </a:t>
            </a:r>
            <a:r>
              <a:rPr lang="en-US" sz="2500" i="0" spc="-10" dirty="0" smtClean="0">
                <a:latin typeface="Candara" charset="0"/>
                <a:ea typeface="ＭＳ Ｐゴシック" charset="0"/>
                <a:cs typeface="Candara" charset="0"/>
              </a:rPr>
              <a:t>activities that </a:t>
            </a:r>
            <a:r>
              <a:rPr lang="en-US" sz="2500" i="0" spc="-10" dirty="0" smtClean="0">
                <a:latin typeface="Candara" charset="0"/>
                <a:ea typeface="ＭＳ Ｐゴシック" charset="0"/>
                <a:cs typeface="Candara" charset="0"/>
              </a:rPr>
              <a:t>will</a:t>
            </a:r>
            <a:r>
              <a:rPr lang="en-US" sz="2500" i="0" kern="1200" spc="-10" dirty="0" smtClean="0">
                <a:latin typeface="Candara" charset="0"/>
                <a:ea typeface="ＭＳ Ｐゴシック" charset="0"/>
                <a:cs typeface="Candara" charset="0"/>
              </a:rPr>
              <a:t> last </a:t>
            </a:r>
            <a:r>
              <a:rPr lang="en-US" sz="2500" i="0" spc="-10" dirty="0" smtClean="0">
                <a:latin typeface="Candara" charset="0"/>
                <a:ea typeface="ＭＳ Ｐゴシック" charset="0"/>
                <a:cs typeface="Candara" charset="0"/>
              </a:rPr>
              <a:t>forever</a:t>
            </a:r>
            <a:r>
              <a:rPr lang="en-US" sz="2500" i="0" kern="1200" spc="-10" dirty="0" smtClean="0">
                <a:latin typeface="Candara" charset="0"/>
                <a:ea typeface="ＭＳ Ｐゴシック" charset="0"/>
                <a:cs typeface="Candara" charset="0"/>
              </a:rPr>
              <a:t>—</a:t>
            </a:r>
            <a:r>
              <a:rPr lang="en-US" sz="2500" i="0" kern="1200" spc="-10" dirty="0" smtClean="0">
                <a:latin typeface="Candara" charset="0"/>
                <a:ea typeface="ＭＳ Ｐゴシック" charset="0"/>
                <a:cs typeface="Candara" charset="0"/>
              </a:rPr>
              <a:t>e.g., Christlikeness, serving/reaching others for Christ, etc.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i="0" kern="1200" spc="-10" dirty="0" smtClean="0">
                <a:latin typeface="Candara" charset="0"/>
                <a:ea typeface="ＭＳ Ｐゴシック" charset="0"/>
                <a:cs typeface="Candara" charset="0"/>
              </a:rPr>
              <a:t>Specifically, it </a:t>
            </a:r>
            <a:r>
              <a:rPr lang="en-US" sz="2500" i="0" spc="-10" dirty="0" smtClean="0">
                <a:latin typeface="Candara" charset="0"/>
                <a:ea typeface="ＭＳ Ｐゴシック" charset="0"/>
                <a:cs typeface="Candara" charset="0"/>
              </a:rPr>
              <a:t>means to </a:t>
            </a:r>
            <a:r>
              <a:rPr lang="en-US" sz="250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use our money for Christian causes</a:t>
            </a:r>
            <a:r>
              <a:rPr lang="en-US" sz="2500" i="0" spc="-10" dirty="0" smtClean="0">
                <a:latin typeface="Candara" charset="0"/>
                <a:ea typeface="ＭＳ Ｐゴシック" charset="0"/>
                <a:cs typeface="Candara" charset="0"/>
              </a:rPr>
              <a:t>, which lasts in heaven in eternity.</a:t>
            </a:r>
            <a:endParaRPr lang="en-US" sz="2500" i="0" kern="1200" spc="-1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8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838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THREE QUESTIONS TO PONDER </a:t>
            </a:r>
            <a:br>
              <a:rPr lang="en-US" sz="32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CONCERNING MONEY &amp; POSSESSIONS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3" y="1447800"/>
            <a:ext cx="11734798" cy="538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5613" lvl="0" indent="-455613">
              <a:spcBef>
                <a:spcPct val="0"/>
              </a:spcBef>
              <a:buNone/>
            </a:pPr>
            <a:r>
              <a:rPr lang="en-US" sz="2800" b="1" i="0" spc="-10" dirty="0">
                <a:latin typeface="Candara" charset="0"/>
                <a:cs typeface="MS PGothic" charset="0"/>
              </a:rPr>
              <a:t>2</a:t>
            </a:r>
            <a:r>
              <a:rPr lang="en-US" sz="2800" b="1" i="0" spc="-10" dirty="0" smtClean="0">
                <a:latin typeface="Candara" charset="0"/>
                <a:cs typeface="MS PGothic" charset="0"/>
              </a:rPr>
              <a:t>)   QUESTION #2: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cs typeface="MS PGothic" charset="0"/>
              </a:rPr>
              <a:t>How does my view of money &amp; possessions affect my attitude &amp; life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?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000" i="0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500" dirty="0">
                <a:solidFill>
                  <a:srgbClr val="000000"/>
                </a:solidFill>
                <a:latin typeface="Candara" charset="0"/>
                <a:cs typeface="MS PGothic" charset="0"/>
              </a:rPr>
              <a:t> </a:t>
            </a:r>
            <a:r>
              <a:rPr lang="en-US" sz="2500" baseline="30000" dirty="0">
                <a:solidFill>
                  <a:srgbClr val="000000"/>
                </a:solidFill>
                <a:latin typeface="Candara" charset="0"/>
                <a:cs typeface="MS PGothic" charset="0"/>
              </a:rPr>
              <a:t>22</a:t>
            </a:r>
            <a:r>
              <a:rPr lang="en-US" sz="2500" dirty="0">
                <a:solidFill>
                  <a:srgbClr val="000000"/>
                </a:solidFill>
                <a:latin typeface="Candara" charset="0"/>
                <a:cs typeface="MS PGothic" charset="0"/>
              </a:rPr>
              <a:t> “The eye is the lamp of the body. So, if your eye is</a:t>
            </a:r>
            <a:br>
              <a:rPr lang="en-US" sz="2500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dirty="0">
                <a:solidFill>
                  <a:srgbClr val="000000"/>
                </a:solidFill>
                <a:latin typeface="Candara" charset="0"/>
                <a:cs typeface="MS PGothic" charset="0"/>
              </a:rPr>
              <a:t> healthy, your whole body will be full of light, </a:t>
            </a:r>
            <a:r>
              <a:rPr lang="en-US" sz="2500" baseline="30000" dirty="0">
                <a:solidFill>
                  <a:srgbClr val="000000"/>
                </a:solidFill>
                <a:latin typeface="Candara" charset="0"/>
                <a:cs typeface="MS PGothic" charset="0"/>
              </a:rPr>
              <a:t>23</a:t>
            </a:r>
            <a:r>
              <a:rPr lang="en-US" sz="2500" dirty="0">
                <a:solidFill>
                  <a:srgbClr val="000000"/>
                </a:solidFill>
                <a:latin typeface="Candara" charset="0"/>
                <a:cs typeface="MS PGothic" charset="0"/>
              </a:rPr>
              <a:t> but if your</a:t>
            </a:r>
            <a:br>
              <a:rPr lang="en-US" sz="2500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dirty="0">
                <a:solidFill>
                  <a:srgbClr val="000000"/>
                </a:solidFill>
                <a:latin typeface="Candara" charset="0"/>
                <a:cs typeface="MS PGothic" charset="0"/>
              </a:rPr>
              <a:t> eye is bad, your whole body will be full of darkness. If then the </a:t>
            </a:r>
            <a:br>
              <a:rPr lang="en-US" sz="2500" dirty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500" dirty="0">
                <a:solidFill>
                  <a:srgbClr val="000000"/>
                </a:solidFill>
                <a:latin typeface="Candara" charset="0"/>
                <a:cs typeface="MS PGothic" charset="0"/>
              </a:rPr>
              <a:t>light in you is darkness, how great is the darkness! (vs. 22-23)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400" i="0" dirty="0" smtClean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i="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eye refers to </a:t>
            </a:r>
            <a:r>
              <a:rPr lang="en-US" sz="2600" b="1" i="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VISION/PERSPECTIVE</a:t>
            </a:r>
            <a:r>
              <a:rPr lang="en-US" sz="2600" b="1" i="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600" b="1" i="0" dirty="0">
              <a:solidFill>
                <a:srgbClr val="FF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i="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whole </a:t>
            </a:r>
            <a:r>
              <a:rPr lang="en-US" sz="2600" b="1" i="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body, then, </a:t>
            </a:r>
            <a:r>
              <a:rPr lang="en-US" sz="2600" b="1" i="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refers to attitude and deeds as a result of the vision.</a:t>
            </a:r>
          </a:p>
        </p:txBody>
      </p:sp>
    </p:spTree>
    <p:extLst>
      <p:ext uri="{BB962C8B-B14F-4D97-AF65-F5344CB8AC3E}">
        <p14:creationId xmlns:p14="http://schemas.microsoft.com/office/powerpoint/2010/main" val="353980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39440</TotalTime>
  <Words>623</Words>
  <Application>Microsoft Macintosh PowerPoint</Application>
  <PresentationFormat>Custom</PresentationFormat>
  <Paragraphs>114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7_Default Design</vt:lpstr>
      <vt:lpstr>8_Default Design</vt:lpstr>
      <vt:lpstr>9_Default Design</vt:lpstr>
      <vt:lpstr>10_Default Design</vt:lpstr>
      <vt:lpstr>2_Normal</vt:lpstr>
      <vt:lpstr>11_Default Design</vt:lpstr>
      <vt:lpstr>12_Default Design</vt:lpstr>
      <vt:lpstr>13_Default Design</vt:lpstr>
      <vt:lpstr>14_Default Design</vt:lpstr>
      <vt:lpstr>PowerPoint Presentation</vt:lpstr>
      <vt:lpstr>Treasures in Heaven</vt:lpstr>
      <vt:lpstr>RECAP: JESUS’ CALL FOR RADICAL DIFFERENCE</vt:lpstr>
      <vt:lpstr>RECAP: JESUS’ CALL FOR RADICAL DIFFERENCE</vt:lpstr>
      <vt:lpstr>THREE QUESTIONS TO PONDER  CONCERNING MONEY &amp; POSSESSIONS</vt:lpstr>
      <vt:lpstr>THREE QUESTIONS TO PONDER  CONCERNING MONEY &amp; POSSESSIONS</vt:lpstr>
      <vt:lpstr>PowerPoint Presentation</vt:lpstr>
      <vt:lpstr>THREE QUESTIONS TO PONDER  CONCERNING MONEY &amp; POSSESSIONS</vt:lpstr>
      <vt:lpstr>THREE QUESTIONS TO PONDER  CONCERNING MONEY &amp; POSSESSIONS</vt:lpstr>
      <vt:lpstr>PowerPoint Presentation</vt:lpstr>
      <vt:lpstr>THREE QUESTIONS TO PONDER  CONCERNING MONEY &amp; POSSESSIONS</vt:lpstr>
      <vt:lpstr>PowerPoint Presentation</vt:lpstr>
      <vt:lpstr>PowerPoint Presentation</vt:lpstr>
      <vt:lpstr>HOW CAN WE APPLY JESUS’ TEACHING ON MONEY &amp; POSSESIONS?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2936</cp:revision>
  <cp:lastPrinted>2016-05-15T15:24:37Z</cp:lastPrinted>
  <dcterms:created xsi:type="dcterms:W3CDTF">2007-10-20T20:09:35Z</dcterms:created>
  <dcterms:modified xsi:type="dcterms:W3CDTF">2016-07-04T18:53:59Z</dcterms:modified>
  <cp:category/>
</cp:coreProperties>
</file>