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23" r:id="rId10"/>
    <p:sldMasterId id="2147484135" r:id="rId11"/>
    <p:sldMasterId id="2147484159" r:id="rId12"/>
    <p:sldMasterId id="2147484171" r:id="rId13"/>
    <p:sldMasterId id="2147484183" r:id="rId14"/>
    <p:sldMasterId id="2147484195" r:id="rId15"/>
    <p:sldMasterId id="2147484207" r:id="rId16"/>
    <p:sldMasterId id="2147484231" r:id="rId17"/>
    <p:sldMasterId id="2147484267" r:id="rId18"/>
  </p:sldMasterIdLst>
  <p:notesMasterIdLst>
    <p:notesMasterId r:id="rId33"/>
  </p:notesMasterIdLst>
  <p:sldIdLst>
    <p:sldId id="281" r:id="rId19"/>
    <p:sldId id="371" r:id="rId20"/>
    <p:sldId id="372" r:id="rId21"/>
    <p:sldId id="373" r:id="rId22"/>
    <p:sldId id="424" r:id="rId23"/>
    <p:sldId id="425" r:id="rId24"/>
    <p:sldId id="375" r:id="rId25"/>
    <p:sldId id="426" r:id="rId26"/>
    <p:sldId id="427" r:id="rId27"/>
    <p:sldId id="413" r:id="rId28"/>
    <p:sldId id="428" r:id="rId29"/>
    <p:sldId id="405" r:id="rId30"/>
    <p:sldId id="386" r:id="rId31"/>
    <p:sldId id="283" r:id="rId32"/>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C3300"/>
    <a:srgbClr val="800000"/>
    <a:srgbClr val="0066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68" autoAdjust="0"/>
    <p:restoredTop sz="92760"/>
  </p:normalViewPr>
  <p:slideViewPr>
    <p:cSldViewPr>
      <p:cViewPr>
        <p:scale>
          <a:sx n="81" d="100"/>
          <a:sy n="81" d="100"/>
        </p:scale>
        <p:origin x="-1464" y="-656"/>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2.xml"/><Relationship Id="rId21" Type="http://schemas.openxmlformats.org/officeDocument/2006/relationships/slide" Target="slides/slide3.xml"/><Relationship Id="rId22" Type="http://schemas.openxmlformats.org/officeDocument/2006/relationships/slide" Target="slides/slide4.xml"/><Relationship Id="rId23" Type="http://schemas.openxmlformats.org/officeDocument/2006/relationships/slide" Target="slides/slide5.xml"/><Relationship Id="rId24" Type="http://schemas.openxmlformats.org/officeDocument/2006/relationships/slide" Target="slides/slide6.xml"/><Relationship Id="rId25" Type="http://schemas.openxmlformats.org/officeDocument/2006/relationships/slide" Target="slides/slide7.xml"/><Relationship Id="rId26" Type="http://schemas.openxmlformats.org/officeDocument/2006/relationships/slide" Target="slides/slide8.xml"/><Relationship Id="rId27" Type="http://schemas.openxmlformats.org/officeDocument/2006/relationships/slide" Target="slides/slide9.xml"/><Relationship Id="rId28" Type="http://schemas.openxmlformats.org/officeDocument/2006/relationships/slide" Target="slides/slide10.xml"/><Relationship Id="rId29" Type="http://schemas.openxmlformats.org/officeDocument/2006/relationships/slide" Target="slides/slide1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2.xml"/><Relationship Id="rId31" Type="http://schemas.openxmlformats.org/officeDocument/2006/relationships/slide" Target="slides/slide13.xml"/><Relationship Id="rId32" Type="http://schemas.openxmlformats.org/officeDocument/2006/relationships/slide" Target="slides/slide14.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 Target="slides/slide1.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5/15/16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42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281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6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059747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849534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3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3658414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2679856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5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5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4075729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2368048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1778289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8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6566484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3220935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23538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37"/>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37"/>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6177043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5256612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3619830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292347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14369569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5477468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4097680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596020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5754312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419434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928319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40772800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0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8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8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8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3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8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8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1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570767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91804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9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73314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730896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6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6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9295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64239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1920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4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956234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5877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82021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9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9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67818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8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ext uri="{BB962C8B-B14F-4D97-AF65-F5344CB8AC3E}">
        <p14:creationId xmlns:p14="http://schemas.microsoft.com/office/powerpoint/2010/main" val="50610318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ext uri="{BB962C8B-B14F-4D97-AF65-F5344CB8AC3E}">
        <p14:creationId xmlns:p14="http://schemas.microsoft.com/office/powerpoint/2010/main" val="209798534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5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ext uri="{BB962C8B-B14F-4D97-AF65-F5344CB8AC3E}">
        <p14:creationId xmlns:p14="http://schemas.microsoft.com/office/powerpoint/2010/main" val="360792242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ext uri="{BB962C8B-B14F-4D97-AF65-F5344CB8AC3E}">
        <p14:creationId xmlns:p14="http://schemas.microsoft.com/office/powerpoint/2010/main" val="117654861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3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ext uri="{BB962C8B-B14F-4D97-AF65-F5344CB8AC3E}">
        <p14:creationId xmlns:p14="http://schemas.microsoft.com/office/powerpoint/2010/main" val="18605998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ext uri="{BB962C8B-B14F-4D97-AF65-F5344CB8AC3E}">
        <p14:creationId xmlns:p14="http://schemas.microsoft.com/office/powerpoint/2010/main" val="2154820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ext uri="{BB962C8B-B14F-4D97-AF65-F5344CB8AC3E}">
        <p14:creationId xmlns:p14="http://schemas.microsoft.com/office/powerpoint/2010/main" val="5525972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0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ext uri="{BB962C8B-B14F-4D97-AF65-F5344CB8AC3E}">
        <p14:creationId xmlns:p14="http://schemas.microsoft.com/office/powerpoint/2010/main" val="41603185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ext uri="{BB962C8B-B14F-4D97-AF65-F5344CB8AC3E}">
        <p14:creationId xmlns:p14="http://schemas.microsoft.com/office/powerpoint/2010/main" val="16252643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ext uri="{BB962C8B-B14F-4D97-AF65-F5344CB8AC3E}">
        <p14:creationId xmlns:p14="http://schemas.microsoft.com/office/powerpoint/2010/main" val="19670551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9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89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ext uri="{BB962C8B-B14F-4D97-AF65-F5344CB8AC3E}">
        <p14:creationId xmlns:p14="http://schemas.microsoft.com/office/powerpoint/2010/main" val="51408412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54058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67689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95431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244748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6223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6233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304240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980939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367821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072386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34746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1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18985262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67698791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8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0464276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559042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2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2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00273854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87895054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1411922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3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1255413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0026958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4834740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8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8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3724269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8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04610443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36231079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6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28509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4506569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0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0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05168053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98378000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03891966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1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16081032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18285407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96837539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6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6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33303453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450958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0850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371793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65820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881095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494165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179936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7319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336945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721163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9552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5/15/16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5/15/16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942"/>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6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5/15/16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5/15/16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5/15/16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5/15/16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5/15/16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6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5/15/16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62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5/15/16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5/15/16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5/15/16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5/15/16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5/15/16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942"/>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6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5/15/16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5/15/16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5/15/16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5/15/16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5/15/16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6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5/15/16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62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5/15/16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5/15/16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5/15/16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8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5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0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57"/>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57"/>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3.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3.jpe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4.jpe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3.jpe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3.jpe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1.jpe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3.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3.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59365354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404759969"/>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2174240"/>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604"/>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604"/>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604"/>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512844884"/>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8758294"/>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46708073"/>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046256294"/>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2744327"/>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554"/>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5/15/16</a:t>
            </a:fld>
            <a:endParaRPr lang="en-US"/>
          </a:p>
        </p:txBody>
      </p:sp>
      <p:sp>
        <p:nvSpPr>
          <p:cNvPr id="5" name="Footer Placeholder 4"/>
          <p:cNvSpPr>
            <a:spLocks noGrp="1"/>
          </p:cNvSpPr>
          <p:nvPr>
            <p:ph type="ftr" sz="quarter" idx="3"/>
          </p:nvPr>
        </p:nvSpPr>
        <p:spPr>
          <a:xfrm>
            <a:off x="4038600" y="6356554"/>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554"/>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554"/>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5/15/16</a:t>
            </a:fld>
            <a:endParaRPr lang="en-US"/>
          </a:p>
        </p:txBody>
      </p:sp>
      <p:sp>
        <p:nvSpPr>
          <p:cNvPr id="5" name="Footer Placeholder 4"/>
          <p:cNvSpPr>
            <a:spLocks noGrp="1"/>
          </p:cNvSpPr>
          <p:nvPr>
            <p:ph type="ftr" sz="quarter" idx="3"/>
          </p:nvPr>
        </p:nvSpPr>
        <p:spPr>
          <a:xfrm>
            <a:off x="4038600" y="6356554"/>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554"/>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582400" cy="609600"/>
          </a:xfrm>
        </p:spPr>
        <p:txBody>
          <a:bodyPr/>
          <a:lstStyle/>
          <a:p>
            <a:r>
              <a:rPr lang="en-US" sz="3100" b="1" dirty="0">
                <a:latin typeface="Candara" charset="0"/>
                <a:cs typeface="MS PGothic" charset="0"/>
              </a:rPr>
              <a:t>HOW DO WE LIVE OUT </a:t>
            </a:r>
            <a:r>
              <a:rPr lang="en-US" sz="3100" b="1" dirty="0" smtClean="0">
                <a:latin typeface="Candara" charset="0"/>
                <a:cs typeface="MS PGothic" charset="0"/>
              </a:rPr>
              <a:t>RADICAL </a:t>
            </a:r>
            <a:r>
              <a:rPr lang="en-US" sz="3100" b="1" dirty="0">
                <a:latin typeface="Candara" charset="0"/>
                <a:cs typeface="MS PGothic" charset="0"/>
              </a:rPr>
              <a:t>DIFFERENCE IN CHRISTIAN LIVING?</a:t>
            </a:r>
          </a:p>
        </p:txBody>
      </p:sp>
      <p:sp>
        <p:nvSpPr>
          <p:cNvPr id="27651" name="Rectangle 3"/>
          <p:cNvSpPr>
            <a:spLocks noGrp="1" noChangeArrowheads="1"/>
          </p:cNvSpPr>
          <p:nvPr>
            <p:ph type="body" idx="1"/>
          </p:nvPr>
        </p:nvSpPr>
        <p:spPr>
          <a:xfrm>
            <a:off x="304799" y="1219200"/>
            <a:ext cx="11717653" cy="5579197"/>
          </a:xfrm>
        </p:spPr>
        <p:txBody>
          <a:bodyPr/>
          <a:lstStyle/>
          <a:p>
            <a:pPr marL="461963" indent="-461963">
              <a:spcBef>
                <a:spcPts val="0"/>
              </a:spcBef>
              <a:buNone/>
            </a:pPr>
            <a:r>
              <a:rPr lang="en-US" sz="2600" b="1" dirty="0">
                <a:latin typeface="Candara" charset="0"/>
                <a:cs typeface="MS PGothic" charset="0"/>
              </a:rPr>
              <a:t>1</a:t>
            </a:r>
            <a:r>
              <a:rPr lang="en-US" sz="2600" b="1" dirty="0" smtClean="0">
                <a:latin typeface="Candara" charset="0"/>
                <a:cs typeface="MS PGothic" charset="0"/>
              </a:rPr>
              <a:t>)   </a:t>
            </a:r>
            <a:r>
              <a:rPr lang="en-US" sz="2800" b="1" dirty="0">
                <a:latin typeface="Candara" charset="0"/>
                <a:cs typeface="MS PGothic" charset="0"/>
              </a:rPr>
              <a:t>We are </a:t>
            </a:r>
            <a:r>
              <a:rPr lang="en-US" sz="2800" b="1" dirty="0" smtClean="0">
                <a:latin typeface="Candara" charset="0"/>
                <a:cs typeface="MS PGothic" charset="0"/>
              </a:rPr>
              <a:t>to </a:t>
            </a:r>
            <a:r>
              <a:rPr lang="en-US" sz="2800" b="1" dirty="0" smtClean="0">
                <a:solidFill>
                  <a:srgbClr val="FF0000"/>
                </a:solidFill>
                <a:latin typeface="Candara" charset="0"/>
                <a:cs typeface="MS PGothic" charset="0"/>
              </a:rPr>
              <a:t>EXAMINE OUR HEARTS to </a:t>
            </a:r>
            <a:r>
              <a:rPr lang="en-US" sz="2800" b="1" dirty="0">
                <a:solidFill>
                  <a:srgbClr val="FF0000"/>
                </a:solidFill>
                <a:latin typeface="Candara" charset="0"/>
                <a:cs typeface="MS PGothic" charset="0"/>
              </a:rPr>
              <a:t>purge </a:t>
            </a:r>
            <a:r>
              <a:rPr lang="en-US" sz="2800" b="1" dirty="0" smtClean="0">
                <a:solidFill>
                  <a:srgbClr val="FF0000"/>
                </a:solidFill>
                <a:latin typeface="Candara" charset="0"/>
                <a:cs typeface="MS PGothic" charset="0"/>
              </a:rPr>
              <a:t>out any hidden motives.</a:t>
            </a:r>
          </a:p>
          <a:p>
            <a:pPr marL="461963" lvl="0" indent="-461963">
              <a:spcBef>
                <a:spcPts val="0"/>
              </a:spcBef>
              <a:buNone/>
            </a:pPr>
            <a:endParaRPr lang="en-US" sz="1000" i="1" dirty="0" smtClean="0">
              <a:latin typeface="Candara" charset="0"/>
              <a:cs typeface="Candara" charset="0"/>
            </a:endParaRPr>
          </a:p>
          <a:p>
            <a:pPr marL="461963" indent="-461963" algn="ctr">
              <a:spcBef>
                <a:spcPts val="0"/>
              </a:spcBef>
              <a:buNone/>
            </a:pPr>
            <a:r>
              <a:rPr lang="en-US" sz="2500" i="1" baseline="30000" dirty="0" smtClean="0">
                <a:latin typeface="Candara"/>
                <a:cs typeface="Candara"/>
              </a:rPr>
              <a:t>23</a:t>
            </a:r>
            <a:r>
              <a:rPr lang="en-US" sz="2500" i="1" dirty="0" smtClean="0">
                <a:latin typeface="Candara"/>
                <a:cs typeface="Candara"/>
              </a:rPr>
              <a:t> </a:t>
            </a:r>
            <a:r>
              <a:rPr lang="en-US" sz="2500" i="1" dirty="0">
                <a:latin typeface="Candara"/>
                <a:cs typeface="Candara"/>
              </a:rPr>
              <a:t>Search me, O God, and know my heart!</a:t>
            </a:r>
          </a:p>
          <a:p>
            <a:pPr marL="461963" indent="-461963" algn="ctr">
              <a:spcBef>
                <a:spcPts val="0"/>
              </a:spcBef>
              <a:buNone/>
            </a:pPr>
            <a:r>
              <a:rPr lang="en-US" sz="2500" i="1" dirty="0">
                <a:latin typeface="Candara"/>
                <a:cs typeface="Candara"/>
              </a:rPr>
              <a:t>    Try me and know my thoughts!</a:t>
            </a:r>
          </a:p>
          <a:p>
            <a:pPr marL="461963" indent="-461963" algn="ctr">
              <a:spcBef>
                <a:spcPts val="0"/>
              </a:spcBef>
              <a:buNone/>
            </a:pPr>
            <a:r>
              <a:rPr lang="en-US" sz="2500" i="1" baseline="30000" dirty="0">
                <a:latin typeface="Candara"/>
                <a:cs typeface="Candara"/>
              </a:rPr>
              <a:t>24</a:t>
            </a:r>
            <a:r>
              <a:rPr lang="en-US" sz="2500" i="1" dirty="0">
                <a:latin typeface="Candara"/>
                <a:cs typeface="Candara"/>
              </a:rPr>
              <a:t> And see if there be any grievous way in me,</a:t>
            </a:r>
          </a:p>
          <a:p>
            <a:pPr marL="461963" indent="-461963" algn="ctr">
              <a:spcBef>
                <a:spcPts val="0"/>
              </a:spcBef>
              <a:buNone/>
            </a:pPr>
            <a:r>
              <a:rPr lang="en-US" sz="2500" i="1" dirty="0">
                <a:latin typeface="Candara"/>
                <a:cs typeface="Candara"/>
              </a:rPr>
              <a:t>    and lead me in the way everlasting!</a:t>
            </a:r>
          </a:p>
          <a:p>
            <a:pPr marL="461963" indent="-461963" algn="ctr">
              <a:spcBef>
                <a:spcPts val="0"/>
              </a:spcBef>
              <a:buNone/>
            </a:pPr>
            <a:r>
              <a:rPr lang="en-US" sz="2500" i="1" dirty="0">
                <a:latin typeface="Candara"/>
                <a:cs typeface="Candara"/>
              </a:rPr>
              <a:t>Psalm 139:23-24</a:t>
            </a:r>
          </a:p>
          <a:p>
            <a:pPr marL="461963" indent="-461963" algn="ctr">
              <a:spcBef>
                <a:spcPct val="0"/>
              </a:spcBef>
              <a:buNone/>
            </a:pPr>
            <a:endParaRPr lang="en-US" sz="1000" i="1" dirty="0" smtClean="0">
              <a:latin typeface="Candara"/>
              <a:cs typeface="Candara"/>
            </a:endParaRPr>
          </a:p>
          <a:p>
            <a:pPr marL="912813" lvl="2" indent="-457200" defTabSz="385763">
              <a:spcBef>
                <a:spcPts val="0"/>
              </a:spcBef>
              <a:buFont typeface="Wingdings" charset="0"/>
              <a:buChar char="Ø"/>
              <a:defRPr/>
            </a:pPr>
            <a:r>
              <a:rPr lang="en-US" sz="2600" b="1" kern="1200" dirty="0" smtClean="0">
                <a:latin typeface="Candara" charset="0"/>
                <a:ea typeface="ＭＳ Ｐゴシック" charset="0"/>
                <a:cs typeface="Candara" charset="0"/>
              </a:rPr>
              <a:t>Remember: our fallen heart’s default desire is for people’s approval/praise.</a:t>
            </a:r>
            <a:endParaRPr lang="en-US" sz="2600" b="1" kern="1200" dirty="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kern="1200" dirty="0" smtClean="0">
                <a:latin typeface="Candara" charset="0"/>
                <a:ea typeface="ＭＳ Ｐゴシック" charset="0"/>
                <a:cs typeface="Candara" charset="0"/>
              </a:rPr>
              <a:t>Humbly ask the Holy Spirit to point out things that you must purge out. Detect subtly inauthentic ways: </a:t>
            </a:r>
            <a:r>
              <a:rPr lang="en-US" sz="2600" i="1" kern="1200" dirty="0" smtClean="0">
                <a:latin typeface="Candara" charset="0"/>
                <a:ea typeface="ＭＳ Ｐゴシック" charset="0"/>
                <a:cs typeface="Candara" charset="0"/>
              </a:rPr>
              <a:t>(1) posing, (2) talking, (3) rationalizing, (4) being indecisive, (5) having a double motive, etc.</a:t>
            </a:r>
            <a:endParaRPr lang="en-US" sz="2500" i="1" kern="1200" dirty="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kern="1200" dirty="0" smtClean="0">
                <a:latin typeface="Candara" charset="0"/>
                <a:ea typeface="ＭＳ Ｐゴシック" charset="0"/>
                <a:cs typeface="Candara" charset="0"/>
              </a:rPr>
              <a:t>In so doing, we </a:t>
            </a:r>
            <a:r>
              <a:rPr lang="en-US" sz="2600" b="1" kern="1200" dirty="0">
                <a:latin typeface="Candara" charset="0"/>
                <a:ea typeface="ＭＳ Ｐゴシック" charset="0"/>
                <a:cs typeface="Candara" charset="0"/>
              </a:rPr>
              <a:t>will be able to look to our Father who sees in secret and realize that the only thing we lost in </a:t>
            </a:r>
            <a:r>
              <a:rPr lang="en-US" sz="2600" b="1" kern="1200" dirty="0" smtClean="0">
                <a:latin typeface="Candara" charset="0"/>
                <a:ea typeface="ＭＳ Ｐゴシック" charset="0"/>
                <a:cs typeface="Candara" charset="0"/>
              </a:rPr>
              <a:t>the purging process is </a:t>
            </a:r>
            <a:r>
              <a:rPr lang="en-US" sz="2600" b="1" i="1" kern="1200" dirty="0">
                <a:latin typeface="Candara" charset="0"/>
                <a:ea typeface="ＭＳ Ｐゴシック" charset="0"/>
                <a:cs typeface="Candara" charset="0"/>
              </a:rPr>
              <a:t>our insatiable desire for </a:t>
            </a:r>
            <a:r>
              <a:rPr lang="en-US" sz="2600" b="1" i="1" kern="1200" dirty="0" smtClean="0">
                <a:latin typeface="Candara" charset="0"/>
                <a:ea typeface="ＭＳ Ｐゴシック" charset="0"/>
                <a:cs typeface="Candara" charset="0"/>
              </a:rPr>
              <a:t>approval and praise from people! </a:t>
            </a:r>
            <a:endParaRPr lang="en-US" sz="2600" b="1" i="1" kern="1200" dirty="0">
              <a:latin typeface="Candara" charset="0"/>
              <a:ea typeface="ＭＳ Ｐゴシック" charset="0"/>
              <a:cs typeface="Candara" charset="0"/>
            </a:endParaRPr>
          </a:p>
          <a:p>
            <a:pPr marL="461963" indent="-461963" algn="ctr">
              <a:spcBef>
                <a:spcPct val="0"/>
              </a:spcBef>
              <a:buNone/>
            </a:pPr>
            <a:endParaRPr lang="en-US" sz="1400" i="1" dirty="0" smtClean="0">
              <a:latin typeface="Candara"/>
              <a:cs typeface="Candara"/>
            </a:endParaRPr>
          </a:p>
        </p:txBody>
      </p:sp>
    </p:spTree>
    <p:extLst>
      <p:ext uri="{BB962C8B-B14F-4D97-AF65-F5344CB8AC3E}">
        <p14:creationId xmlns:p14="http://schemas.microsoft.com/office/powerpoint/2010/main" val="27654736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582400" cy="609600"/>
          </a:xfrm>
        </p:spPr>
        <p:txBody>
          <a:bodyPr/>
          <a:lstStyle/>
          <a:p>
            <a:r>
              <a:rPr lang="en-US" sz="3100" b="1" dirty="0">
                <a:latin typeface="Candara" charset="0"/>
                <a:cs typeface="MS PGothic" charset="0"/>
              </a:rPr>
              <a:t>HOW DO WE LIVE OUT </a:t>
            </a:r>
            <a:r>
              <a:rPr lang="en-US" sz="3100" b="1" dirty="0" smtClean="0">
                <a:latin typeface="Candara" charset="0"/>
                <a:cs typeface="MS PGothic" charset="0"/>
              </a:rPr>
              <a:t>RADICAL </a:t>
            </a:r>
            <a:r>
              <a:rPr lang="en-US" sz="3100" b="1" dirty="0">
                <a:latin typeface="Candara" charset="0"/>
                <a:cs typeface="MS PGothic" charset="0"/>
              </a:rPr>
              <a:t>DIFFERENCE IN CHRISTIAN LIVING?</a:t>
            </a:r>
          </a:p>
        </p:txBody>
      </p:sp>
      <p:sp>
        <p:nvSpPr>
          <p:cNvPr id="27651" name="Rectangle 3"/>
          <p:cNvSpPr>
            <a:spLocks noGrp="1" noChangeArrowheads="1"/>
          </p:cNvSpPr>
          <p:nvPr>
            <p:ph type="body" idx="1"/>
          </p:nvPr>
        </p:nvSpPr>
        <p:spPr>
          <a:xfrm>
            <a:off x="304799" y="1219200"/>
            <a:ext cx="11717653" cy="5579197"/>
          </a:xfrm>
        </p:spPr>
        <p:txBody>
          <a:bodyPr/>
          <a:lstStyle/>
          <a:p>
            <a:pPr marL="461963" indent="-461963">
              <a:spcBef>
                <a:spcPts val="0"/>
              </a:spcBef>
              <a:buNone/>
            </a:pPr>
            <a:r>
              <a:rPr lang="en-US" sz="2600" b="1" dirty="0">
                <a:latin typeface="Candara" charset="0"/>
                <a:cs typeface="MS PGothic" charset="0"/>
              </a:rPr>
              <a:t>2</a:t>
            </a:r>
            <a:r>
              <a:rPr lang="en-US" sz="2600" b="1" dirty="0" smtClean="0">
                <a:latin typeface="Candara" charset="0"/>
                <a:cs typeface="MS PGothic" charset="0"/>
              </a:rPr>
              <a:t>)   </a:t>
            </a:r>
            <a:r>
              <a:rPr lang="en-US" sz="2800" b="1" dirty="0">
                <a:latin typeface="Candara" charset="0"/>
                <a:cs typeface="MS PGothic" charset="0"/>
              </a:rPr>
              <a:t>We are </a:t>
            </a:r>
            <a:r>
              <a:rPr lang="en-US" sz="2800" b="1" dirty="0" smtClean="0">
                <a:latin typeface="Candara" charset="0"/>
                <a:cs typeface="MS PGothic" charset="0"/>
              </a:rPr>
              <a:t>to </a:t>
            </a:r>
            <a:r>
              <a:rPr lang="en-US" sz="2800" b="1" dirty="0">
                <a:solidFill>
                  <a:srgbClr val="FF0000"/>
                </a:solidFill>
                <a:latin typeface="Candara" charset="0"/>
                <a:cs typeface="MS PGothic" charset="0"/>
              </a:rPr>
              <a:t>keep our </a:t>
            </a:r>
            <a:r>
              <a:rPr lang="en-US" sz="2800" b="1" dirty="0" smtClean="0">
                <a:solidFill>
                  <a:srgbClr val="FF0000"/>
                </a:solidFill>
                <a:latin typeface="Candara" charset="0"/>
                <a:cs typeface="MS PGothic" charset="0"/>
              </a:rPr>
              <a:t>FOCUS ON PLEASING GOD who </a:t>
            </a:r>
            <a:r>
              <a:rPr lang="en-US" sz="2800" b="1" dirty="0">
                <a:solidFill>
                  <a:srgbClr val="FF0000"/>
                </a:solidFill>
                <a:latin typeface="Candara" charset="0"/>
                <a:cs typeface="MS PGothic" charset="0"/>
              </a:rPr>
              <a:t>sees us in </a:t>
            </a:r>
            <a:r>
              <a:rPr lang="en-US" sz="2800" b="1" dirty="0" smtClean="0">
                <a:solidFill>
                  <a:srgbClr val="FF0000"/>
                </a:solidFill>
                <a:latin typeface="Candara" charset="0"/>
                <a:cs typeface="MS PGothic" charset="0"/>
              </a:rPr>
              <a:t>secret.</a:t>
            </a:r>
          </a:p>
          <a:p>
            <a:pPr marL="461963" lvl="0" indent="-461963">
              <a:spcBef>
                <a:spcPts val="0"/>
              </a:spcBef>
              <a:buNone/>
            </a:pPr>
            <a:endParaRPr lang="en-US" sz="1400" i="1" dirty="0" smtClean="0">
              <a:latin typeface="Candara" charset="0"/>
              <a:cs typeface="Candara" charset="0"/>
            </a:endParaRPr>
          </a:p>
          <a:p>
            <a:pPr marL="461963" indent="-461963" algn="ctr">
              <a:spcBef>
                <a:spcPts val="0"/>
              </a:spcBef>
              <a:buNone/>
            </a:pPr>
            <a:r>
              <a:rPr lang="en-US" sz="2500" i="1" baseline="30000" dirty="0" smtClean="0">
                <a:latin typeface="Candara"/>
                <a:cs typeface="Candara"/>
              </a:rPr>
              <a:t>10</a:t>
            </a:r>
            <a:r>
              <a:rPr lang="en-US" sz="2500" i="1" dirty="0" smtClean="0">
                <a:latin typeface="Candara"/>
                <a:cs typeface="Candara"/>
              </a:rPr>
              <a:t> </a:t>
            </a:r>
            <a:r>
              <a:rPr lang="en-US" sz="2500" i="1" dirty="0">
                <a:latin typeface="Candara"/>
                <a:cs typeface="Candara"/>
              </a:rPr>
              <a:t>For am I now seeking the approval of man, or of God? </a:t>
            </a:r>
            <a:r>
              <a:rPr lang="en-US" sz="2500" i="1" dirty="0" smtClean="0">
                <a:latin typeface="Candara"/>
                <a:cs typeface="Candara"/>
              </a:rPr>
              <a:t/>
            </a:r>
            <a:br>
              <a:rPr lang="en-US" sz="2500" i="1" dirty="0" smtClean="0">
                <a:latin typeface="Candara"/>
                <a:cs typeface="Candara"/>
              </a:rPr>
            </a:br>
            <a:r>
              <a:rPr lang="en-US" sz="2500" i="1" dirty="0" smtClean="0">
                <a:latin typeface="Candara"/>
                <a:cs typeface="Candara"/>
              </a:rPr>
              <a:t>Or </a:t>
            </a:r>
            <a:r>
              <a:rPr lang="en-US" sz="2500" i="1" dirty="0">
                <a:latin typeface="Candara"/>
                <a:cs typeface="Candara"/>
              </a:rPr>
              <a:t>am I trying to please man? If I were still trying to please man, </a:t>
            </a:r>
            <a:br>
              <a:rPr lang="en-US" sz="2500" i="1" dirty="0">
                <a:latin typeface="Candara"/>
                <a:cs typeface="Candara"/>
              </a:rPr>
            </a:br>
            <a:r>
              <a:rPr lang="en-US" sz="2500" i="1" dirty="0" smtClean="0">
                <a:latin typeface="Candara"/>
                <a:cs typeface="Candara"/>
              </a:rPr>
              <a:t>I </a:t>
            </a:r>
            <a:r>
              <a:rPr lang="en-US" sz="2500" i="1" dirty="0">
                <a:latin typeface="Candara"/>
                <a:cs typeface="Candara"/>
              </a:rPr>
              <a:t>would not be a servant of </a:t>
            </a:r>
            <a:r>
              <a:rPr lang="en-US" sz="2500" i="1" dirty="0" smtClean="0">
                <a:latin typeface="Candara"/>
                <a:cs typeface="Candara"/>
              </a:rPr>
              <a:t>Christ.</a:t>
            </a:r>
            <a:br>
              <a:rPr lang="en-US" sz="2500" i="1" dirty="0" smtClean="0">
                <a:latin typeface="Candara"/>
                <a:cs typeface="Candara"/>
              </a:rPr>
            </a:br>
            <a:r>
              <a:rPr lang="en-US" sz="2500" i="1" dirty="0" smtClean="0">
                <a:latin typeface="Candara"/>
                <a:cs typeface="Candara"/>
              </a:rPr>
              <a:t>Galatians 1:10</a:t>
            </a:r>
          </a:p>
          <a:p>
            <a:pPr marL="461963" indent="-461963" algn="ctr">
              <a:spcBef>
                <a:spcPct val="0"/>
              </a:spcBef>
              <a:buNone/>
            </a:pPr>
            <a:endParaRPr lang="en-US" sz="1400" i="1" dirty="0" smtClean="0">
              <a:latin typeface="Candara"/>
              <a:cs typeface="Candara"/>
            </a:endParaRPr>
          </a:p>
          <a:p>
            <a:pPr marL="912813" lvl="2" indent="-457200" defTabSz="385763">
              <a:spcBef>
                <a:spcPts val="0"/>
              </a:spcBef>
              <a:buFont typeface="Wingdings" charset="0"/>
              <a:buChar char="Ø"/>
              <a:defRPr/>
            </a:pPr>
            <a:r>
              <a:rPr lang="en-US" sz="2600" b="1" kern="1200" dirty="0">
                <a:latin typeface="Candara" charset="0"/>
                <a:ea typeface="ＭＳ Ｐゴシック" charset="0"/>
                <a:cs typeface="Candara" charset="0"/>
              </a:rPr>
              <a:t>Practicing </a:t>
            </a:r>
            <a:r>
              <a:rPr lang="en-US" sz="2600" b="1" kern="1200" dirty="0" smtClean="0">
                <a:latin typeface="Candara" charset="0"/>
                <a:ea typeface="ＭＳ Ｐゴシック" charset="0"/>
                <a:cs typeface="Candara" charset="0"/>
              </a:rPr>
              <a:t>authenticity and secrecy </a:t>
            </a:r>
            <a:r>
              <a:rPr lang="en-US" sz="2600" b="1" kern="1200" dirty="0">
                <a:latin typeface="Candara" charset="0"/>
                <a:ea typeface="ＭＳ Ｐゴシック" charset="0"/>
                <a:cs typeface="Candara" charset="0"/>
              </a:rPr>
              <a:t>helps us to be </a:t>
            </a:r>
            <a:r>
              <a:rPr lang="en-US" sz="2600" b="1" kern="1200" dirty="0" smtClean="0">
                <a:latin typeface="Candara" charset="0"/>
                <a:ea typeface="ＭＳ Ｐゴシック" charset="0"/>
                <a:cs typeface="Candara" charset="0"/>
              </a:rPr>
              <a:t>congruent this aim: </a:t>
            </a:r>
            <a:r>
              <a:rPr lang="en-US" sz="2600" b="1" kern="1200" dirty="0">
                <a:latin typeface="Candara" charset="0"/>
                <a:ea typeface="ＭＳ Ｐゴシック" charset="0"/>
                <a:cs typeface="Candara" charset="0"/>
              </a:rPr>
              <a:t>to make God’s glory as the ultimate purpose of life (1 Cor. 10:31</a:t>
            </a:r>
            <a:r>
              <a:rPr lang="en-US" sz="2600" b="1" kern="1200" dirty="0" smtClean="0">
                <a:latin typeface="Candara" charset="0"/>
                <a:ea typeface="ＭＳ Ｐゴシック" charset="0"/>
                <a:cs typeface="Candara" charset="0"/>
              </a:rPr>
              <a:t>). </a:t>
            </a:r>
            <a:endParaRPr lang="en-US" sz="2600" b="1" kern="1200" dirty="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kern="1200" dirty="0">
                <a:latin typeface="Candara" charset="0"/>
                <a:ea typeface="ＭＳ Ｐゴシック" charset="0"/>
                <a:cs typeface="Candara" charset="0"/>
              </a:rPr>
              <a:t>In so doing, we must realize that we cannot please God </a:t>
            </a:r>
            <a:r>
              <a:rPr lang="en-US" sz="2600" b="1" kern="1200" dirty="0" smtClean="0">
                <a:latin typeface="Candara" charset="0"/>
                <a:ea typeface="ＭＳ Ｐゴシック" charset="0"/>
                <a:cs typeface="Candara" charset="0"/>
              </a:rPr>
              <a:t>AND </a:t>
            </a:r>
            <a:r>
              <a:rPr lang="en-US" sz="2600" b="1" kern="1200" dirty="0">
                <a:latin typeface="Candara" charset="0"/>
                <a:ea typeface="ＭＳ Ｐゴシック" charset="0"/>
                <a:cs typeface="Candara" charset="0"/>
              </a:rPr>
              <a:t>people—we must perpetually choose our goal and motive to please God. </a:t>
            </a:r>
          </a:p>
          <a:p>
            <a:pPr marL="912813" lvl="2" indent="-457200" defTabSz="385763">
              <a:spcBef>
                <a:spcPts val="0"/>
              </a:spcBef>
              <a:buFont typeface="Wingdings" charset="0"/>
              <a:buChar char="Ø"/>
              <a:defRPr/>
            </a:pPr>
            <a:r>
              <a:rPr lang="en-US" sz="2600" b="1" kern="1200" dirty="0">
                <a:latin typeface="Candara" charset="0"/>
                <a:ea typeface="ＭＳ Ｐゴシック" charset="0"/>
                <a:cs typeface="Candara" charset="0"/>
              </a:rPr>
              <a:t>Then and only then, we will see the power of the way of Jesus in this—it transforms us </a:t>
            </a:r>
            <a:r>
              <a:rPr lang="en-US" sz="2600" b="1" kern="1200" dirty="0" smtClean="0">
                <a:latin typeface="Candara" charset="0"/>
                <a:ea typeface="ＭＳ Ｐゴシック" charset="0"/>
                <a:cs typeface="Candara" charset="0"/>
              </a:rPr>
              <a:t>to live </a:t>
            </a:r>
            <a:r>
              <a:rPr lang="en-US" sz="2600" b="1" kern="1200" dirty="0">
                <a:latin typeface="Candara" charset="0"/>
                <a:ea typeface="ＭＳ Ｐゴシック" charset="0"/>
                <a:cs typeface="Candara" charset="0"/>
              </a:rPr>
              <a:t>freely </a:t>
            </a:r>
            <a:r>
              <a:rPr lang="en-US" sz="2600" b="1" kern="1200" dirty="0" smtClean="0">
                <a:latin typeface="Candara" charset="0"/>
                <a:ea typeface="ＭＳ Ｐゴシック" charset="0"/>
                <a:cs typeface="Candara" charset="0"/>
              </a:rPr>
              <a:t>for God </a:t>
            </a:r>
            <a:r>
              <a:rPr lang="en-US" sz="2600" b="1" kern="1200" dirty="0">
                <a:latin typeface="Candara" charset="0"/>
                <a:ea typeface="ＭＳ Ｐゴシック" charset="0"/>
                <a:cs typeface="Candara" charset="0"/>
              </a:rPr>
              <a:t>apart from people’s opinions about us. </a:t>
            </a:r>
          </a:p>
          <a:p>
            <a:pPr marL="461963" indent="-461963" algn="ctr">
              <a:spcBef>
                <a:spcPct val="0"/>
              </a:spcBef>
              <a:buNone/>
            </a:pPr>
            <a:endParaRPr lang="en-US" sz="1400" i="1" dirty="0" smtClean="0">
              <a:latin typeface="Candara"/>
              <a:cs typeface="Candara"/>
            </a:endParaRPr>
          </a:p>
        </p:txBody>
      </p:sp>
    </p:spTree>
    <p:extLst>
      <p:ext uri="{BB962C8B-B14F-4D97-AF65-F5344CB8AC3E}">
        <p14:creationId xmlns:p14="http://schemas.microsoft.com/office/powerpoint/2010/main" val="39579667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394583" y="533400"/>
            <a:ext cx="11381255" cy="5943600"/>
          </a:xfrm>
        </p:spPr>
        <p:txBody>
          <a:bodyPr/>
          <a:lstStyle/>
          <a:p>
            <a:pPr marL="0" indent="0" algn="just">
              <a:buNone/>
              <a:tabLst>
                <a:tab pos="457200" algn="l"/>
              </a:tabLst>
            </a:pPr>
            <a:r>
              <a:rPr lang="en-US" b="1" dirty="0">
                <a:solidFill>
                  <a:srgbClr val="800000"/>
                </a:solidFill>
                <a:latin typeface="Candara" charset="0"/>
                <a:cs typeface="Arial" charset="0"/>
              </a:rPr>
              <a:t>WHY PRACTICE SECRECY?</a:t>
            </a:r>
          </a:p>
          <a:p>
            <a:pPr marL="0" indent="0" algn="just">
              <a:buNone/>
              <a:tabLst>
                <a:tab pos="457200" algn="l"/>
              </a:tabLst>
            </a:pPr>
            <a:r>
              <a:rPr lang="en-US" sz="2800" b="1" dirty="0" smtClean="0">
                <a:latin typeface="Candara" charset="0"/>
                <a:cs typeface="Arial" charset="0"/>
              </a:rPr>
              <a:t>In </a:t>
            </a:r>
            <a:r>
              <a:rPr lang="en-US" sz="2800" b="1" dirty="0">
                <a:latin typeface="Candara" charset="0"/>
                <a:cs typeface="Arial" charset="0"/>
              </a:rPr>
              <a:t>the discipline of secrecy . . . we abstain from causing our good deeds and qualities to be known. We may even take steps to prevent them from being known . . . We learn to love to be unknown and even to accept misunderstanding without the loss of our peace, joy, or purpose . . . In practice of secrecy, we experience a continuing relationship with God independent of the opinions of others . . . We allow [God] to decide when our deeds will be known and when our light will be noticed… And that love and humility encourages us to see our associates in the best possible light, even to the point of our hoping they will do better and appear better than us.</a:t>
            </a:r>
          </a:p>
          <a:p>
            <a:pPr marL="0" indent="0" algn="r">
              <a:buNone/>
              <a:tabLst>
                <a:tab pos="457200" algn="l"/>
              </a:tabLst>
            </a:pPr>
            <a:r>
              <a:rPr lang="en-US" sz="2800" b="1" dirty="0">
                <a:latin typeface="Candara" charset="0"/>
                <a:cs typeface="Arial" charset="0"/>
              </a:rPr>
              <a:t>— Dallas </a:t>
            </a:r>
            <a:r>
              <a:rPr lang="en-US" sz="2800" b="1" dirty="0" smtClean="0">
                <a:latin typeface="Candara" charset="0"/>
                <a:cs typeface="Arial" charset="0"/>
              </a:rPr>
              <a:t>Willard</a:t>
            </a:r>
            <a:endParaRPr lang="en-US" sz="2800" b="1" dirty="0">
              <a:latin typeface="Candara" charset="0"/>
              <a:cs typeface="Arial" charset="0"/>
            </a:endParaRPr>
          </a:p>
        </p:txBody>
      </p:sp>
      <p:sp>
        <p:nvSpPr>
          <p:cNvPr id="2" name="TextBox 1"/>
          <p:cNvSpPr txBox="1"/>
          <p:nvPr/>
        </p:nvSpPr>
        <p:spPr>
          <a:xfrm>
            <a:off x="6880542" y="8038501"/>
            <a:ext cx="184666" cy="400110"/>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16666824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0" y="1600200"/>
            <a:ext cx="11404599" cy="5105400"/>
          </a:xfrm>
        </p:spPr>
        <p:txBody>
          <a:bodyPr/>
          <a:lstStyle/>
          <a:p>
            <a:pPr marL="457200" lvl="0" indent="-457200">
              <a:buFont typeface="Calibri" charset="0"/>
              <a:buAutoNum type="arabicPeriod"/>
            </a:pPr>
            <a:r>
              <a:rPr lang="en-US" sz="2600" dirty="0">
                <a:latin typeface="Candara" charset="0"/>
                <a:cs typeface="Candara" charset="0"/>
              </a:rPr>
              <a:t>In what ways </a:t>
            </a:r>
            <a:r>
              <a:rPr lang="en-US" sz="2600" dirty="0" smtClean="0">
                <a:latin typeface="Candara" charset="0"/>
                <a:cs typeface="Candara" charset="0"/>
              </a:rPr>
              <a:t>are you more convinced of </a:t>
            </a:r>
            <a:r>
              <a:rPr lang="en-US" sz="2600" dirty="0" smtClean="0">
                <a:latin typeface="Candara" charset="0"/>
                <a:cs typeface="Candara" charset="0"/>
              </a:rPr>
              <a:t>your </a:t>
            </a:r>
            <a:r>
              <a:rPr lang="en-US" sz="2600" dirty="0" smtClean="0">
                <a:latin typeface="Candara" charset="0"/>
                <a:cs typeface="Candara" charset="0"/>
              </a:rPr>
              <a:t>need for living out Christ’s call to </a:t>
            </a:r>
            <a:r>
              <a:rPr lang="en-US" sz="2600" dirty="0" smtClean="0">
                <a:latin typeface="Candara" charset="0"/>
                <a:cs typeface="Candara" charset="0"/>
              </a:rPr>
              <a:t>live out </a:t>
            </a:r>
            <a:r>
              <a:rPr lang="en-US" sz="2600" dirty="0" smtClean="0">
                <a:latin typeface="Candara" charset="0"/>
                <a:cs typeface="Candara" charset="0"/>
              </a:rPr>
              <a:t>this radical difference </a:t>
            </a:r>
            <a:r>
              <a:rPr lang="en-US" sz="2600" dirty="0" smtClean="0">
                <a:latin typeface="Candara" charset="0"/>
                <a:cs typeface="Candara" charset="0"/>
              </a:rPr>
              <a:t>in your Christian spiritual practices?</a:t>
            </a:r>
            <a:endParaRPr lang="en-US" sz="2600" dirty="0">
              <a:latin typeface="Candara" charset="0"/>
              <a:cs typeface="Candara" charset="0"/>
            </a:endParaRPr>
          </a:p>
          <a:p>
            <a:pPr marL="457200" indent="-457200">
              <a:buFont typeface="Calibri" charset="0"/>
              <a:buAutoNum type="arabicPeriod"/>
            </a:pPr>
            <a:endParaRPr lang="en-US" sz="2000" dirty="0">
              <a:latin typeface="Candara" charset="0"/>
              <a:cs typeface="Candara" charset="0"/>
            </a:endParaRPr>
          </a:p>
          <a:p>
            <a:pPr marL="457200" indent="-457200">
              <a:buFont typeface="Calibri" charset="0"/>
              <a:buAutoNum type="arabicPeriod"/>
            </a:pPr>
            <a:r>
              <a:rPr lang="en-US" sz="2600" dirty="0" smtClean="0">
                <a:latin typeface="Candara" charset="0"/>
                <a:cs typeface="Candara" charset="0"/>
              </a:rPr>
              <a:t>How will you purge out your hidden motives and desire for people’s approval and praise?</a:t>
            </a:r>
          </a:p>
          <a:p>
            <a:pPr marL="457200" indent="-457200">
              <a:buFont typeface="Calibri" charset="0"/>
              <a:buAutoNum type="arabicPeriod"/>
            </a:pPr>
            <a:endParaRPr lang="en-US" sz="2000" dirty="0" smtClean="0">
              <a:latin typeface="Candara" charset="0"/>
              <a:cs typeface="Candara" charset="0"/>
            </a:endParaRPr>
          </a:p>
          <a:p>
            <a:pPr marL="457200" indent="-457200">
              <a:buFont typeface="Calibri" charset="0"/>
              <a:buAutoNum type="arabicPeriod"/>
            </a:pPr>
            <a:r>
              <a:rPr lang="en-US" sz="2600" dirty="0" smtClean="0">
                <a:latin typeface="Candara" charset="0"/>
                <a:cs typeface="Candara" charset="0"/>
              </a:rPr>
              <a:t>How will you keep your focus on pleasing God who sees you in secret—especially in doing good Christian deeds?</a:t>
            </a:r>
            <a:endParaRPr lang="en-US" sz="2600" dirty="0">
              <a:latin typeface="Candara" charset="0"/>
              <a:cs typeface="Candara" charset="0"/>
            </a:endParaRPr>
          </a:p>
        </p:txBody>
      </p:sp>
    </p:spTree>
    <p:extLst>
      <p:ext uri="{BB962C8B-B14F-4D97-AF65-F5344CB8AC3E}">
        <p14:creationId xmlns:p14="http://schemas.microsoft.com/office/powerpoint/2010/main" val="16147113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609600"/>
          </a:xfrm>
        </p:spPr>
        <p:txBody>
          <a:bodyPr/>
          <a:lstStyle/>
          <a:p>
            <a:pPr eaLnBrk="1" hangingPunct="1">
              <a:defRPr/>
            </a:pPr>
            <a:r>
              <a:rPr lang="en-US" b="1" i="1" dirty="0" smtClean="0">
                <a:effectLst>
                  <a:outerShdw blurRad="38100" dist="38100" dir="2700000" algn="tl">
                    <a:srgbClr val="DDDDDD"/>
                  </a:outerShdw>
                </a:effectLst>
                <a:latin typeface="Candara" charset="0"/>
                <a:ea typeface="MS PGothic" charset="0"/>
                <a:cs typeface="Arial" charset="0"/>
              </a:rPr>
              <a:t>No Hypocrisy</a:t>
            </a:r>
            <a:endParaRPr lang="en-US"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812800" y="2971800"/>
            <a:ext cx="10464800" cy="2590800"/>
          </a:xfrm>
        </p:spPr>
        <p:txBody>
          <a:bodyPr/>
          <a:lstStyle/>
          <a:p>
            <a:pPr algn="ctr" eaLnBrk="1" hangingPunct="1">
              <a:buFontTx/>
              <a:buNone/>
              <a:defRPr/>
            </a:pPr>
            <a:r>
              <a:rPr lang="en-US" b="1" i="1" dirty="0" smtClean="0">
                <a:effectLst>
                  <a:outerShdw blurRad="38100" dist="38100" dir="2700000" algn="tl">
                    <a:srgbClr val="DDDDDD"/>
                  </a:outerShdw>
                </a:effectLst>
                <a:latin typeface="Candara" charset="0"/>
                <a:ea typeface="MS PGothic" charset="0"/>
                <a:cs typeface="Arial" charset="0"/>
              </a:rPr>
              <a:t>The Sermon on the Mount Series [18]</a:t>
            </a:r>
            <a:endParaRPr lang="en-US" b="1" i="1" dirty="0">
              <a:effectLst>
                <a:outerShdw blurRad="38100" dist="38100" dir="2700000" algn="tl">
                  <a:srgbClr val="DDDDDD"/>
                </a:outerShdw>
              </a:effectLst>
              <a:latin typeface="Candara" charset="0"/>
              <a:ea typeface="MS PGothic" charset="0"/>
              <a:cs typeface="Arial" charset="0"/>
            </a:endParaRPr>
          </a:p>
          <a:p>
            <a:pPr algn="ctr" eaLnBrk="1" hangingPunct="1">
              <a:buNone/>
              <a:defRPr/>
            </a:pPr>
            <a:r>
              <a:rPr lang="en-US" i="1" dirty="0" smtClean="0">
                <a:effectLst>
                  <a:outerShdw blurRad="38100" dist="38100" dir="2700000" algn="tl">
                    <a:srgbClr val="DDDDDD"/>
                  </a:outerShdw>
                </a:effectLst>
                <a:latin typeface="Candara" charset="0"/>
                <a:ea typeface="MS PGothic" charset="0"/>
                <a:cs typeface="Arial" charset="0"/>
              </a:rPr>
              <a:t>Matthew 6:1-6, 16-18</a:t>
            </a:r>
          </a:p>
          <a:p>
            <a:pPr algn="ctr" eaLnBrk="1" hangingPunct="1">
              <a:buNone/>
              <a:defRPr/>
            </a:pPr>
            <a:r>
              <a:rPr lang="en-US" b="1" dirty="0" smtClean="0">
                <a:latin typeface="Candara"/>
                <a:cs typeface="Candara"/>
              </a:rPr>
              <a:t>©</a:t>
            </a:r>
            <a:r>
              <a:rPr lang="en-US" dirty="0" smtClean="0"/>
              <a:t> </a:t>
            </a:r>
            <a:r>
              <a:rPr lang="en-US" b="1" dirty="0" smtClean="0">
                <a:effectLst>
                  <a:outerShdw blurRad="38100" dist="38100" dir="2700000" algn="tl">
                    <a:srgbClr val="DDDDDD"/>
                  </a:outerShdw>
                </a:effectLst>
                <a:latin typeface="Candara" charset="0"/>
                <a:ea typeface="MS PGothic" charset="0"/>
                <a:cs typeface="Arial" charset="0"/>
              </a:rPr>
              <a:t>May 1, 2016</a:t>
            </a:r>
          </a:p>
          <a:p>
            <a:pPr algn="ctr">
              <a:buFontTx/>
              <a:buNone/>
              <a:defRPr/>
            </a:pPr>
            <a:r>
              <a:rPr lang="en-US" b="1" i="1" dirty="0" smtClean="0">
                <a:effectLst>
                  <a:outerShdw blurRad="38100" dist="38100" dir="2700000" algn="tl">
                    <a:srgbClr val="DDDDDD"/>
                  </a:outerShdw>
                </a:effectLst>
                <a:latin typeface="Candara" charset="0"/>
                <a:ea typeface="MS PGothic" charset="0"/>
                <a:cs typeface="Arial" charset="0"/>
              </a:rPr>
              <a:t> Pastor Paul K. Kim</a:t>
            </a:r>
          </a:p>
          <a:p>
            <a:pPr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40840565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582400" cy="838200"/>
          </a:xfrm>
        </p:spPr>
        <p:txBody>
          <a:bodyPr/>
          <a:lstStyle/>
          <a:p>
            <a:r>
              <a:rPr lang="en-US" sz="3200" b="1" dirty="0">
                <a:latin typeface="Candara" charset="0"/>
                <a:ea typeface="MS PGothic" charset="0"/>
                <a:cs typeface="Arial" charset="0"/>
              </a:rPr>
              <a:t>JESUS’ CALL FOR RADICAL </a:t>
            </a:r>
            <a:r>
              <a:rPr lang="en-US" sz="3200" b="1" dirty="0" smtClean="0">
                <a:latin typeface="Candara" charset="0"/>
                <a:ea typeface="MS PGothic" charset="0"/>
                <a:cs typeface="Arial" charset="0"/>
              </a:rPr>
              <a:t>DIFFERENCE</a:t>
            </a:r>
            <a:endParaRPr lang="en-US" sz="32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304800" y="1371600"/>
            <a:ext cx="11684000" cy="5426653"/>
          </a:xfrm>
        </p:spPr>
        <p:txBody>
          <a:bodyPr/>
          <a:lstStyle/>
          <a:p>
            <a:pPr marL="0" indent="0" algn="ctr">
              <a:spcBef>
                <a:spcPts val="0"/>
              </a:spcBef>
              <a:buNone/>
              <a:defRPr/>
            </a:pPr>
            <a:r>
              <a:rPr lang="en-US" sz="2800" i="1" dirty="0">
                <a:latin typeface="Candara" charset="0"/>
                <a:cs typeface="MS PGothic" charset="0"/>
              </a:rPr>
              <a:t>“Do not be like them.” – </a:t>
            </a:r>
            <a:r>
              <a:rPr lang="en-US" sz="2800" i="1" dirty="0" smtClean="0">
                <a:latin typeface="Candara" charset="0"/>
                <a:cs typeface="MS PGothic" charset="0"/>
              </a:rPr>
              <a:t>Matthew </a:t>
            </a:r>
            <a:r>
              <a:rPr lang="en-US" sz="2800" i="1" dirty="0">
                <a:latin typeface="Candara" charset="0"/>
                <a:cs typeface="MS PGothic" charset="0"/>
              </a:rPr>
              <a:t>6:8</a:t>
            </a:r>
          </a:p>
          <a:p>
            <a:pPr marL="0" lvl="0" indent="0">
              <a:spcBef>
                <a:spcPts val="0"/>
              </a:spcBef>
              <a:buNone/>
              <a:defRPr/>
            </a:pPr>
            <a:endParaRPr lang="en-US" sz="2000" b="1" dirty="0" smtClean="0">
              <a:latin typeface="Candara" charset="0"/>
              <a:ea typeface="MS PGothic" charset="0"/>
              <a:cs typeface="Arial" charset="0"/>
            </a:endParaRPr>
          </a:p>
          <a:p>
            <a:pPr marL="458788" lvl="0" indent="-458788">
              <a:spcBef>
                <a:spcPts val="0"/>
              </a:spcBef>
              <a:defRPr/>
            </a:pPr>
            <a:r>
              <a:rPr lang="en-US" sz="2800" b="1" dirty="0" smtClean="0">
                <a:latin typeface="Candara" charset="0"/>
                <a:ea typeface="MS PGothic" charset="0"/>
                <a:cs typeface="Arial" charset="0"/>
              </a:rPr>
              <a:t>Radical </a:t>
            </a:r>
            <a:r>
              <a:rPr lang="en-US" sz="2800" b="1" dirty="0">
                <a:latin typeface="Candara" charset="0"/>
                <a:ea typeface="MS PGothic" charset="0"/>
                <a:cs typeface="Arial" charset="0"/>
              </a:rPr>
              <a:t>difference in </a:t>
            </a:r>
            <a:r>
              <a:rPr lang="en-US" sz="2800" b="1" dirty="0">
                <a:solidFill>
                  <a:srgbClr val="FF0000"/>
                </a:solidFill>
                <a:latin typeface="Candara" charset="0"/>
                <a:ea typeface="MS PGothic" charset="0"/>
                <a:cs typeface="Arial" charset="0"/>
              </a:rPr>
              <a:t>CHARACTER [5:3-</a:t>
            </a:r>
            <a:r>
              <a:rPr lang="en-US" sz="2800" b="1" dirty="0" smtClean="0">
                <a:solidFill>
                  <a:srgbClr val="FF0000"/>
                </a:solidFill>
                <a:latin typeface="Candara" charset="0"/>
                <a:ea typeface="MS PGothic" charset="0"/>
                <a:cs typeface="Arial" charset="0"/>
              </a:rPr>
              <a:t>12]</a:t>
            </a:r>
          </a:p>
          <a:p>
            <a:pPr marL="458788" lvl="0" indent="-458788">
              <a:spcBef>
                <a:spcPts val="0"/>
              </a:spcBef>
              <a:defRPr/>
            </a:pPr>
            <a:endParaRPr lang="en-US" sz="1400" b="1" dirty="0">
              <a:latin typeface="Candara" charset="0"/>
              <a:ea typeface="MS PGothic" charset="0"/>
              <a:cs typeface="Arial" charset="0"/>
            </a:endParaRPr>
          </a:p>
          <a:p>
            <a:pPr marL="458788" lvl="0" indent="-458788">
              <a:spcBef>
                <a:spcPts val="0"/>
              </a:spcBef>
              <a:defRPr/>
            </a:pPr>
            <a:r>
              <a:rPr lang="en-US" sz="2800" b="1" dirty="0">
                <a:latin typeface="Candara" charset="0"/>
                <a:ea typeface="MS PGothic" charset="0"/>
                <a:cs typeface="Arial" charset="0"/>
              </a:rPr>
              <a:t>Radical difference in </a:t>
            </a:r>
            <a:r>
              <a:rPr lang="en-US" sz="2800" b="1" dirty="0" smtClean="0">
                <a:solidFill>
                  <a:srgbClr val="FF0000"/>
                </a:solidFill>
                <a:latin typeface="Candara" charset="0"/>
                <a:ea typeface="MS PGothic" charset="0"/>
                <a:cs typeface="Arial" charset="0"/>
              </a:rPr>
              <a:t>INFLUENCE [</a:t>
            </a:r>
            <a:r>
              <a:rPr lang="en-US" sz="2800" b="1" dirty="0">
                <a:solidFill>
                  <a:srgbClr val="FF0000"/>
                </a:solidFill>
                <a:latin typeface="Candara" charset="0"/>
                <a:ea typeface="MS PGothic" charset="0"/>
                <a:cs typeface="Arial" charset="0"/>
              </a:rPr>
              <a:t>5:13-16</a:t>
            </a:r>
            <a:r>
              <a:rPr lang="en-US" sz="2800" b="1" dirty="0" smtClean="0">
                <a:solidFill>
                  <a:srgbClr val="FF0000"/>
                </a:solidFill>
                <a:latin typeface="Candara" charset="0"/>
                <a:ea typeface="MS PGothic" charset="0"/>
                <a:cs typeface="Arial" charset="0"/>
              </a:rPr>
              <a:t>]</a:t>
            </a:r>
          </a:p>
          <a:p>
            <a:pPr marL="458788" lvl="0" indent="-458788">
              <a:spcBef>
                <a:spcPts val="0"/>
              </a:spcBef>
              <a:defRPr/>
            </a:pPr>
            <a:endParaRPr lang="en-US" sz="1400" b="1" dirty="0">
              <a:latin typeface="Candara" charset="0"/>
              <a:ea typeface="MS PGothic" charset="0"/>
              <a:cs typeface="Arial" charset="0"/>
            </a:endParaRPr>
          </a:p>
          <a:p>
            <a:pPr marL="458788" lvl="0" indent="-458788">
              <a:spcBef>
                <a:spcPts val="0"/>
              </a:spcBef>
              <a:defRPr/>
            </a:pPr>
            <a:r>
              <a:rPr lang="en-US" sz="2800" b="1" dirty="0">
                <a:latin typeface="Candara" charset="0"/>
                <a:ea typeface="MS PGothic" charset="0"/>
                <a:cs typeface="Arial" charset="0"/>
              </a:rPr>
              <a:t>Radical difference in </a:t>
            </a:r>
            <a:r>
              <a:rPr lang="en-US" sz="2800" b="1" dirty="0" smtClean="0">
                <a:solidFill>
                  <a:srgbClr val="FF0000"/>
                </a:solidFill>
                <a:latin typeface="Candara" charset="0"/>
                <a:ea typeface="MS PGothic" charset="0"/>
                <a:cs typeface="Arial" charset="0"/>
              </a:rPr>
              <a:t>RIGHTEOUSNESS [5:17-6:18]</a:t>
            </a:r>
          </a:p>
          <a:p>
            <a:pPr marL="458788" lvl="0" indent="-458788">
              <a:spcBef>
                <a:spcPts val="0"/>
              </a:spcBef>
              <a:defRPr/>
            </a:pPr>
            <a:endParaRPr lang="en-US" sz="1400" b="1" dirty="0">
              <a:latin typeface="Candara" charset="0"/>
              <a:ea typeface="MS PGothic" charset="0"/>
              <a:cs typeface="Arial" charset="0"/>
            </a:endParaRPr>
          </a:p>
          <a:p>
            <a:pPr marL="912813" lvl="1" indent="-455613">
              <a:spcBef>
                <a:spcPts val="0"/>
              </a:spcBef>
              <a:buFont typeface="Wingdings" charset="2"/>
              <a:buChar char="Ø"/>
              <a:defRPr/>
            </a:pPr>
            <a:r>
              <a:rPr lang="en-US" dirty="0">
                <a:latin typeface="Candara" charset="0"/>
                <a:ea typeface="MS PGothic" charset="0"/>
                <a:cs typeface="Arial" charset="0"/>
              </a:rPr>
              <a:t>In </a:t>
            </a:r>
            <a:r>
              <a:rPr lang="en-US" dirty="0">
                <a:solidFill>
                  <a:srgbClr val="FF0000"/>
                </a:solidFill>
                <a:latin typeface="Candara" charset="0"/>
                <a:ea typeface="MS PGothic" charset="0"/>
                <a:cs typeface="Arial" charset="0"/>
              </a:rPr>
              <a:t>Moral</a:t>
            </a:r>
            <a:r>
              <a:rPr lang="en-US" dirty="0">
                <a:latin typeface="Candara" charset="0"/>
                <a:ea typeface="MS PGothic" charset="0"/>
                <a:cs typeface="Arial" charset="0"/>
              </a:rPr>
              <a:t> </a:t>
            </a:r>
            <a:r>
              <a:rPr lang="en-US" dirty="0">
                <a:solidFill>
                  <a:srgbClr val="000000"/>
                </a:solidFill>
                <a:latin typeface="Candara" charset="0"/>
                <a:ea typeface="MS PGothic" charset="0"/>
                <a:cs typeface="Arial" charset="0"/>
              </a:rPr>
              <a:t>Righteousness</a:t>
            </a:r>
            <a:r>
              <a:rPr lang="en-US" dirty="0">
                <a:solidFill>
                  <a:srgbClr val="FF0000"/>
                </a:solidFill>
                <a:latin typeface="Candara" charset="0"/>
                <a:ea typeface="MS PGothic" charset="0"/>
                <a:cs typeface="Arial" charset="0"/>
              </a:rPr>
              <a:t> [5:17-48</a:t>
            </a:r>
            <a:r>
              <a:rPr lang="en-US" dirty="0" smtClean="0">
                <a:solidFill>
                  <a:srgbClr val="FF0000"/>
                </a:solidFill>
                <a:latin typeface="Candara" charset="0"/>
                <a:ea typeface="MS PGothic" charset="0"/>
                <a:cs typeface="Arial" charset="0"/>
              </a:rPr>
              <a:t>]</a:t>
            </a:r>
          </a:p>
          <a:p>
            <a:pPr marL="912813" lvl="1" indent="-455613">
              <a:spcBef>
                <a:spcPts val="0"/>
              </a:spcBef>
              <a:buFont typeface="Wingdings" charset="2"/>
              <a:buChar char="Ø"/>
              <a:defRPr/>
            </a:pPr>
            <a:endParaRPr lang="en-US" sz="1400" dirty="0">
              <a:latin typeface="Candara" charset="0"/>
              <a:ea typeface="MS PGothic" charset="0"/>
              <a:cs typeface="Arial" charset="0"/>
            </a:endParaRPr>
          </a:p>
          <a:p>
            <a:pPr marL="912813" lvl="1" indent="-455613">
              <a:spcBef>
                <a:spcPts val="0"/>
              </a:spcBef>
              <a:buFont typeface="Wingdings" charset="2"/>
              <a:buChar char="Ø"/>
              <a:defRPr/>
            </a:pPr>
            <a:r>
              <a:rPr lang="en-US" dirty="0">
                <a:latin typeface="Candara" charset="0"/>
                <a:ea typeface="MS PGothic" charset="0"/>
                <a:cs typeface="Arial" charset="0"/>
              </a:rPr>
              <a:t>In</a:t>
            </a:r>
            <a:r>
              <a:rPr lang="en-US" b="1" dirty="0">
                <a:solidFill>
                  <a:srgbClr val="FF0000"/>
                </a:solidFill>
                <a:latin typeface="Candara" charset="0"/>
                <a:ea typeface="MS PGothic" charset="0"/>
                <a:cs typeface="Arial" charset="0"/>
              </a:rPr>
              <a:t> </a:t>
            </a:r>
            <a:r>
              <a:rPr lang="en-US" dirty="0">
                <a:solidFill>
                  <a:srgbClr val="FF0000"/>
                </a:solidFill>
                <a:latin typeface="Candara" charset="0"/>
                <a:ea typeface="MS PGothic" charset="0"/>
                <a:cs typeface="Arial" charset="0"/>
              </a:rPr>
              <a:t>Religious </a:t>
            </a:r>
            <a:r>
              <a:rPr lang="en-US" dirty="0">
                <a:solidFill>
                  <a:srgbClr val="000000"/>
                </a:solidFill>
                <a:latin typeface="Candara" charset="0"/>
                <a:ea typeface="MS PGothic" charset="0"/>
                <a:cs typeface="Arial" charset="0"/>
              </a:rPr>
              <a:t>Righteousness</a:t>
            </a:r>
            <a:r>
              <a:rPr lang="en-US" dirty="0">
                <a:solidFill>
                  <a:srgbClr val="FF0000"/>
                </a:solidFill>
                <a:latin typeface="Candara" charset="0"/>
                <a:ea typeface="MS PGothic" charset="0"/>
                <a:cs typeface="Arial" charset="0"/>
              </a:rPr>
              <a:t> [6:1-18]</a:t>
            </a:r>
          </a:p>
        </p:txBody>
      </p:sp>
    </p:spTree>
    <p:extLst>
      <p:ext uri="{BB962C8B-B14F-4D97-AF65-F5344CB8AC3E}">
        <p14:creationId xmlns:p14="http://schemas.microsoft.com/office/powerpoint/2010/main" val="39287787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6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a:latin typeface="Candara" charset="0"/>
                <a:cs typeface="MS PGothic" charset="0"/>
              </a:rPr>
              <a:t>OVERARCHING PRINCIPLES OF CHRISTIAN SPIRITUAL PRACTICES</a:t>
            </a:r>
          </a:p>
        </p:txBody>
      </p:sp>
      <p:sp>
        <p:nvSpPr>
          <p:cNvPr id="27651" name="Rectangle 3"/>
          <p:cNvSpPr>
            <a:spLocks noGrp="1" noChangeArrowheads="1"/>
          </p:cNvSpPr>
          <p:nvPr>
            <p:ph type="body" idx="1"/>
          </p:nvPr>
        </p:nvSpPr>
        <p:spPr>
          <a:xfrm>
            <a:off x="304800" y="1295400"/>
            <a:ext cx="11734800" cy="5536294"/>
          </a:xfrm>
        </p:spPr>
        <p:txBody>
          <a:bodyPr/>
          <a:lstStyle/>
          <a:p>
            <a:pPr marL="0" lvl="0" indent="0">
              <a:spcBef>
                <a:spcPct val="0"/>
              </a:spcBef>
              <a:buNone/>
            </a:pPr>
            <a:r>
              <a:rPr lang="en-US" sz="2600" i="1" baseline="30000" dirty="0">
                <a:solidFill>
                  <a:srgbClr val="000000"/>
                </a:solidFill>
                <a:latin typeface="Candara" charset="0"/>
                <a:cs typeface="MS PGothic" charset="0"/>
              </a:rPr>
              <a:t>1</a:t>
            </a:r>
            <a:r>
              <a:rPr lang="en-US" sz="2600" i="1" dirty="0">
                <a:solidFill>
                  <a:srgbClr val="000000"/>
                </a:solidFill>
                <a:latin typeface="Candara" charset="0"/>
                <a:cs typeface="MS PGothic" charset="0"/>
              </a:rPr>
              <a:t> “Beware of practicing your righteousness before other people in order to be seen by them, for then you will have no reward from your Father who is in heaven.” (v. 1)</a:t>
            </a:r>
          </a:p>
          <a:p>
            <a:pPr marL="0" indent="0">
              <a:spcBef>
                <a:spcPct val="0"/>
              </a:spcBef>
              <a:buNone/>
            </a:pPr>
            <a:endParaRPr lang="en-US" sz="1400" b="1" spc="-10" dirty="0" smtClean="0">
              <a:latin typeface="Candara" charset="0"/>
              <a:cs typeface="MS PGothic" charset="0"/>
            </a:endParaRPr>
          </a:p>
          <a:p>
            <a:pPr marL="455613" indent="-455613">
              <a:spcBef>
                <a:spcPct val="0"/>
              </a:spcBef>
              <a:buNone/>
            </a:pPr>
            <a:r>
              <a:rPr lang="en-US" sz="2800" b="1" spc="-10" dirty="0">
                <a:latin typeface="Candara" charset="0"/>
                <a:cs typeface="MS PGothic" charset="0"/>
              </a:rPr>
              <a:t>1</a:t>
            </a:r>
            <a:r>
              <a:rPr lang="en-US" sz="2800" b="1" spc="-10" dirty="0" smtClean="0">
                <a:latin typeface="Candara" charset="0"/>
                <a:cs typeface="MS PGothic" charset="0"/>
              </a:rPr>
              <a:t>)   Almsgiving</a:t>
            </a:r>
            <a:r>
              <a:rPr lang="en-US" sz="2800" b="1" spc="-10" dirty="0">
                <a:latin typeface="Candara" charset="0"/>
                <a:cs typeface="MS PGothic" charset="0"/>
              </a:rPr>
              <a:t>, praying, and fasting are </a:t>
            </a:r>
            <a:r>
              <a:rPr lang="en-US" sz="2800" b="1" spc="-10" dirty="0">
                <a:solidFill>
                  <a:srgbClr val="FF0000"/>
                </a:solidFill>
                <a:latin typeface="Candara" charset="0"/>
                <a:cs typeface="MS PGothic" charset="0"/>
              </a:rPr>
              <a:t>three basic Christian spiritual practices we must embrace as a way of life.</a:t>
            </a:r>
          </a:p>
          <a:p>
            <a:pPr marL="0" indent="0">
              <a:spcBef>
                <a:spcPct val="0"/>
              </a:spcBef>
              <a:buNone/>
            </a:pPr>
            <a:endParaRPr lang="en-US" sz="1400" i="1" dirty="0" smtClean="0">
              <a:latin typeface="Candara" charset="0"/>
              <a:cs typeface="MS PGothic" charset="0"/>
            </a:endParaRPr>
          </a:p>
          <a:p>
            <a:pPr marL="912813" lvl="2" indent="-457200" defTabSz="385763">
              <a:spcBef>
                <a:spcPts val="0"/>
              </a:spcBef>
              <a:buFont typeface="Wingdings" charset="0"/>
              <a:buChar char="Ø"/>
              <a:defRPr/>
            </a:pPr>
            <a:r>
              <a:rPr lang="en-US" sz="2600" b="1" kern="1200" dirty="0">
                <a:solidFill>
                  <a:prstClr val="black"/>
                </a:solidFill>
                <a:latin typeface="Candara" charset="0"/>
                <a:ea typeface="ＭＳ Ｐゴシック" charset="0"/>
                <a:cs typeface="Candara" charset="0"/>
              </a:rPr>
              <a:t>“</a:t>
            </a:r>
            <a:r>
              <a:rPr lang="en-US" sz="2600" b="1" u="sng" kern="1200" dirty="0">
                <a:solidFill>
                  <a:prstClr val="black"/>
                </a:solidFill>
                <a:latin typeface="Candara" charset="0"/>
                <a:ea typeface="ＭＳ Ｐゴシック" charset="0"/>
                <a:cs typeface="Candara" charset="0"/>
              </a:rPr>
              <a:t>When</a:t>
            </a:r>
            <a:r>
              <a:rPr lang="en-US" sz="2600" b="1" kern="1200" dirty="0">
                <a:solidFill>
                  <a:prstClr val="black"/>
                </a:solidFill>
                <a:latin typeface="Candara" charset="0"/>
                <a:ea typeface="ＭＳ Ｐゴシック" charset="0"/>
                <a:cs typeface="Candara" charset="0"/>
              </a:rPr>
              <a:t> you give to the needy, pray, fast…” </a:t>
            </a:r>
            <a:r>
              <a:rPr lang="en-US" sz="2600" b="1" kern="1200" dirty="0" smtClean="0">
                <a:solidFill>
                  <a:prstClr val="black"/>
                </a:solidFill>
                <a:latin typeface="Candara" charset="0"/>
                <a:ea typeface="ＭＳ Ｐゴシック" charset="0"/>
                <a:cs typeface="Candara" charset="0"/>
              </a:rPr>
              <a:t>NOT </a:t>
            </a:r>
            <a:r>
              <a:rPr lang="en-US" sz="2600" b="1" kern="1200" dirty="0">
                <a:solidFill>
                  <a:prstClr val="black"/>
                </a:solidFill>
                <a:latin typeface="Candara" charset="0"/>
                <a:ea typeface="ＭＳ Ｐゴシック" charset="0"/>
                <a:cs typeface="Candara" charset="0"/>
              </a:rPr>
              <a:t>“</a:t>
            </a:r>
            <a:r>
              <a:rPr lang="en-US" sz="2600" b="1" u="sng" kern="1200" dirty="0">
                <a:solidFill>
                  <a:prstClr val="black"/>
                </a:solidFill>
                <a:latin typeface="Candara" charset="0"/>
                <a:ea typeface="ＭＳ Ｐゴシック" charset="0"/>
                <a:cs typeface="Candara" charset="0"/>
              </a:rPr>
              <a:t>If</a:t>
            </a:r>
            <a:r>
              <a:rPr lang="en-US" sz="2600" b="1" kern="1200" dirty="0">
                <a:solidFill>
                  <a:prstClr val="black"/>
                </a:solidFill>
                <a:latin typeface="Candara" charset="0"/>
                <a:ea typeface="ＭＳ Ｐゴシック" charset="0"/>
                <a:cs typeface="Candara" charset="0"/>
              </a:rPr>
              <a:t> you give to the needy, pray, fast…”</a:t>
            </a:r>
          </a:p>
          <a:p>
            <a:pPr marL="912813" lvl="2" indent="-457200" defTabSz="385763">
              <a:spcBef>
                <a:spcPts val="0"/>
              </a:spcBef>
              <a:buFont typeface="Wingdings" charset="0"/>
              <a:buChar char="Ø"/>
              <a:defRPr/>
            </a:pPr>
            <a:r>
              <a:rPr lang="en-US" sz="2600" b="1" kern="1200" dirty="0">
                <a:solidFill>
                  <a:prstClr val="black"/>
                </a:solidFill>
                <a:latin typeface="Candara" charset="0"/>
                <a:ea typeface="ＭＳ Ｐゴシック" charset="0"/>
                <a:cs typeface="Candara" charset="0"/>
              </a:rPr>
              <a:t>These are </a:t>
            </a:r>
            <a:r>
              <a:rPr lang="en-US" sz="2600" b="1" kern="1200" dirty="0" smtClean="0">
                <a:solidFill>
                  <a:prstClr val="black"/>
                </a:solidFill>
                <a:latin typeface="Candara" charset="0"/>
                <a:ea typeface="ＭＳ Ｐゴシック" charset="0"/>
                <a:cs typeface="Candara" charset="0"/>
              </a:rPr>
              <a:t>our Christian </a:t>
            </a:r>
            <a:r>
              <a:rPr lang="en-US" sz="2600" b="1" kern="1200" dirty="0">
                <a:solidFill>
                  <a:prstClr val="black"/>
                </a:solidFill>
                <a:latin typeface="Candara" charset="0"/>
                <a:ea typeface="ＭＳ Ｐゴシック" charset="0"/>
                <a:cs typeface="Candara" charset="0"/>
              </a:rPr>
              <a:t>duties </a:t>
            </a:r>
            <a:r>
              <a:rPr lang="en-US" sz="2600" b="1" kern="1200" dirty="0" smtClean="0">
                <a:solidFill>
                  <a:prstClr val="black"/>
                </a:solidFill>
                <a:latin typeface="Candara" charset="0"/>
                <a:ea typeface="ＭＳ Ｐゴシック" charset="0"/>
                <a:cs typeface="Candara" charset="0"/>
              </a:rPr>
              <a:t>to: </a:t>
            </a:r>
            <a:br>
              <a:rPr lang="en-US" sz="2600" b="1" kern="1200" dirty="0" smtClean="0">
                <a:solidFill>
                  <a:prstClr val="black"/>
                </a:solidFill>
                <a:latin typeface="Candara" charset="0"/>
                <a:ea typeface="ＭＳ Ｐゴシック" charset="0"/>
                <a:cs typeface="Candara" charset="0"/>
              </a:rPr>
            </a:br>
            <a:r>
              <a:rPr lang="en-US" sz="2600" b="1" kern="1200" dirty="0" smtClean="0">
                <a:solidFill>
                  <a:prstClr val="black"/>
                </a:solidFill>
                <a:latin typeface="Candara" charset="0"/>
                <a:ea typeface="ＭＳ Ｐゴシック" charset="0"/>
                <a:cs typeface="Candara" charset="0"/>
              </a:rPr>
              <a:t>(</a:t>
            </a:r>
            <a:r>
              <a:rPr lang="en-US" sz="2600" b="1" kern="1200" dirty="0">
                <a:solidFill>
                  <a:prstClr val="black"/>
                </a:solidFill>
                <a:latin typeface="Candara" charset="0"/>
                <a:ea typeface="ＭＳ Ｐゴシック" charset="0"/>
                <a:cs typeface="Candara" charset="0"/>
              </a:rPr>
              <a:t>1) </a:t>
            </a:r>
            <a:r>
              <a:rPr lang="en-US" sz="2600" b="1" i="1" kern="1200" dirty="0">
                <a:solidFill>
                  <a:prstClr val="black"/>
                </a:solidFill>
                <a:latin typeface="Candara" charset="0"/>
                <a:ea typeface="ＭＳ Ｐゴシック" charset="0"/>
                <a:cs typeface="Candara" charset="0"/>
              </a:rPr>
              <a:t>others [almsgiving], </a:t>
            </a:r>
            <a:r>
              <a:rPr lang="en-US" sz="2600" b="1" i="1" kern="1200" dirty="0" smtClean="0">
                <a:solidFill>
                  <a:prstClr val="black"/>
                </a:solidFill>
                <a:latin typeface="Candara" charset="0"/>
                <a:ea typeface="ＭＳ Ｐゴシック" charset="0"/>
                <a:cs typeface="Candara" charset="0"/>
              </a:rPr>
              <a:t/>
            </a:r>
            <a:br>
              <a:rPr lang="en-US" sz="2600" b="1" i="1" kern="1200" dirty="0" smtClean="0">
                <a:solidFill>
                  <a:prstClr val="black"/>
                </a:solidFill>
                <a:latin typeface="Candara" charset="0"/>
                <a:ea typeface="ＭＳ Ｐゴシック" charset="0"/>
                <a:cs typeface="Candara" charset="0"/>
              </a:rPr>
            </a:br>
            <a:r>
              <a:rPr lang="en-US" sz="2600" b="1" kern="1200" dirty="0" smtClean="0">
                <a:solidFill>
                  <a:prstClr val="black"/>
                </a:solidFill>
                <a:latin typeface="Candara" charset="0"/>
                <a:ea typeface="ＭＳ Ｐゴシック" charset="0"/>
                <a:cs typeface="Candara" charset="0"/>
              </a:rPr>
              <a:t>(</a:t>
            </a:r>
            <a:r>
              <a:rPr lang="en-US" sz="2600" b="1" kern="1200" dirty="0">
                <a:solidFill>
                  <a:prstClr val="black"/>
                </a:solidFill>
                <a:latin typeface="Candara" charset="0"/>
                <a:ea typeface="ＭＳ Ｐゴシック" charset="0"/>
                <a:cs typeface="Candara" charset="0"/>
              </a:rPr>
              <a:t>2) </a:t>
            </a:r>
            <a:r>
              <a:rPr lang="en-US" sz="2600" b="1" i="1" kern="1200" dirty="0">
                <a:solidFill>
                  <a:prstClr val="black"/>
                </a:solidFill>
                <a:latin typeface="Candara" charset="0"/>
                <a:ea typeface="ＭＳ Ｐゴシック" charset="0"/>
                <a:cs typeface="Candara" charset="0"/>
              </a:rPr>
              <a:t>God [praying], </a:t>
            </a:r>
            <a:r>
              <a:rPr lang="en-US" sz="2600" b="1" kern="1200" dirty="0">
                <a:solidFill>
                  <a:prstClr val="black"/>
                </a:solidFill>
                <a:latin typeface="Candara" charset="0"/>
                <a:ea typeface="ＭＳ Ｐゴシック" charset="0"/>
                <a:cs typeface="Candara" charset="0"/>
              </a:rPr>
              <a:t>and</a:t>
            </a:r>
            <a:r>
              <a:rPr lang="en-US" sz="2600" b="1" i="1" kern="1200" dirty="0">
                <a:solidFill>
                  <a:prstClr val="black"/>
                </a:solidFill>
                <a:latin typeface="Candara" charset="0"/>
                <a:ea typeface="ＭＳ Ｐゴシック" charset="0"/>
                <a:cs typeface="Candara" charset="0"/>
              </a:rPr>
              <a:t> </a:t>
            </a:r>
            <a:r>
              <a:rPr lang="en-US" sz="2600" b="1" i="1" kern="1200" dirty="0" smtClean="0">
                <a:solidFill>
                  <a:prstClr val="black"/>
                </a:solidFill>
                <a:latin typeface="Candara" charset="0"/>
                <a:ea typeface="ＭＳ Ｐゴシック" charset="0"/>
                <a:cs typeface="Candara" charset="0"/>
              </a:rPr>
              <a:t/>
            </a:r>
            <a:br>
              <a:rPr lang="en-US" sz="2600" b="1" i="1" kern="1200" dirty="0" smtClean="0">
                <a:solidFill>
                  <a:prstClr val="black"/>
                </a:solidFill>
                <a:latin typeface="Candara" charset="0"/>
                <a:ea typeface="ＭＳ Ｐゴシック" charset="0"/>
                <a:cs typeface="Candara" charset="0"/>
              </a:rPr>
            </a:br>
            <a:r>
              <a:rPr lang="en-US" sz="2600" b="1" kern="1200" dirty="0" smtClean="0">
                <a:solidFill>
                  <a:prstClr val="black"/>
                </a:solidFill>
                <a:latin typeface="Candara" charset="0"/>
                <a:ea typeface="ＭＳ Ｐゴシック" charset="0"/>
                <a:cs typeface="Candara" charset="0"/>
              </a:rPr>
              <a:t>(</a:t>
            </a:r>
            <a:r>
              <a:rPr lang="en-US" sz="2600" b="1" kern="1200" dirty="0">
                <a:solidFill>
                  <a:prstClr val="black"/>
                </a:solidFill>
                <a:latin typeface="Candara" charset="0"/>
                <a:ea typeface="ＭＳ Ｐゴシック" charset="0"/>
                <a:cs typeface="Candara" charset="0"/>
              </a:rPr>
              <a:t>3) </a:t>
            </a:r>
            <a:r>
              <a:rPr lang="en-US" sz="2600" b="1" i="1" kern="1200" dirty="0">
                <a:solidFill>
                  <a:prstClr val="black"/>
                </a:solidFill>
                <a:latin typeface="Candara" charset="0"/>
                <a:ea typeface="ＭＳ Ｐゴシック" charset="0"/>
                <a:cs typeface="Candara" charset="0"/>
              </a:rPr>
              <a:t>ourselves [fasting].</a:t>
            </a:r>
          </a:p>
        </p:txBody>
      </p:sp>
    </p:spTree>
    <p:extLst>
      <p:ext uri="{BB962C8B-B14F-4D97-AF65-F5344CB8AC3E}">
        <p14:creationId xmlns:p14="http://schemas.microsoft.com/office/powerpoint/2010/main" val="14480112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a:latin typeface="Candara" charset="0"/>
                <a:cs typeface="MS PGothic" charset="0"/>
              </a:rPr>
              <a:t>OVERARCHING PRINCIPLES OF CHRISTIAN SPIRITUAL PRACTICES</a:t>
            </a:r>
          </a:p>
        </p:txBody>
      </p:sp>
      <p:sp>
        <p:nvSpPr>
          <p:cNvPr id="27651" name="Rectangle 3"/>
          <p:cNvSpPr>
            <a:spLocks noGrp="1" noChangeArrowheads="1"/>
          </p:cNvSpPr>
          <p:nvPr>
            <p:ph type="body" idx="1"/>
          </p:nvPr>
        </p:nvSpPr>
        <p:spPr>
          <a:xfrm>
            <a:off x="304800" y="1295400"/>
            <a:ext cx="11734800" cy="5536294"/>
          </a:xfrm>
        </p:spPr>
        <p:txBody>
          <a:bodyPr/>
          <a:lstStyle/>
          <a:p>
            <a:pPr marL="0" lvl="0" indent="0">
              <a:spcBef>
                <a:spcPct val="0"/>
              </a:spcBef>
              <a:buNone/>
            </a:pPr>
            <a:r>
              <a:rPr lang="en-US" sz="2600" i="1" baseline="30000" dirty="0">
                <a:solidFill>
                  <a:srgbClr val="000000"/>
                </a:solidFill>
                <a:latin typeface="Candara" charset="0"/>
                <a:cs typeface="MS PGothic" charset="0"/>
              </a:rPr>
              <a:t>1</a:t>
            </a:r>
            <a:r>
              <a:rPr lang="en-US" sz="2600" i="1" dirty="0">
                <a:solidFill>
                  <a:srgbClr val="000000"/>
                </a:solidFill>
                <a:latin typeface="Candara" charset="0"/>
                <a:cs typeface="MS PGothic" charset="0"/>
              </a:rPr>
              <a:t> “Beware of practicing your righteousness before other people in order to be seen by them, for then you will have no reward from your Father who is in heaven.” (v. 1)</a:t>
            </a:r>
          </a:p>
          <a:p>
            <a:pPr marL="0" indent="0">
              <a:spcBef>
                <a:spcPct val="0"/>
              </a:spcBef>
              <a:buNone/>
            </a:pPr>
            <a:endParaRPr lang="en-US" sz="1400" b="1" spc="-10" dirty="0" smtClean="0">
              <a:latin typeface="Candara" charset="0"/>
              <a:cs typeface="MS PGothic" charset="0"/>
            </a:endParaRPr>
          </a:p>
          <a:p>
            <a:pPr marL="455613" lvl="0" indent="-455613">
              <a:spcBef>
                <a:spcPct val="0"/>
              </a:spcBef>
              <a:buNone/>
            </a:pPr>
            <a:r>
              <a:rPr lang="en-US" sz="2800" b="1" spc="-10" dirty="0" smtClean="0">
                <a:latin typeface="Candara" charset="0"/>
                <a:cs typeface="MS PGothic" charset="0"/>
              </a:rPr>
              <a:t>2</a:t>
            </a:r>
            <a:r>
              <a:rPr lang="en-US" sz="2800" b="1" spc="-10" dirty="0">
                <a:latin typeface="Candara" charset="0"/>
                <a:cs typeface="MS PGothic" charset="0"/>
              </a:rPr>
              <a:t>) </a:t>
            </a:r>
            <a:r>
              <a:rPr lang="en-US" sz="2800" b="1" spc="-10" dirty="0" smtClean="0">
                <a:latin typeface="Candara" charset="0"/>
                <a:cs typeface="MS PGothic" charset="0"/>
              </a:rPr>
              <a:t> Inner motive </a:t>
            </a:r>
            <a:r>
              <a:rPr lang="en-US" sz="2800" b="1" spc="-10" dirty="0">
                <a:latin typeface="Candara" charset="0"/>
                <a:cs typeface="MS PGothic" charset="0"/>
              </a:rPr>
              <a:t>is </a:t>
            </a:r>
            <a:r>
              <a:rPr lang="en-US" sz="2800" b="1" spc="-10" dirty="0" smtClean="0">
                <a:solidFill>
                  <a:srgbClr val="FF0000"/>
                </a:solidFill>
                <a:latin typeface="Candara" charset="0"/>
                <a:cs typeface="MS PGothic" charset="0"/>
              </a:rPr>
              <a:t>IMPORTANT in </a:t>
            </a:r>
            <a:r>
              <a:rPr lang="en-US" sz="2800" b="1" spc="-10" dirty="0">
                <a:solidFill>
                  <a:srgbClr val="FF0000"/>
                </a:solidFill>
                <a:latin typeface="Candara" charset="0"/>
                <a:cs typeface="MS PGothic" charset="0"/>
              </a:rPr>
              <a:t>doing good</a:t>
            </a:r>
            <a:r>
              <a:rPr lang="en-US" sz="2800" b="1" spc="-10" dirty="0" smtClean="0">
                <a:solidFill>
                  <a:srgbClr val="FF0000"/>
                </a:solidFill>
                <a:latin typeface="Candara" charset="0"/>
                <a:cs typeface="MS PGothic" charset="0"/>
              </a:rPr>
              <a:t>—it is the </a:t>
            </a:r>
            <a:r>
              <a:rPr lang="en-US" sz="2800" b="1" spc="-10" dirty="0">
                <a:solidFill>
                  <a:srgbClr val="FF0000"/>
                </a:solidFill>
                <a:latin typeface="Candara" charset="0"/>
                <a:cs typeface="MS PGothic" charset="0"/>
              </a:rPr>
              <a:t>ultimate choice between pleasing self and pleasing God [</a:t>
            </a:r>
            <a:r>
              <a:rPr lang="en-US" sz="2800" b="1" spc="-10" dirty="0" smtClean="0">
                <a:solidFill>
                  <a:srgbClr val="FF0000"/>
                </a:solidFill>
                <a:latin typeface="Candara" charset="0"/>
                <a:cs typeface="MS PGothic" charset="0"/>
              </a:rPr>
              <a:t>hypocrisy vs. authenticity]</a:t>
            </a:r>
            <a:r>
              <a:rPr lang="en-US" sz="2800" b="1" spc="-10" dirty="0">
                <a:solidFill>
                  <a:srgbClr val="FF0000"/>
                </a:solidFill>
                <a:latin typeface="Candara" charset="0"/>
                <a:cs typeface="MS PGothic" charset="0"/>
              </a:rPr>
              <a:t>.</a:t>
            </a:r>
          </a:p>
          <a:p>
            <a:pPr marL="0" indent="0">
              <a:spcBef>
                <a:spcPct val="0"/>
              </a:spcBef>
              <a:buNone/>
            </a:pPr>
            <a:endParaRPr lang="en-US" sz="1400" i="1" dirty="0" smtClean="0">
              <a:latin typeface="Candara" charset="0"/>
              <a:cs typeface="MS PGothic" charset="0"/>
            </a:endParaRPr>
          </a:p>
          <a:p>
            <a:pPr marL="55563" lvl="1" indent="0" algn="ctr" defTabSz="385763">
              <a:spcBef>
                <a:spcPts val="0"/>
              </a:spcBef>
              <a:buNone/>
              <a:defRPr/>
            </a:pPr>
            <a:r>
              <a:rPr lang="en-US" sz="2600" i="1" kern="1200" dirty="0">
                <a:solidFill>
                  <a:srgbClr val="000000"/>
                </a:solidFill>
                <a:latin typeface="Candara" charset="0"/>
                <a:ea typeface="ＭＳ Ｐゴシック" charset="0"/>
                <a:cs typeface="Candara" charset="0"/>
              </a:rPr>
              <a:t>Ultimately our only reason for pleasing men around us </a:t>
            </a:r>
            <a:r>
              <a:rPr lang="en-US" sz="2600" i="1" kern="1200" dirty="0" smtClean="0">
                <a:solidFill>
                  <a:srgbClr val="000000"/>
                </a:solidFill>
                <a:latin typeface="Candara" charset="0"/>
                <a:ea typeface="ＭＳ Ｐゴシック" charset="0"/>
                <a:cs typeface="Candara" charset="0"/>
              </a:rPr>
              <a:t>is </a:t>
            </a:r>
            <a:br>
              <a:rPr lang="en-US" sz="2600" i="1" kern="1200" dirty="0" smtClean="0">
                <a:solidFill>
                  <a:srgbClr val="000000"/>
                </a:solidFill>
                <a:latin typeface="Candara" charset="0"/>
                <a:ea typeface="ＭＳ Ｐゴシック" charset="0"/>
                <a:cs typeface="Candara" charset="0"/>
              </a:rPr>
            </a:br>
            <a:r>
              <a:rPr lang="en-US" sz="2600" i="1" kern="1200" dirty="0" smtClean="0">
                <a:solidFill>
                  <a:srgbClr val="000000"/>
                </a:solidFill>
                <a:latin typeface="Candara" charset="0"/>
                <a:ea typeface="ＭＳ Ｐゴシック" charset="0"/>
                <a:cs typeface="Candara" charset="0"/>
              </a:rPr>
              <a:t>that </a:t>
            </a:r>
            <a:r>
              <a:rPr lang="en-US" sz="2600" i="1" kern="1200" dirty="0">
                <a:solidFill>
                  <a:srgbClr val="000000"/>
                </a:solidFill>
                <a:latin typeface="Candara" charset="0"/>
                <a:ea typeface="ＭＳ Ｐゴシック" charset="0"/>
                <a:cs typeface="Candara" charset="0"/>
              </a:rPr>
              <a:t>we may please ourselves. Our real desire is not to please </a:t>
            </a:r>
            <a:r>
              <a:rPr lang="en-US" sz="2600" i="1" kern="1200" dirty="0" smtClean="0">
                <a:solidFill>
                  <a:srgbClr val="000000"/>
                </a:solidFill>
                <a:latin typeface="Candara" charset="0"/>
                <a:ea typeface="ＭＳ Ｐゴシック" charset="0"/>
                <a:cs typeface="Candara" charset="0"/>
              </a:rPr>
              <a:t/>
            </a:r>
            <a:br>
              <a:rPr lang="en-US" sz="2600" i="1" kern="1200" dirty="0" smtClean="0">
                <a:solidFill>
                  <a:srgbClr val="000000"/>
                </a:solidFill>
                <a:latin typeface="Candara" charset="0"/>
                <a:ea typeface="ＭＳ Ｐゴシック" charset="0"/>
                <a:cs typeface="Candara" charset="0"/>
              </a:rPr>
            </a:br>
            <a:r>
              <a:rPr lang="en-US" sz="2600" i="1" kern="1200" dirty="0" smtClean="0">
                <a:solidFill>
                  <a:srgbClr val="000000"/>
                </a:solidFill>
                <a:latin typeface="Candara" charset="0"/>
                <a:ea typeface="ＭＳ Ｐゴシック" charset="0"/>
                <a:cs typeface="Candara" charset="0"/>
              </a:rPr>
              <a:t>others </a:t>
            </a:r>
            <a:r>
              <a:rPr lang="en-US" sz="2600" i="1" kern="1200" dirty="0">
                <a:solidFill>
                  <a:srgbClr val="000000"/>
                </a:solidFill>
                <a:latin typeface="Candara" charset="0"/>
                <a:ea typeface="ＭＳ Ｐゴシック" charset="0"/>
                <a:cs typeface="Candara" charset="0"/>
              </a:rPr>
              <a:t>as such; we want to please them because we know that, </a:t>
            </a:r>
            <a:r>
              <a:rPr lang="en-US" sz="2600" i="1" kern="1200" dirty="0" smtClean="0">
                <a:solidFill>
                  <a:srgbClr val="000000"/>
                </a:solidFill>
                <a:latin typeface="Candara" charset="0"/>
                <a:ea typeface="ＭＳ Ｐゴシック" charset="0"/>
                <a:cs typeface="Candara" charset="0"/>
              </a:rPr>
              <a:t/>
            </a:r>
            <a:br>
              <a:rPr lang="en-US" sz="2600" i="1" kern="1200" dirty="0" smtClean="0">
                <a:solidFill>
                  <a:srgbClr val="000000"/>
                </a:solidFill>
                <a:latin typeface="Candara" charset="0"/>
                <a:ea typeface="ＭＳ Ｐゴシック" charset="0"/>
                <a:cs typeface="Candara" charset="0"/>
              </a:rPr>
            </a:br>
            <a:r>
              <a:rPr lang="en-US" sz="2600" i="1" kern="1200" dirty="0" smtClean="0">
                <a:solidFill>
                  <a:srgbClr val="000000"/>
                </a:solidFill>
                <a:latin typeface="Candara" charset="0"/>
                <a:ea typeface="ＭＳ Ｐゴシック" charset="0"/>
                <a:cs typeface="Candara" charset="0"/>
              </a:rPr>
              <a:t>if </a:t>
            </a:r>
            <a:r>
              <a:rPr lang="en-US" sz="2600" i="1" kern="1200" dirty="0">
                <a:solidFill>
                  <a:srgbClr val="000000"/>
                </a:solidFill>
                <a:latin typeface="Candara" charset="0"/>
                <a:ea typeface="ＭＳ Ｐゴシック" charset="0"/>
                <a:cs typeface="Candara" charset="0"/>
              </a:rPr>
              <a:t>we do, they will think better of us. In other words, we are pleasing </a:t>
            </a:r>
            <a:br>
              <a:rPr lang="en-US" sz="2600" i="1" kern="1200" dirty="0">
                <a:solidFill>
                  <a:srgbClr val="000000"/>
                </a:solidFill>
                <a:latin typeface="Candara" charset="0"/>
                <a:ea typeface="ＭＳ Ｐゴシック" charset="0"/>
                <a:cs typeface="Candara" charset="0"/>
              </a:rPr>
            </a:br>
            <a:r>
              <a:rPr lang="en-US" sz="2600" i="1" kern="1200" dirty="0" smtClean="0">
                <a:solidFill>
                  <a:srgbClr val="000000"/>
                </a:solidFill>
                <a:latin typeface="Candara" charset="0"/>
                <a:ea typeface="ＭＳ Ｐゴシック" charset="0"/>
                <a:cs typeface="Candara" charset="0"/>
              </a:rPr>
              <a:t>ourselves </a:t>
            </a:r>
            <a:r>
              <a:rPr lang="en-US" sz="2600" i="1" kern="1200" dirty="0">
                <a:solidFill>
                  <a:srgbClr val="000000"/>
                </a:solidFill>
                <a:latin typeface="Candara" charset="0"/>
                <a:ea typeface="ＭＳ Ｐゴシック" charset="0"/>
                <a:cs typeface="Candara" charset="0"/>
              </a:rPr>
              <a:t>and are merely concerned about self-</a:t>
            </a:r>
            <a:r>
              <a:rPr lang="en-US" sz="2600" i="1" kern="1200" dirty="0" smtClean="0">
                <a:solidFill>
                  <a:srgbClr val="000000"/>
                </a:solidFill>
                <a:latin typeface="Candara" charset="0"/>
                <a:ea typeface="ＭＳ Ｐゴシック" charset="0"/>
                <a:cs typeface="Candara" charset="0"/>
              </a:rPr>
              <a:t>gratification.</a:t>
            </a:r>
            <a:br>
              <a:rPr lang="en-US" sz="2600" i="1" kern="1200" dirty="0" smtClean="0">
                <a:solidFill>
                  <a:srgbClr val="000000"/>
                </a:solidFill>
                <a:latin typeface="Candara" charset="0"/>
                <a:ea typeface="ＭＳ Ｐゴシック" charset="0"/>
                <a:cs typeface="Candara" charset="0"/>
              </a:rPr>
            </a:br>
            <a:r>
              <a:rPr lang="en-US" sz="2600" i="1" kern="1200" dirty="0" smtClean="0">
                <a:solidFill>
                  <a:srgbClr val="000000"/>
                </a:solidFill>
                <a:latin typeface="Candara" charset="0"/>
                <a:ea typeface="ＭＳ Ｐゴシック" charset="0"/>
                <a:cs typeface="Candara" charset="0"/>
              </a:rPr>
              <a:t>Martin </a:t>
            </a:r>
            <a:r>
              <a:rPr lang="en-US" sz="2600" i="1" kern="1200" dirty="0">
                <a:solidFill>
                  <a:srgbClr val="000000"/>
                </a:solidFill>
                <a:latin typeface="Candara" charset="0"/>
                <a:ea typeface="ＭＳ Ｐゴシック" charset="0"/>
                <a:cs typeface="Candara" charset="0"/>
              </a:rPr>
              <a:t>Lloyd-Jones </a:t>
            </a:r>
          </a:p>
        </p:txBody>
      </p:sp>
    </p:spTree>
    <p:extLst>
      <p:ext uri="{BB962C8B-B14F-4D97-AF65-F5344CB8AC3E}">
        <p14:creationId xmlns:p14="http://schemas.microsoft.com/office/powerpoint/2010/main" val="42640648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a:latin typeface="Candara" charset="0"/>
                <a:cs typeface="MS PGothic" charset="0"/>
              </a:rPr>
              <a:t>OVERARCHING PRINCIPLES OF CHRISTIAN SPIRITUAL PRACTICES</a:t>
            </a:r>
          </a:p>
        </p:txBody>
      </p:sp>
      <p:sp>
        <p:nvSpPr>
          <p:cNvPr id="27651" name="Rectangle 3"/>
          <p:cNvSpPr>
            <a:spLocks noGrp="1" noChangeArrowheads="1"/>
          </p:cNvSpPr>
          <p:nvPr>
            <p:ph type="body" idx="1"/>
          </p:nvPr>
        </p:nvSpPr>
        <p:spPr>
          <a:xfrm>
            <a:off x="304800" y="1295400"/>
            <a:ext cx="11734800" cy="5536294"/>
          </a:xfrm>
        </p:spPr>
        <p:txBody>
          <a:bodyPr/>
          <a:lstStyle/>
          <a:p>
            <a:pPr marL="0" lvl="0" indent="0">
              <a:spcBef>
                <a:spcPct val="0"/>
              </a:spcBef>
              <a:buNone/>
            </a:pPr>
            <a:r>
              <a:rPr lang="en-US" sz="2600" i="1" baseline="30000" dirty="0">
                <a:solidFill>
                  <a:srgbClr val="000000"/>
                </a:solidFill>
                <a:latin typeface="Candara" charset="0"/>
                <a:cs typeface="MS PGothic" charset="0"/>
              </a:rPr>
              <a:t>1</a:t>
            </a:r>
            <a:r>
              <a:rPr lang="en-US" sz="2600" i="1" dirty="0">
                <a:solidFill>
                  <a:srgbClr val="000000"/>
                </a:solidFill>
                <a:latin typeface="Candara" charset="0"/>
                <a:cs typeface="MS PGothic" charset="0"/>
              </a:rPr>
              <a:t> “Beware of practicing your righteousness before other people in order to be seen by them, for then you will have no reward from your Father who is in heaven.” (v. 1)</a:t>
            </a:r>
          </a:p>
          <a:p>
            <a:pPr marL="0" indent="0">
              <a:spcBef>
                <a:spcPct val="0"/>
              </a:spcBef>
              <a:buNone/>
            </a:pPr>
            <a:endParaRPr lang="en-US" sz="1400" b="1" spc="-10" dirty="0" smtClean="0">
              <a:latin typeface="Candara" charset="0"/>
              <a:cs typeface="MS PGothic" charset="0"/>
            </a:endParaRPr>
          </a:p>
          <a:p>
            <a:pPr marL="455613" indent="-455613">
              <a:spcBef>
                <a:spcPct val="0"/>
              </a:spcBef>
              <a:buNone/>
            </a:pPr>
            <a:r>
              <a:rPr lang="en-US" sz="2800" b="1" spc="-10" dirty="0" smtClean="0">
                <a:latin typeface="Candara" charset="0"/>
                <a:cs typeface="MS PGothic" charset="0"/>
              </a:rPr>
              <a:t>3</a:t>
            </a:r>
            <a:r>
              <a:rPr lang="en-US" sz="2800" b="1" spc="-10" dirty="0">
                <a:latin typeface="Candara" charset="0"/>
                <a:cs typeface="MS PGothic" charset="0"/>
              </a:rPr>
              <a:t>) </a:t>
            </a:r>
            <a:r>
              <a:rPr lang="en-US" sz="2800" b="1" spc="-10" dirty="0" smtClean="0">
                <a:latin typeface="Candara" charset="0"/>
                <a:cs typeface="MS PGothic" charset="0"/>
              </a:rPr>
              <a:t> We </a:t>
            </a:r>
            <a:r>
              <a:rPr lang="en-US" sz="2800" b="1" spc="-10" dirty="0">
                <a:latin typeface="Candara" charset="0"/>
                <a:cs typeface="MS PGothic" charset="0"/>
              </a:rPr>
              <a:t>are to pursue only </a:t>
            </a:r>
            <a:r>
              <a:rPr lang="en-US" sz="2800" b="1" spc="-10" dirty="0">
                <a:solidFill>
                  <a:srgbClr val="FF0000"/>
                </a:solidFill>
                <a:latin typeface="Candara" charset="0"/>
                <a:cs typeface="MS PGothic" charset="0"/>
              </a:rPr>
              <a:t>God’s reward rather than men’s </a:t>
            </a:r>
            <a:r>
              <a:rPr lang="en-US" sz="2800" b="1" spc="-10" dirty="0" smtClean="0">
                <a:solidFill>
                  <a:srgbClr val="FF0000"/>
                </a:solidFill>
                <a:latin typeface="Candara" charset="0"/>
                <a:cs typeface="MS PGothic" charset="0"/>
              </a:rPr>
              <a:t>reward.</a:t>
            </a:r>
            <a:endParaRPr lang="en-US" sz="2800" b="1" spc="-10" dirty="0">
              <a:solidFill>
                <a:srgbClr val="FF0000"/>
              </a:solidFill>
              <a:latin typeface="Candara" charset="0"/>
              <a:cs typeface="MS PGothic" charset="0"/>
            </a:endParaRPr>
          </a:p>
          <a:p>
            <a:pPr marL="0" indent="0">
              <a:spcBef>
                <a:spcPct val="0"/>
              </a:spcBef>
              <a:buNone/>
            </a:pPr>
            <a:endParaRPr lang="en-US" sz="1400" i="1" dirty="0" smtClean="0">
              <a:latin typeface="Candara" charset="0"/>
              <a:cs typeface="MS PGothic" charset="0"/>
            </a:endParaRPr>
          </a:p>
          <a:p>
            <a:pPr marL="912813" lvl="2" indent="-457200" defTabSz="385763">
              <a:spcBef>
                <a:spcPts val="0"/>
              </a:spcBef>
              <a:buFont typeface="Wingdings" charset="0"/>
              <a:buChar char="Ø"/>
              <a:defRPr/>
            </a:pPr>
            <a:r>
              <a:rPr lang="en-US" sz="2600" b="1" kern="1200" dirty="0">
                <a:solidFill>
                  <a:prstClr val="black"/>
                </a:solidFill>
                <a:latin typeface="Candara" charset="0"/>
                <a:ea typeface="ＭＳ Ｐゴシック" charset="0"/>
                <a:cs typeface="Candara" charset="0"/>
              </a:rPr>
              <a:t>Both pseudo righteousness and true righteousness have rewards</a:t>
            </a:r>
            <a:r>
              <a:rPr lang="en-US" sz="2600" b="1" kern="1200" dirty="0" smtClean="0">
                <a:solidFill>
                  <a:prstClr val="black"/>
                </a:solidFill>
                <a:latin typeface="Candara" charset="0"/>
                <a:ea typeface="ＭＳ Ｐゴシック" charset="0"/>
                <a:cs typeface="Candara" charset="0"/>
              </a:rPr>
              <a:t>—people’s </a:t>
            </a:r>
            <a:r>
              <a:rPr lang="en-US" sz="2600" b="1" kern="1200" dirty="0">
                <a:solidFill>
                  <a:prstClr val="black"/>
                </a:solidFill>
                <a:latin typeface="Candara" charset="0"/>
                <a:ea typeface="ＭＳ Ｐゴシック" charset="0"/>
                <a:cs typeface="Candara" charset="0"/>
              </a:rPr>
              <a:t>reward or God’s reward</a:t>
            </a:r>
            <a:r>
              <a:rPr lang="en-US" sz="2600" b="1" kern="1200" dirty="0" smtClean="0">
                <a:solidFill>
                  <a:prstClr val="black"/>
                </a:solidFill>
                <a:latin typeface="Candara" charset="0"/>
                <a:ea typeface="ＭＳ Ｐゴシック" charset="0"/>
                <a:cs typeface="Candara" charset="0"/>
              </a:rPr>
              <a:t>.</a:t>
            </a:r>
            <a:endParaRPr lang="en-US" sz="2600" b="1" kern="1200" dirty="0">
              <a:solidFill>
                <a:prstClr val="black"/>
              </a:solidFill>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kern="1200" dirty="0">
                <a:solidFill>
                  <a:prstClr val="black"/>
                </a:solidFill>
                <a:latin typeface="Candara" charset="0"/>
                <a:ea typeface="ＭＳ Ｐゴシック" charset="0"/>
                <a:cs typeface="Candara" charset="0"/>
              </a:rPr>
              <a:t>The nature of God’s reward is not worldly but heavenly</a:t>
            </a:r>
            <a:r>
              <a:rPr lang="en-US" sz="2600" b="1" kern="1200" dirty="0" smtClean="0">
                <a:solidFill>
                  <a:prstClr val="black"/>
                </a:solidFill>
                <a:latin typeface="Candara" charset="0"/>
                <a:ea typeface="ＭＳ Ｐゴシック" charset="0"/>
                <a:cs typeface="Candara" charset="0"/>
              </a:rPr>
              <a:t>.</a:t>
            </a:r>
            <a:endParaRPr lang="en-US" sz="2600" b="1" kern="1200" dirty="0">
              <a:solidFill>
                <a:prstClr val="black"/>
              </a:solidFill>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kern="1200" dirty="0">
                <a:solidFill>
                  <a:prstClr val="black"/>
                </a:solidFill>
                <a:latin typeface="Candara" charset="0"/>
                <a:ea typeface="ＭＳ Ｐゴシック" charset="0"/>
                <a:cs typeface="Candara" charset="0"/>
              </a:rPr>
              <a:t>Seeking God’s reward is not a mercenary act but a God-pleasing act.</a:t>
            </a:r>
          </a:p>
        </p:txBody>
      </p:sp>
    </p:spTree>
    <p:extLst>
      <p:ext uri="{BB962C8B-B14F-4D97-AF65-F5344CB8AC3E}">
        <p14:creationId xmlns:p14="http://schemas.microsoft.com/office/powerpoint/2010/main" val="11380370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533400"/>
          </a:xfrm>
        </p:spPr>
        <p:txBody>
          <a:bodyPr/>
          <a:lstStyle/>
          <a:p>
            <a:r>
              <a:rPr lang="en-US" sz="3200" b="1" dirty="0">
                <a:latin typeface="Candara" charset="0"/>
                <a:cs typeface="MS PGothic" charset="0"/>
              </a:rPr>
              <a:t>THREE BASIC CHRISTIAN PRACTICES</a:t>
            </a:r>
          </a:p>
        </p:txBody>
      </p:sp>
      <p:sp>
        <p:nvSpPr>
          <p:cNvPr id="27651" name="Rectangle 3"/>
          <p:cNvSpPr>
            <a:spLocks noGrp="1" noChangeArrowheads="1"/>
          </p:cNvSpPr>
          <p:nvPr>
            <p:ph type="body" idx="1"/>
          </p:nvPr>
        </p:nvSpPr>
        <p:spPr>
          <a:xfrm>
            <a:off x="304799" y="1208241"/>
            <a:ext cx="11619007" cy="5623454"/>
          </a:xfrm>
        </p:spPr>
        <p:txBody>
          <a:bodyPr/>
          <a:lstStyle/>
          <a:p>
            <a:pPr marL="395288" indent="-395288" algn="just">
              <a:spcBef>
                <a:spcPct val="0"/>
              </a:spcBef>
            </a:pPr>
            <a:r>
              <a:rPr lang="en-US" sz="2600" b="1" dirty="0">
                <a:solidFill>
                  <a:srgbClr val="FF0000"/>
                </a:solidFill>
                <a:latin typeface="Candara" charset="0"/>
                <a:cs typeface="MS PGothic" charset="0"/>
              </a:rPr>
              <a:t>ALMSGIVING TO THE NEEDY (6:2-4)</a:t>
            </a:r>
          </a:p>
          <a:p>
            <a:pPr marL="400050" lvl="1" indent="0" algn="just">
              <a:spcBef>
                <a:spcPct val="0"/>
              </a:spcBef>
              <a:buNone/>
            </a:pPr>
            <a:r>
              <a:rPr lang="en-US" sz="2600" i="1" baseline="30000" dirty="0" smtClean="0">
                <a:latin typeface="Candara" charset="0"/>
                <a:cs typeface="MS PGothic" charset="0"/>
              </a:rPr>
              <a:t>2</a:t>
            </a:r>
            <a:r>
              <a:rPr lang="en-US" sz="2600" i="1" dirty="0" smtClean="0">
                <a:latin typeface="Candara" charset="0"/>
                <a:cs typeface="MS PGothic" charset="0"/>
              </a:rPr>
              <a:t> “</a:t>
            </a:r>
            <a:r>
              <a:rPr lang="en-US" sz="2600" i="1" dirty="0">
                <a:latin typeface="Candara" charset="0"/>
                <a:cs typeface="MS PGothic" charset="0"/>
              </a:rPr>
              <a:t>Thus, when you give to the needy, sound no trumpet before you, as the hypocrites do in the synagogues and in the streets, that they may be praised by others. Truly, I say to </a:t>
            </a:r>
            <a:r>
              <a:rPr lang="en-US" sz="2600" i="1" dirty="0" smtClean="0">
                <a:latin typeface="Candara" charset="0"/>
                <a:cs typeface="MS PGothic" charset="0"/>
              </a:rPr>
              <a:t>you, </a:t>
            </a:r>
            <a:r>
              <a:rPr lang="en-US" sz="2600" i="1" dirty="0">
                <a:latin typeface="Candara" charset="0"/>
                <a:cs typeface="MS PGothic" charset="0"/>
              </a:rPr>
              <a:t>they have received their reward. </a:t>
            </a:r>
            <a:r>
              <a:rPr lang="en-US" sz="2600" i="1" baseline="30000" dirty="0">
                <a:latin typeface="Candara" charset="0"/>
                <a:cs typeface="MS PGothic" charset="0"/>
              </a:rPr>
              <a:t>3</a:t>
            </a:r>
            <a:r>
              <a:rPr lang="en-US" sz="2600" i="1" dirty="0">
                <a:latin typeface="Candara" charset="0"/>
                <a:cs typeface="MS PGothic" charset="0"/>
              </a:rPr>
              <a:t> But when you give to the needy, do not let your left hand know what your right hand is doing, </a:t>
            </a:r>
            <a:r>
              <a:rPr lang="en-US" sz="2600" i="1" baseline="30000" dirty="0">
                <a:latin typeface="Candara" charset="0"/>
                <a:cs typeface="MS PGothic" charset="0"/>
              </a:rPr>
              <a:t>4</a:t>
            </a:r>
            <a:r>
              <a:rPr lang="en-US" sz="2600" i="1" dirty="0">
                <a:latin typeface="Candara" charset="0"/>
                <a:cs typeface="MS PGothic" charset="0"/>
              </a:rPr>
              <a:t> so that your giving may be in secret. And your Father who sees in secret will reward you.</a:t>
            </a:r>
          </a:p>
          <a:p>
            <a:pPr marL="461963" indent="-461963">
              <a:spcBef>
                <a:spcPct val="0"/>
              </a:spcBef>
            </a:pPr>
            <a:endParaRPr lang="en-US" sz="1000" b="1" i="1" dirty="0">
              <a:latin typeface="Candara" charset="0"/>
              <a:cs typeface="MS PGothic" charset="0"/>
            </a:endParaRPr>
          </a:p>
          <a:p>
            <a:pPr marL="912813" lvl="2" indent="-457200" defTabSz="385763">
              <a:spcBef>
                <a:spcPts val="0"/>
              </a:spcBef>
              <a:buFont typeface="Wingdings" charset="0"/>
              <a:buChar char="Ø"/>
              <a:defRPr/>
            </a:pPr>
            <a:r>
              <a:rPr lang="en-US" sz="2600" b="1" kern="1200" dirty="0">
                <a:latin typeface="Candara" charset="0"/>
                <a:ea typeface="ＭＳ Ｐゴシック" charset="0"/>
                <a:cs typeface="Candara" charset="0"/>
              </a:rPr>
              <a:t>Almsgiving is </a:t>
            </a:r>
            <a:r>
              <a:rPr lang="en-US" sz="2600" b="1" kern="1200" dirty="0">
                <a:solidFill>
                  <a:srgbClr val="FF0000"/>
                </a:solidFill>
                <a:latin typeface="Candara" charset="0"/>
                <a:ea typeface="ＭＳ Ｐゴシック" charset="0"/>
                <a:cs typeface="Candara" charset="0"/>
              </a:rPr>
              <a:t>our duty of </a:t>
            </a:r>
            <a:r>
              <a:rPr lang="en-US" sz="2600" b="1" kern="1200" dirty="0" smtClean="0">
                <a:solidFill>
                  <a:srgbClr val="FF0000"/>
                </a:solidFill>
                <a:latin typeface="Candara" charset="0"/>
                <a:ea typeface="ＭＳ Ｐゴシック" charset="0"/>
                <a:cs typeface="Candara" charset="0"/>
              </a:rPr>
              <a:t>compassion and mercy </a:t>
            </a:r>
            <a:r>
              <a:rPr lang="en-US" sz="2600" b="1" kern="1200" dirty="0">
                <a:solidFill>
                  <a:srgbClr val="FF0000"/>
                </a:solidFill>
                <a:latin typeface="Candara" charset="0"/>
                <a:ea typeface="ＭＳ Ｐゴシック" charset="0"/>
                <a:cs typeface="Candara" charset="0"/>
              </a:rPr>
              <a:t>for the </a:t>
            </a:r>
            <a:r>
              <a:rPr lang="en-US" sz="2600" b="1" kern="1200" dirty="0" smtClean="0">
                <a:solidFill>
                  <a:srgbClr val="FF0000"/>
                </a:solidFill>
                <a:latin typeface="Candara" charset="0"/>
                <a:ea typeface="ＭＳ Ｐゴシック" charset="0"/>
                <a:cs typeface="Candara" charset="0"/>
              </a:rPr>
              <a:t>needy </a:t>
            </a:r>
            <a:r>
              <a:rPr lang="en-US" sz="2600" b="1" kern="1200" spc="-70" dirty="0" smtClean="0">
                <a:latin typeface="Candara" charset="0"/>
                <a:ea typeface="ＭＳ Ｐゴシック" charset="0"/>
                <a:cs typeface="Candara" charset="0"/>
              </a:rPr>
              <a:t>(Jas. 2:15-16).</a:t>
            </a:r>
            <a:endParaRPr lang="en-US" sz="2600" b="1" kern="1200" spc="-70" dirty="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kern="1200" dirty="0">
                <a:latin typeface="Candara" charset="0"/>
                <a:ea typeface="ＭＳ Ｐゴシック" charset="0"/>
                <a:cs typeface="Candara" charset="0"/>
              </a:rPr>
              <a:t>Warning: Don’t do it hypocritically—to be seen by people.</a:t>
            </a:r>
          </a:p>
          <a:p>
            <a:pPr marL="1255713" lvl="3" indent="-342900" defTabSz="385763">
              <a:spcBef>
                <a:spcPts val="0"/>
              </a:spcBef>
              <a:buFont typeface="Wingdings" charset="2"/>
              <a:buChar char="ü"/>
              <a:defRPr/>
            </a:pPr>
            <a:r>
              <a:rPr lang="en-US" sz="2500" kern="1200" dirty="0">
                <a:latin typeface="Candara" charset="0"/>
                <a:ea typeface="ＭＳ Ｐゴシック" charset="0"/>
                <a:cs typeface="Candara" charset="0"/>
              </a:rPr>
              <a:t>broadcasting [wrong audience]</a:t>
            </a:r>
          </a:p>
          <a:p>
            <a:pPr marL="1255713" lvl="3" indent="-342900" defTabSz="385763">
              <a:spcBef>
                <a:spcPts val="0"/>
              </a:spcBef>
              <a:buFont typeface="Wingdings" charset="2"/>
              <a:buChar char="ü"/>
              <a:defRPr/>
            </a:pPr>
            <a:r>
              <a:rPr lang="en-US" sz="2500" kern="1200" dirty="0">
                <a:latin typeface="Candara" charset="0"/>
                <a:ea typeface="ＭＳ Ｐゴシック" charset="0"/>
                <a:cs typeface="Candara" charset="0"/>
              </a:rPr>
              <a:t>showing-off [wrong concept of God/the poor</a:t>
            </a:r>
            <a:r>
              <a:rPr lang="en-US" sz="2500" kern="1200" dirty="0" smtClean="0">
                <a:latin typeface="Candara" charset="0"/>
                <a:ea typeface="ＭＳ Ｐゴシック" charset="0"/>
                <a:cs typeface="Candara" charset="0"/>
              </a:rPr>
              <a:t>]</a:t>
            </a:r>
            <a:endParaRPr lang="en-US" sz="2500" kern="1200" dirty="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kern="1200" dirty="0">
                <a:latin typeface="Candara" charset="0"/>
                <a:ea typeface="ＭＳ Ｐゴシック" charset="0"/>
                <a:cs typeface="Candara" charset="0"/>
              </a:rPr>
              <a:t>Charge: Practice </a:t>
            </a:r>
            <a:r>
              <a:rPr lang="en-US" sz="2600" b="1" kern="1200" dirty="0" smtClean="0">
                <a:latin typeface="Candara" charset="0"/>
                <a:ea typeface="ＭＳ Ｐゴシック" charset="0"/>
                <a:cs typeface="Candara" charset="0"/>
              </a:rPr>
              <a:t>authenticity </a:t>
            </a:r>
            <a:r>
              <a:rPr lang="en-US" sz="2600" b="1" kern="1200" dirty="0">
                <a:latin typeface="Candara" charset="0"/>
                <a:ea typeface="ＭＳ Ｐゴシック" charset="0"/>
                <a:cs typeface="Candara" charset="0"/>
              </a:rPr>
              <a:t>and secrecy in </a:t>
            </a:r>
            <a:r>
              <a:rPr lang="en-US" sz="2600" b="1" kern="1200" dirty="0" smtClean="0">
                <a:latin typeface="Candara" charset="0"/>
                <a:ea typeface="ＭＳ Ｐゴシック" charset="0"/>
                <a:cs typeface="Candara" charset="0"/>
              </a:rPr>
              <a:t>almsgiving</a:t>
            </a:r>
            <a:r>
              <a:rPr lang="en-US" sz="2600" b="1" kern="1200" dirty="0">
                <a:latin typeface="Candara" charset="0"/>
                <a:ea typeface="ＭＳ Ｐゴシック" charset="0"/>
                <a:cs typeface="Candara" charset="0"/>
              </a:rPr>
              <a:t>.</a:t>
            </a:r>
          </a:p>
          <a:p>
            <a:pPr marL="1255713" lvl="3" indent="-342900" defTabSz="385763">
              <a:spcBef>
                <a:spcPts val="0"/>
              </a:spcBef>
              <a:buFont typeface="Wingdings" charset="2"/>
              <a:buChar char="ü"/>
              <a:defRPr/>
            </a:pPr>
            <a:r>
              <a:rPr lang="en-US" sz="2500" kern="1200" dirty="0">
                <a:latin typeface="Candara" charset="0"/>
                <a:ea typeface="ＭＳ Ｐゴシック" charset="0"/>
                <a:cs typeface="Candara" charset="0"/>
              </a:rPr>
              <a:t>not before men nor ourselves </a:t>
            </a:r>
            <a:r>
              <a:rPr lang="en-US" sz="2500" kern="1200" dirty="0" smtClean="0">
                <a:latin typeface="Candara" charset="0"/>
                <a:ea typeface="ＭＳ Ｐゴシック" charset="0"/>
                <a:cs typeface="Candara" charset="0"/>
              </a:rPr>
              <a:t>[to have right </a:t>
            </a:r>
            <a:r>
              <a:rPr lang="en-US" sz="2500" kern="1200" dirty="0">
                <a:latin typeface="Candara" charset="0"/>
                <a:ea typeface="ＭＳ Ｐゴシック" charset="0"/>
                <a:cs typeface="Candara" charset="0"/>
              </a:rPr>
              <a:t>motive]</a:t>
            </a:r>
          </a:p>
          <a:p>
            <a:pPr marL="1255713" lvl="3" indent="-342900" defTabSz="385763">
              <a:spcBef>
                <a:spcPts val="0"/>
              </a:spcBef>
              <a:buFont typeface="Wingdings" charset="2"/>
              <a:buChar char="ü"/>
              <a:defRPr/>
            </a:pPr>
            <a:r>
              <a:rPr lang="en-US" sz="2500" kern="1200" dirty="0">
                <a:latin typeface="Candara" charset="0"/>
                <a:ea typeface="ＭＳ Ｐゴシック" charset="0"/>
                <a:cs typeface="Candara" charset="0"/>
              </a:rPr>
              <a:t>before God </a:t>
            </a:r>
            <a:r>
              <a:rPr lang="en-US" sz="2500" kern="1200" dirty="0" smtClean="0">
                <a:latin typeface="Candara" charset="0"/>
                <a:ea typeface="ＭＳ Ｐゴシック" charset="0"/>
                <a:cs typeface="Candara" charset="0"/>
              </a:rPr>
              <a:t>[to receive right </a:t>
            </a:r>
            <a:r>
              <a:rPr lang="en-US" sz="2500" kern="1200" dirty="0">
                <a:latin typeface="Candara" charset="0"/>
                <a:ea typeface="ＭＳ Ｐゴシック" charset="0"/>
                <a:cs typeface="Candara" charset="0"/>
              </a:rPr>
              <a:t>reward</a:t>
            </a:r>
            <a:r>
              <a:rPr lang="en-US" sz="2500" kern="1200" dirty="0" smtClean="0">
                <a:latin typeface="Candara" charset="0"/>
                <a:ea typeface="ＭＳ Ｐゴシック" charset="0"/>
                <a:cs typeface="Candara" charset="0"/>
              </a:rPr>
              <a:t>]</a:t>
            </a:r>
            <a:endParaRPr lang="en-US" sz="2500" kern="1200" dirty="0">
              <a:latin typeface="Candara" charset="0"/>
              <a:ea typeface="ＭＳ Ｐゴシック" charset="0"/>
              <a:cs typeface="Candara"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29057904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533400"/>
          </a:xfrm>
        </p:spPr>
        <p:txBody>
          <a:bodyPr/>
          <a:lstStyle/>
          <a:p>
            <a:r>
              <a:rPr lang="en-US" sz="3200" b="1" dirty="0">
                <a:latin typeface="Candara" charset="0"/>
                <a:cs typeface="MS PGothic" charset="0"/>
              </a:rPr>
              <a:t>THREE BASIC CHRISTIAN PRACTICES</a:t>
            </a:r>
          </a:p>
        </p:txBody>
      </p:sp>
      <p:sp>
        <p:nvSpPr>
          <p:cNvPr id="27651" name="Rectangle 3"/>
          <p:cNvSpPr>
            <a:spLocks noGrp="1" noChangeArrowheads="1"/>
          </p:cNvSpPr>
          <p:nvPr>
            <p:ph type="body" idx="1"/>
          </p:nvPr>
        </p:nvSpPr>
        <p:spPr>
          <a:xfrm>
            <a:off x="304800" y="1219200"/>
            <a:ext cx="11582400" cy="5612495"/>
          </a:xfrm>
        </p:spPr>
        <p:txBody>
          <a:bodyPr/>
          <a:lstStyle/>
          <a:p>
            <a:pPr marL="395288" indent="-395288" algn="just">
              <a:spcBef>
                <a:spcPct val="0"/>
              </a:spcBef>
            </a:pPr>
            <a:r>
              <a:rPr lang="en-US" sz="2600" b="1" dirty="0">
                <a:solidFill>
                  <a:srgbClr val="FF0000"/>
                </a:solidFill>
                <a:latin typeface="Candara" charset="0"/>
                <a:cs typeface="MS PGothic" charset="0"/>
              </a:rPr>
              <a:t>PRAYING (6:5-6)</a:t>
            </a:r>
          </a:p>
          <a:p>
            <a:pPr marL="400050" lvl="1" indent="0" algn="just">
              <a:spcBef>
                <a:spcPct val="0"/>
              </a:spcBef>
              <a:buNone/>
            </a:pPr>
            <a:r>
              <a:rPr lang="en-US" sz="2600" i="1" baseline="30000" dirty="0" smtClean="0">
                <a:latin typeface="Candara" charset="0"/>
                <a:cs typeface="MS PGothic" charset="0"/>
              </a:rPr>
              <a:t>5</a:t>
            </a:r>
            <a:r>
              <a:rPr lang="en-US" sz="2600" i="1" dirty="0">
                <a:latin typeface="Candara" charset="0"/>
                <a:cs typeface="MS PGothic" charset="0"/>
              </a:rPr>
              <a:t> “And when you pray, you must not be like the hypocrites. For they love to stand and pray in the synagogues and at the street corners, that they may be seen by others. Truly, I say to you, they have received their reward. </a:t>
            </a:r>
            <a:r>
              <a:rPr lang="en-US" sz="2600" i="1" baseline="30000" dirty="0">
                <a:latin typeface="Candara" charset="0"/>
                <a:cs typeface="MS PGothic" charset="0"/>
              </a:rPr>
              <a:t>6</a:t>
            </a:r>
            <a:r>
              <a:rPr lang="en-US" sz="2600" i="1" dirty="0">
                <a:latin typeface="Candara" charset="0"/>
                <a:cs typeface="MS PGothic" charset="0"/>
              </a:rPr>
              <a:t> But when you pray, </a:t>
            </a:r>
            <a:r>
              <a:rPr lang="en-US" sz="2600" i="1" spc="-10" dirty="0">
                <a:latin typeface="Candara" charset="0"/>
                <a:cs typeface="MS PGothic" charset="0"/>
              </a:rPr>
              <a:t>go into your room and shut the door and pray to your Father who is in secret. And your Father who sees in secret will reward you.</a:t>
            </a:r>
          </a:p>
          <a:p>
            <a:pPr marL="461963" indent="-461963">
              <a:spcBef>
                <a:spcPct val="0"/>
              </a:spcBef>
            </a:pPr>
            <a:endParaRPr lang="en-US" sz="1000" b="1" i="1" dirty="0">
              <a:latin typeface="Candara" charset="0"/>
              <a:cs typeface="MS PGothic" charset="0"/>
            </a:endParaRPr>
          </a:p>
          <a:p>
            <a:pPr marL="912813" lvl="2" indent="-457200" defTabSz="385763">
              <a:spcBef>
                <a:spcPts val="0"/>
              </a:spcBef>
              <a:buFont typeface="Wingdings" charset="0"/>
              <a:buChar char="Ø"/>
              <a:defRPr/>
            </a:pPr>
            <a:r>
              <a:rPr lang="en-US" sz="2600" b="1" kern="1200" dirty="0">
                <a:latin typeface="Candara" charset="0"/>
                <a:ea typeface="ＭＳ Ｐゴシック" charset="0"/>
                <a:cs typeface="Candara" charset="0"/>
              </a:rPr>
              <a:t>Prayer is </a:t>
            </a:r>
            <a:r>
              <a:rPr lang="en-US" sz="2600" b="1" kern="1200" dirty="0">
                <a:solidFill>
                  <a:srgbClr val="FF0000"/>
                </a:solidFill>
                <a:latin typeface="Candara" charset="0"/>
                <a:ea typeface="ＭＳ Ｐゴシック" charset="0"/>
                <a:cs typeface="Candara" charset="0"/>
              </a:rPr>
              <a:t>our duty of seeking God </a:t>
            </a:r>
            <a:r>
              <a:rPr lang="en-US" sz="2600" b="1" kern="1200" dirty="0">
                <a:latin typeface="Candara" charset="0"/>
                <a:ea typeface="ＭＳ Ｐゴシック" charset="0"/>
                <a:cs typeface="Candara" charset="0"/>
              </a:rPr>
              <a:t>(Psalm 27:8).</a:t>
            </a:r>
          </a:p>
          <a:p>
            <a:pPr marL="912813" lvl="2" indent="-457200" defTabSz="385763">
              <a:spcBef>
                <a:spcPts val="0"/>
              </a:spcBef>
              <a:buFont typeface="Wingdings" charset="0"/>
              <a:buChar char="Ø"/>
              <a:defRPr/>
            </a:pPr>
            <a:r>
              <a:rPr lang="en-US" sz="2600" b="1" kern="1200" dirty="0">
                <a:latin typeface="Candara" charset="0"/>
                <a:ea typeface="ＭＳ Ｐゴシック" charset="0"/>
                <a:cs typeface="Candara" charset="0"/>
              </a:rPr>
              <a:t>Warning: Don’t pray like religious hypocrites nor irreligious pagans.  </a:t>
            </a:r>
          </a:p>
          <a:p>
            <a:pPr marL="1255713" lvl="3" indent="-342900" defTabSz="385763">
              <a:spcBef>
                <a:spcPts val="0"/>
              </a:spcBef>
              <a:buFont typeface="Wingdings" charset="2"/>
              <a:buChar char="ü"/>
              <a:defRPr/>
            </a:pPr>
            <a:r>
              <a:rPr lang="en-US" sz="2500" kern="1200" dirty="0" smtClean="0">
                <a:latin typeface="Candara" charset="0"/>
                <a:ea typeface="ＭＳ Ｐゴシック" charset="0"/>
                <a:cs typeface="Candara" charset="0"/>
              </a:rPr>
              <a:t>to </a:t>
            </a:r>
            <a:r>
              <a:rPr lang="en-US" sz="2500" kern="1200" dirty="0">
                <a:latin typeface="Candara" charset="0"/>
                <a:ea typeface="ＭＳ Ｐゴシック" charset="0"/>
                <a:cs typeface="Candara" charset="0"/>
              </a:rPr>
              <a:t>be seen by men [wrong audience]</a:t>
            </a:r>
          </a:p>
          <a:p>
            <a:pPr marL="1255713" lvl="3" indent="-342900" defTabSz="385763">
              <a:spcBef>
                <a:spcPts val="0"/>
              </a:spcBef>
              <a:buFont typeface="Wingdings" charset="2"/>
              <a:buChar char="ü"/>
              <a:defRPr/>
            </a:pPr>
            <a:r>
              <a:rPr lang="en-US" sz="2500" kern="1200" dirty="0">
                <a:latin typeface="Candara" charset="0"/>
                <a:ea typeface="ＭＳ Ｐゴシック" charset="0"/>
                <a:cs typeface="Candara" charset="0"/>
              </a:rPr>
              <a:t>to keep babbling [wrong concept of God/prayer]</a:t>
            </a:r>
          </a:p>
          <a:p>
            <a:pPr marL="912813" lvl="2" indent="-457200" defTabSz="385763">
              <a:spcBef>
                <a:spcPts val="0"/>
              </a:spcBef>
              <a:buFont typeface="Wingdings" charset="0"/>
              <a:buChar char="Ø"/>
              <a:defRPr/>
            </a:pPr>
            <a:r>
              <a:rPr lang="en-US" sz="2600" b="1" kern="1200" dirty="0">
                <a:latin typeface="Candara" charset="0"/>
                <a:ea typeface="ＭＳ Ｐゴシック" charset="0"/>
                <a:cs typeface="Candara" charset="0"/>
              </a:rPr>
              <a:t>Charge: Practice </a:t>
            </a:r>
            <a:r>
              <a:rPr lang="en-US" sz="2600" b="1" kern="1200" dirty="0" smtClean="0">
                <a:latin typeface="Candara" charset="0"/>
                <a:ea typeface="ＭＳ Ｐゴシック" charset="0"/>
                <a:cs typeface="Candara" charset="0"/>
              </a:rPr>
              <a:t>authenticity and secrecy in </a:t>
            </a:r>
            <a:r>
              <a:rPr lang="en-US" sz="2600" b="1" kern="1200" dirty="0">
                <a:latin typeface="Candara" charset="0"/>
                <a:ea typeface="ＭＳ Ｐゴシック" charset="0"/>
                <a:cs typeface="Candara" charset="0"/>
              </a:rPr>
              <a:t>praying.</a:t>
            </a:r>
          </a:p>
          <a:p>
            <a:pPr marL="1255713" lvl="3" indent="-342900" defTabSz="385763">
              <a:spcBef>
                <a:spcPts val="0"/>
              </a:spcBef>
              <a:buFont typeface="Wingdings" charset="2"/>
              <a:buChar char="ü"/>
              <a:defRPr/>
            </a:pPr>
            <a:r>
              <a:rPr lang="en-US" sz="2500" kern="1200" dirty="0">
                <a:latin typeface="Candara" charset="0"/>
                <a:ea typeface="ＭＳ Ｐゴシック" charset="0"/>
                <a:cs typeface="Candara" charset="0"/>
              </a:rPr>
              <a:t>close the door </a:t>
            </a:r>
            <a:r>
              <a:rPr lang="en-US" sz="2500" kern="1200" dirty="0" smtClean="0">
                <a:latin typeface="Candara" charset="0"/>
                <a:ea typeface="ＭＳ Ｐゴシック" charset="0"/>
                <a:cs typeface="Candara" charset="0"/>
              </a:rPr>
              <a:t>[to rid of distraction </a:t>
            </a:r>
            <a:r>
              <a:rPr lang="en-US" sz="2500" kern="1200" dirty="0">
                <a:latin typeface="Candara" charset="0"/>
                <a:ea typeface="ＭＳ Ｐゴシック" charset="0"/>
                <a:cs typeface="Candara" charset="0"/>
              </a:rPr>
              <a:t>and </a:t>
            </a:r>
            <a:r>
              <a:rPr lang="en-US" sz="2500" kern="1200" dirty="0" smtClean="0">
                <a:latin typeface="Candara" charset="0"/>
                <a:ea typeface="ＭＳ Ｐゴシック" charset="0"/>
                <a:cs typeface="Candara" charset="0"/>
              </a:rPr>
              <a:t>temptation]</a:t>
            </a:r>
            <a:endParaRPr lang="en-US" sz="2500" kern="1200" dirty="0">
              <a:latin typeface="Candara" charset="0"/>
              <a:ea typeface="ＭＳ Ｐゴシック" charset="0"/>
              <a:cs typeface="Candara" charset="0"/>
            </a:endParaRPr>
          </a:p>
          <a:p>
            <a:pPr marL="1255713" lvl="3" indent="-342900" defTabSz="385763">
              <a:spcBef>
                <a:spcPts val="0"/>
              </a:spcBef>
              <a:buFont typeface="Wingdings" charset="2"/>
              <a:buChar char="ü"/>
              <a:defRPr/>
            </a:pPr>
            <a:r>
              <a:rPr lang="en-US" sz="2500" kern="1200" dirty="0">
                <a:latin typeface="Candara" charset="0"/>
                <a:ea typeface="ＭＳ Ｐゴシック" charset="0"/>
                <a:cs typeface="Candara" charset="0"/>
              </a:rPr>
              <a:t>pray to your Father </a:t>
            </a:r>
            <a:r>
              <a:rPr lang="en-US" sz="2500" kern="1200" dirty="0" smtClean="0">
                <a:latin typeface="Candara" charset="0"/>
                <a:ea typeface="ＭＳ Ｐゴシック" charset="0"/>
                <a:cs typeface="Candara" charset="0"/>
              </a:rPr>
              <a:t>[to seek </a:t>
            </a:r>
            <a:r>
              <a:rPr lang="en-US" sz="2500" kern="1200" dirty="0">
                <a:latin typeface="Candara" charset="0"/>
                <a:ea typeface="ＭＳ Ｐゴシック" charset="0"/>
                <a:cs typeface="Candara" charset="0"/>
              </a:rPr>
              <a:t>God]</a:t>
            </a: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20926862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533400"/>
          </a:xfrm>
        </p:spPr>
        <p:txBody>
          <a:bodyPr/>
          <a:lstStyle/>
          <a:p>
            <a:r>
              <a:rPr lang="en-US" sz="3200" b="1" dirty="0">
                <a:latin typeface="Candara" charset="0"/>
                <a:cs typeface="MS PGothic" charset="0"/>
              </a:rPr>
              <a:t>THREE BASIC CHRISTIAN PRACTICES</a:t>
            </a:r>
          </a:p>
        </p:txBody>
      </p:sp>
      <p:sp>
        <p:nvSpPr>
          <p:cNvPr id="27651" name="Rectangle 3"/>
          <p:cNvSpPr>
            <a:spLocks noGrp="1" noChangeArrowheads="1"/>
          </p:cNvSpPr>
          <p:nvPr>
            <p:ph type="body" idx="1"/>
          </p:nvPr>
        </p:nvSpPr>
        <p:spPr>
          <a:xfrm>
            <a:off x="304800" y="1219200"/>
            <a:ext cx="11582400" cy="5612495"/>
          </a:xfrm>
        </p:spPr>
        <p:txBody>
          <a:bodyPr/>
          <a:lstStyle/>
          <a:p>
            <a:pPr marL="395288" indent="-395288" algn="just">
              <a:spcBef>
                <a:spcPct val="0"/>
              </a:spcBef>
            </a:pPr>
            <a:r>
              <a:rPr lang="en-US" sz="2600" b="1" dirty="0">
                <a:solidFill>
                  <a:srgbClr val="FF0000"/>
                </a:solidFill>
                <a:latin typeface="Candara" charset="0"/>
                <a:cs typeface="MS PGothic" charset="0"/>
              </a:rPr>
              <a:t>FASTING (6:16-18)</a:t>
            </a:r>
          </a:p>
          <a:p>
            <a:pPr marL="400050" lvl="1" indent="0" algn="just">
              <a:spcBef>
                <a:spcPct val="0"/>
              </a:spcBef>
              <a:buNone/>
            </a:pPr>
            <a:r>
              <a:rPr lang="en-US" sz="2600" i="1" baseline="30000" dirty="0" smtClean="0">
                <a:latin typeface="Candara" charset="0"/>
                <a:cs typeface="MS PGothic" charset="0"/>
              </a:rPr>
              <a:t>16</a:t>
            </a:r>
            <a:r>
              <a:rPr lang="en-US" sz="2600" i="1" dirty="0">
                <a:latin typeface="Candara" charset="0"/>
                <a:cs typeface="MS PGothic" charset="0"/>
              </a:rPr>
              <a:t> “And when you fast, do not look gloomy like the hypocrites, for they disfigure their faces that their fasting may be seen by others. Truly, I say to you, they have received their reward. </a:t>
            </a:r>
            <a:r>
              <a:rPr lang="en-US" sz="2600" i="1" baseline="30000" dirty="0">
                <a:latin typeface="Candara" charset="0"/>
                <a:cs typeface="MS PGothic" charset="0"/>
              </a:rPr>
              <a:t>17</a:t>
            </a:r>
            <a:r>
              <a:rPr lang="en-US" sz="2600" i="1" dirty="0">
                <a:latin typeface="Candara" charset="0"/>
                <a:cs typeface="MS PGothic" charset="0"/>
              </a:rPr>
              <a:t> But when you fast, anoint your head and wash your face, </a:t>
            </a:r>
            <a:r>
              <a:rPr lang="en-US" sz="2600" i="1" baseline="30000" dirty="0">
                <a:latin typeface="Candara" charset="0"/>
                <a:cs typeface="MS PGothic" charset="0"/>
              </a:rPr>
              <a:t>18</a:t>
            </a:r>
            <a:r>
              <a:rPr lang="en-US" sz="2600" i="1" dirty="0">
                <a:latin typeface="Candara" charset="0"/>
                <a:cs typeface="MS PGothic" charset="0"/>
              </a:rPr>
              <a:t> that your fasting may not be seen by others but by your Father who is in secret. And your Father who sees in secret will reward you.</a:t>
            </a:r>
          </a:p>
          <a:p>
            <a:pPr marL="461963" indent="-461963">
              <a:spcBef>
                <a:spcPct val="0"/>
              </a:spcBef>
            </a:pPr>
            <a:endParaRPr lang="en-US" sz="1000" b="1" i="1" dirty="0">
              <a:latin typeface="Candara" charset="0"/>
              <a:cs typeface="MS PGothic" charset="0"/>
            </a:endParaRPr>
          </a:p>
          <a:p>
            <a:pPr marL="912813" lvl="2" indent="-457200" defTabSz="385763">
              <a:spcBef>
                <a:spcPts val="0"/>
              </a:spcBef>
              <a:buFont typeface="Wingdings" charset="0"/>
              <a:buChar char="Ø"/>
              <a:defRPr/>
            </a:pPr>
            <a:r>
              <a:rPr lang="en-US" sz="2600" b="1" kern="1200" dirty="0">
                <a:latin typeface="Candara" charset="0"/>
                <a:ea typeface="ＭＳ Ｐゴシック" charset="0"/>
                <a:cs typeface="Candara" charset="0"/>
              </a:rPr>
              <a:t>Fasting is </a:t>
            </a:r>
            <a:r>
              <a:rPr lang="en-US" sz="2600" b="1" kern="1200" dirty="0">
                <a:solidFill>
                  <a:srgbClr val="FF0000"/>
                </a:solidFill>
                <a:latin typeface="Candara" charset="0"/>
                <a:ea typeface="ＭＳ Ｐゴシック" charset="0"/>
                <a:cs typeface="Candara" charset="0"/>
              </a:rPr>
              <a:t>our duty of self-humbling </a:t>
            </a:r>
            <a:r>
              <a:rPr lang="en-US" sz="2600" b="1" kern="1200" dirty="0" smtClean="0">
                <a:solidFill>
                  <a:srgbClr val="FF0000"/>
                </a:solidFill>
                <a:latin typeface="Candara" charset="0"/>
                <a:ea typeface="ＭＳ Ｐゴシック" charset="0"/>
                <a:cs typeface="Candara" charset="0"/>
              </a:rPr>
              <a:t>and utter reliance </a:t>
            </a:r>
            <a:r>
              <a:rPr lang="en-US" sz="2600" b="1" kern="1200" dirty="0">
                <a:solidFill>
                  <a:srgbClr val="FF0000"/>
                </a:solidFill>
                <a:latin typeface="Candara" charset="0"/>
                <a:ea typeface="ＭＳ Ｐゴシック" charset="0"/>
                <a:cs typeface="Candara" charset="0"/>
              </a:rPr>
              <a:t>on God </a:t>
            </a:r>
            <a:r>
              <a:rPr lang="en-US" sz="2600" b="1" kern="1200" dirty="0">
                <a:latin typeface="Candara" charset="0"/>
                <a:ea typeface="ＭＳ Ｐゴシック" charset="0"/>
                <a:cs typeface="Candara" charset="0"/>
              </a:rPr>
              <a:t>(Daniel 9:</a:t>
            </a:r>
            <a:r>
              <a:rPr lang="en-US" sz="2600" b="1" kern="1200" dirty="0" smtClean="0">
                <a:latin typeface="Candara" charset="0"/>
                <a:ea typeface="ＭＳ Ｐゴシック" charset="0"/>
                <a:cs typeface="Candara" charset="0"/>
              </a:rPr>
              <a:t>3).</a:t>
            </a:r>
            <a:endParaRPr lang="en-US" sz="2600" b="1" kern="1200" dirty="0">
              <a:solidFill>
                <a:srgbClr val="FF0000"/>
              </a:solidFill>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kern="1200" dirty="0">
                <a:latin typeface="Candara" charset="0"/>
                <a:ea typeface="ＭＳ Ｐゴシック" charset="0"/>
                <a:cs typeface="Candara" charset="0"/>
              </a:rPr>
              <a:t>Warning: Don’t do it with a desire to be noticed by men.</a:t>
            </a:r>
          </a:p>
          <a:p>
            <a:pPr marL="1255713" lvl="3" indent="-342900" defTabSz="385763">
              <a:spcBef>
                <a:spcPts val="0"/>
              </a:spcBef>
              <a:buFont typeface="Wingdings" charset="2"/>
              <a:buChar char="ü"/>
              <a:defRPr/>
            </a:pPr>
            <a:r>
              <a:rPr lang="en-US" sz="2500" kern="1200" dirty="0">
                <a:latin typeface="Candara" charset="0"/>
                <a:ea typeface="ＭＳ Ｐゴシック" charset="0"/>
                <a:cs typeface="Candara" charset="0"/>
              </a:rPr>
              <a:t>desiring men’s praise [wrong audience]</a:t>
            </a:r>
          </a:p>
          <a:p>
            <a:pPr marL="1255713" lvl="3" indent="-342900" defTabSz="385763">
              <a:spcBef>
                <a:spcPts val="0"/>
              </a:spcBef>
              <a:buFont typeface="Wingdings" charset="2"/>
              <a:buChar char="ü"/>
              <a:defRPr/>
            </a:pPr>
            <a:r>
              <a:rPr lang="en-US" sz="2500" kern="1200" dirty="0" smtClean="0">
                <a:latin typeface="Candara" charset="0"/>
                <a:ea typeface="ＭＳ Ｐゴシック" charset="0"/>
                <a:cs typeface="Candara" charset="0"/>
              </a:rPr>
              <a:t>demanding </a:t>
            </a:r>
            <a:r>
              <a:rPr lang="en-US" sz="2500" kern="1200" dirty="0">
                <a:latin typeface="Candara" charset="0"/>
                <a:ea typeface="ＭＳ Ｐゴシック" charset="0"/>
                <a:cs typeface="Candara" charset="0"/>
              </a:rPr>
              <a:t>God a result [wrong concept of God/fasting]</a:t>
            </a:r>
          </a:p>
          <a:p>
            <a:pPr marL="912813" lvl="2" indent="-457200" defTabSz="385763">
              <a:spcBef>
                <a:spcPts val="0"/>
              </a:spcBef>
              <a:buFont typeface="Wingdings" charset="0"/>
              <a:buChar char="Ø"/>
              <a:defRPr/>
            </a:pPr>
            <a:r>
              <a:rPr lang="en-US" sz="2600" b="1" kern="1200" dirty="0" smtClean="0">
                <a:latin typeface="Candara" charset="0"/>
                <a:ea typeface="ＭＳ Ｐゴシック" charset="0"/>
                <a:cs typeface="Candara" charset="0"/>
              </a:rPr>
              <a:t>Charge</a:t>
            </a:r>
            <a:r>
              <a:rPr lang="en-US" sz="2600" b="1" kern="1200" dirty="0">
                <a:latin typeface="Candara" charset="0"/>
                <a:ea typeface="ＭＳ Ｐゴシック" charset="0"/>
                <a:cs typeface="Candara" charset="0"/>
              </a:rPr>
              <a:t>: Practice </a:t>
            </a:r>
            <a:r>
              <a:rPr lang="en-US" sz="2600" b="1" kern="1200" dirty="0" smtClean="0">
                <a:latin typeface="Candara" charset="0"/>
                <a:ea typeface="ＭＳ Ｐゴシック" charset="0"/>
                <a:cs typeface="Candara" charset="0"/>
              </a:rPr>
              <a:t>authenticity and secrecy in </a:t>
            </a:r>
            <a:r>
              <a:rPr lang="en-US" sz="2600" b="1" kern="1200" dirty="0">
                <a:latin typeface="Candara" charset="0"/>
                <a:ea typeface="ＭＳ Ｐゴシック" charset="0"/>
                <a:cs typeface="Candara" charset="0"/>
              </a:rPr>
              <a:t>f</a:t>
            </a:r>
            <a:r>
              <a:rPr lang="en-US" sz="2600" b="1" kern="1200" dirty="0" smtClean="0">
                <a:latin typeface="Candara" charset="0"/>
                <a:ea typeface="ＭＳ Ｐゴシック" charset="0"/>
                <a:cs typeface="Candara" charset="0"/>
              </a:rPr>
              <a:t>asting</a:t>
            </a:r>
            <a:r>
              <a:rPr lang="en-US" sz="2600" b="1" kern="1200" dirty="0">
                <a:latin typeface="Candara" charset="0"/>
                <a:ea typeface="ＭＳ Ｐゴシック" charset="0"/>
                <a:cs typeface="Candara" charset="0"/>
              </a:rPr>
              <a:t>.</a:t>
            </a:r>
          </a:p>
          <a:p>
            <a:pPr marL="1255713" lvl="3" indent="-342900" defTabSz="385763">
              <a:spcBef>
                <a:spcPts val="0"/>
              </a:spcBef>
              <a:buFont typeface="Wingdings" charset="2"/>
              <a:buChar char="ü"/>
              <a:defRPr/>
            </a:pPr>
            <a:r>
              <a:rPr lang="en-US" sz="2500" kern="1200" dirty="0">
                <a:latin typeface="Candara" charset="0"/>
                <a:ea typeface="ＭＳ Ｐゴシック" charset="0"/>
                <a:cs typeface="Candara" charset="0"/>
              </a:rPr>
              <a:t>keep it to yourself </a:t>
            </a:r>
            <a:r>
              <a:rPr lang="en-US" sz="2500" kern="1200" dirty="0" smtClean="0">
                <a:latin typeface="Candara" charset="0"/>
                <a:ea typeface="ＭＳ Ｐゴシック" charset="0"/>
                <a:cs typeface="Candara" charset="0"/>
              </a:rPr>
              <a:t>[to have right </a:t>
            </a:r>
            <a:r>
              <a:rPr lang="en-US" sz="2500" kern="1200" dirty="0">
                <a:latin typeface="Candara" charset="0"/>
                <a:ea typeface="ＭＳ Ｐゴシック" charset="0"/>
                <a:cs typeface="Candara" charset="0"/>
              </a:rPr>
              <a:t>motive]</a:t>
            </a:r>
          </a:p>
          <a:p>
            <a:pPr marL="1255713" lvl="3" indent="-342900" defTabSz="385763">
              <a:spcBef>
                <a:spcPts val="0"/>
              </a:spcBef>
              <a:buFont typeface="Wingdings" charset="2"/>
              <a:buChar char="ü"/>
              <a:defRPr/>
            </a:pPr>
            <a:r>
              <a:rPr lang="en-US" sz="2500" kern="1200" dirty="0">
                <a:latin typeface="Candara" charset="0"/>
                <a:ea typeface="ＭＳ Ｐゴシック" charset="0"/>
                <a:cs typeface="Candara" charset="0"/>
              </a:rPr>
              <a:t>only to your Father </a:t>
            </a:r>
            <a:r>
              <a:rPr lang="en-US" sz="2500" kern="1200" dirty="0" smtClean="0">
                <a:latin typeface="Candara" charset="0"/>
                <a:ea typeface="ＭＳ Ｐゴシック" charset="0"/>
                <a:cs typeface="Candara" charset="0"/>
              </a:rPr>
              <a:t>[to have genuine humility </a:t>
            </a:r>
            <a:r>
              <a:rPr lang="en-US" sz="2500" kern="1200" dirty="0">
                <a:latin typeface="Candara" charset="0"/>
                <a:ea typeface="ＭＳ Ｐゴシック" charset="0"/>
                <a:cs typeface="Candara" charset="0"/>
              </a:rPr>
              <a:t>before God]</a:t>
            </a: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37380217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36588</TotalTime>
  <Words>643</Words>
  <Application>Microsoft Macintosh PowerPoint</Application>
  <PresentationFormat>Custom</PresentationFormat>
  <Paragraphs>101</Paragraphs>
  <Slides>14</Slides>
  <Notes>12</Notes>
  <HiddenSlides>0</HiddenSlides>
  <MMClips>0</MMClips>
  <ScaleCrop>false</ScaleCrop>
  <HeadingPairs>
    <vt:vector size="4" baseType="variant">
      <vt:variant>
        <vt:lpstr>Theme</vt:lpstr>
      </vt:variant>
      <vt:variant>
        <vt:i4>18</vt:i4>
      </vt:variant>
      <vt:variant>
        <vt:lpstr>Slide Titles</vt:lpstr>
      </vt:variant>
      <vt:variant>
        <vt:i4>14</vt:i4>
      </vt:variant>
    </vt:vector>
  </HeadingPairs>
  <TitlesOfParts>
    <vt:vector size="32" baseType="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7_Default Design</vt:lpstr>
      <vt:lpstr>8_Default Design</vt:lpstr>
      <vt:lpstr>9_Default Design</vt:lpstr>
      <vt:lpstr>10_Default Design</vt:lpstr>
      <vt:lpstr>2_Normal</vt:lpstr>
      <vt:lpstr>11_Default Design</vt:lpstr>
      <vt:lpstr>12_Default Design</vt:lpstr>
      <vt:lpstr>13_Default Design</vt:lpstr>
      <vt:lpstr>14_Default Design</vt:lpstr>
      <vt:lpstr>PowerPoint Presentation</vt:lpstr>
      <vt:lpstr>No Hypocrisy</vt:lpstr>
      <vt:lpstr>JESUS’ CALL FOR RADICAL DIFFERENCE</vt:lpstr>
      <vt:lpstr>OVERARCHING PRINCIPLES OF CHRISTIAN SPIRITUAL PRACTICES</vt:lpstr>
      <vt:lpstr>OVERARCHING PRINCIPLES OF CHRISTIAN SPIRITUAL PRACTICES</vt:lpstr>
      <vt:lpstr>OVERARCHING PRINCIPLES OF CHRISTIAN SPIRITUAL PRACTICES</vt:lpstr>
      <vt:lpstr>THREE BASIC CHRISTIAN PRACTICES</vt:lpstr>
      <vt:lpstr>THREE BASIC CHRISTIAN PRACTICES</vt:lpstr>
      <vt:lpstr>THREE BASIC CHRISTIAN PRACTICES</vt:lpstr>
      <vt:lpstr>HOW DO WE LIVE OUT RADICAL DIFFERENCE IN CHRISTIAN LIVING?</vt:lpstr>
      <vt:lpstr>HOW DO WE LIVE OUT RADICAL DIFFERENCE IN CHRISTIAN LIVING?</vt:lpstr>
      <vt:lpstr>PowerPoint Presentation</vt:lpstr>
      <vt:lpstr>THREE PRACTICAL QUESTIONS  FOR OUR EVERYDAY LIFE</vt:lpstr>
      <vt:lpstr>PowerPoint Presentation</vt:lpstr>
    </vt:vector>
  </TitlesOfParts>
  <Manager/>
  <Company>UFP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2835</cp:revision>
  <dcterms:created xsi:type="dcterms:W3CDTF">2007-10-20T20:09:35Z</dcterms:created>
  <dcterms:modified xsi:type="dcterms:W3CDTF">2016-05-15T07:10:40Z</dcterms:modified>
  <cp:category/>
</cp:coreProperties>
</file>