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47" r:id="rId35"/>
    <p:sldMasterId id="2147511159" r:id="rId36"/>
    <p:sldMasterId id="2147511196" r:id="rId37"/>
  </p:sldMasterIdLst>
  <p:notesMasterIdLst>
    <p:notesMasterId r:id="rId54"/>
  </p:notesMasterIdLst>
  <p:handoutMasterIdLst>
    <p:handoutMasterId r:id="rId55"/>
  </p:handoutMasterIdLst>
  <p:sldIdLst>
    <p:sldId id="1626" r:id="rId38"/>
    <p:sldId id="2927" r:id="rId39"/>
    <p:sldId id="2944" r:id="rId40"/>
    <p:sldId id="3039" r:id="rId41"/>
    <p:sldId id="3020" r:id="rId42"/>
    <p:sldId id="3049" r:id="rId43"/>
    <p:sldId id="3040" r:id="rId44"/>
    <p:sldId id="3050" r:id="rId45"/>
    <p:sldId id="3051" r:id="rId46"/>
    <p:sldId id="3052" r:id="rId47"/>
    <p:sldId id="3042" r:id="rId48"/>
    <p:sldId id="3053" r:id="rId49"/>
    <p:sldId id="3055" r:id="rId50"/>
    <p:sldId id="3001" r:id="rId51"/>
    <p:sldId id="2823" r:id="rId52"/>
    <p:sldId id="1929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94660"/>
  </p:normalViewPr>
  <p:slideViewPr>
    <p:cSldViewPr>
      <p:cViewPr>
        <p:scale>
          <a:sx n="99" d="100"/>
          <a:sy n="99" d="100"/>
        </p:scale>
        <p:origin x="-92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slide" Target="slides/slide16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EC45-0193-CE40-91AB-F8CA7F56C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1806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81F9-DD1C-F643-9FEA-7580BB5A8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184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B316-F769-E644-8985-7B2A6121F9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87535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8256-A9A7-044A-81AF-C6B0D2BBBB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0760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85C2-02EA-B641-99C3-9DC6094B1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4079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EF7-BAA0-0A4F-96B7-746453899A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0056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48EE-5F6D-764D-847C-D1D99AAFA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2520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62D5-CAAA-EA4E-B2A9-F08A8FC369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6672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422B-6ED9-B249-B78B-0C92C449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0606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815E-62AE-B648-B5DD-9CC34F6BE5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88397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2BA4-F434-5D46-BC72-2424F3128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072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fld id="{D7DA8AE8-179E-8B48-990F-2D2699201E63}" type="slidenum">
              <a:rPr lang="en-US">
                <a:solidFill>
                  <a:srgbClr val="FFFFFF"/>
                </a:solidFill>
              </a:rPr>
              <a:pPr algn="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48" r:id="rId1"/>
    <p:sldLayoutId id="2147511149" r:id="rId2"/>
    <p:sldLayoutId id="2147511150" r:id="rId3"/>
    <p:sldLayoutId id="2147511151" r:id="rId4"/>
    <p:sldLayoutId id="2147511152" r:id="rId5"/>
    <p:sldLayoutId id="2147511153" r:id="rId6"/>
    <p:sldLayoutId id="2147511154" r:id="rId7"/>
    <p:sldLayoutId id="2147511155" r:id="rId8"/>
    <p:sldLayoutId id="2147511156" r:id="rId9"/>
    <p:sldLayoutId id="2147511157" r:id="rId10"/>
    <p:sldLayoutId id="2147511158" r:id="rId11"/>
  </p:sldLayoutIdLst>
  <p:transition xmlns:p14="http://schemas.microsoft.com/office/powerpoint/2010/main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5626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So many people spend all their lives in trying to find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this Christian joy. They say they would give the whole world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 if they could only find it . . . They have failed to see that they must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be convicted of sin before they can ever experience joy. They do not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 like the doctrine of sin. They dislike it intensely and they object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to</a:t>
            </a:r>
            <a:b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its being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preached. They want joy apart from the conviction of sin.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But that is impossible; it can never be obtained. Those who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are going to be converted and who wish to be truly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happy and blessed are those who first of all mourn. </a:t>
            </a:r>
          </a:p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Martyn Lloyd-Jones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Paradox: Mourners’ Joy!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0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COMFORT FOR THOSE WHO MOURN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2999" cy="5562599"/>
          </a:xfrm>
        </p:spPr>
        <p:txBody>
          <a:bodyPr/>
          <a:lstStyle/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Comforted by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God’s forgiveness of sins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(1 John 1:9; 2 Cor. 7:10).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10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For godly grief produces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 repentance that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leads to salvation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without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regret, whereas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worldly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grief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produces death.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 Corinthians 7:10</a:t>
            </a:r>
          </a:p>
        </p:txBody>
      </p:sp>
    </p:spTree>
    <p:extLst>
      <p:ext uri="{BB962C8B-B14F-4D97-AF65-F5344CB8AC3E}">
        <p14:creationId xmlns:p14="http://schemas.microsoft.com/office/powerpoint/2010/main" val="241660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COMFORT FOR THOSE WHO MOURN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2999" cy="5562599"/>
          </a:xfrm>
        </p:spPr>
        <p:txBody>
          <a:bodyPr/>
          <a:lstStyle/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Comforted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by </a:t>
            </a:r>
            <a:r>
              <a:rPr lang="en-US" sz="24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Spirit’s power over sin </a:t>
            </a: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(Romans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8:5-6)</a:t>
            </a: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400" b="1" kern="120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5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For those who live according to the flesh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set their minds on the things of the flesh, but those who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live according to the Spirit set their minds on the things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of the Spirit. </a:t>
            </a: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6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For to set the mind on the flesh is death,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but to set the mind on the Spirit is life and peace.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Romans 8:5-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6</a:t>
            </a: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3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COMFORT FOR THOSE WHO MOURN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2999" cy="5562599"/>
          </a:xfrm>
        </p:spPr>
        <p:txBody>
          <a:bodyPr/>
          <a:lstStyle/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Comforted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by </a:t>
            </a:r>
            <a:r>
              <a:rPr lang="en-US" sz="24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promise of sinless future </a:t>
            </a:r>
            <a:r>
              <a:rPr lang="en-US" sz="24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(Rev. 21:4).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will wipe away every tear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from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their eyes,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death shall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 more, neither shall there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mourning,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nor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crying, nor pain anymore,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former things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have passed away.”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Revelation 21:4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4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457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LIVING OUT THE SECOND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BEATITUDE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990600"/>
            <a:ext cx="8762999" cy="5715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Break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up YOUR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HARDENED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HEART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(Jeremiah 4:3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“Break up your fallow ground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, </a:t>
            </a:r>
            <a:r>
              <a:rPr lang="en-US" sz="2200" i="1" dirty="0">
                <a:latin typeface="Candara" charset="0"/>
                <a:cs typeface="Times New Roman" charset="0"/>
              </a:rPr>
              <a:t>and sow not among thorns.”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Jeremiah 4:3</a:t>
            </a: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2)   Ask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GOD TO CONVICT YOUR SINS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(Psalm 139:23-24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228600" indent="-228600">
              <a:spcBef>
                <a:spcPts val="0"/>
              </a:spcBef>
              <a:buAutoNum type="arabicParenR" startAt="2"/>
              <a:defRPr/>
            </a:pPr>
            <a:endParaRPr lang="en-US" sz="5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23</a:t>
            </a:r>
            <a:r>
              <a:rPr lang="en-US" sz="2200" i="1" dirty="0">
                <a:latin typeface="Candara" charset="0"/>
                <a:cs typeface="Times New Roman" charset="0"/>
              </a:rPr>
              <a:t> Search me, O God, and know my heart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! Try </a:t>
            </a:r>
            <a:r>
              <a:rPr lang="en-US" sz="2200" i="1" dirty="0">
                <a:latin typeface="Candara" charset="0"/>
                <a:cs typeface="Times New Roman" charset="0"/>
              </a:rPr>
              <a:t>me and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know my </a:t>
            </a:r>
            <a:r>
              <a:rPr lang="en-US" sz="2200" i="1" dirty="0">
                <a:latin typeface="Candara" charset="0"/>
                <a:cs typeface="Times New Roman" charset="0"/>
              </a:rPr>
              <a:t>thoughts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! 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24</a:t>
            </a:r>
            <a:r>
              <a:rPr lang="en-US" sz="2200" i="1" dirty="0">
                <a:latin typeface="Candara" charset="0"/>
                <a:cs typeface="Times New Roman" charset="0"/>
              </a:rPr>
              <a:t> And see if there be any grievous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way </a:t>
            </a:r>
            <a:r>
              <a:rPr lang="en-US" sz="2200" i="1" dirty="0">
                <a:latin typeface="Candara" charset="0"/>
                <a:cs typeface="Times New Roman" charset="0"/>
              </a:rPr>
              <a:t>in me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,</a:t>
            </a:r>
            <a:r>
              <a:rPr lang="en-US" sz="2200" i="1" dirty="0">
                <a:latin typeface="Candara" charset="0"/>
                <a:cs typeface="Times New Roman" charset="0"/>
              </a:rPr>
              <a:t> and lead me in the way everlasting!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Psalm 139:23-24</a:t>
            </a: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 Draw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NEAR TO GOD IN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BROKENESS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James 4:8-10)</a:t>
            </a:r>
          </a:p>
          <a:p>
            <a:pPr marL="228600" indent="-228600">
              <a:spcBef>
                <a:spcPts val="0"/>
              </a:spcBef>
              <a:buAutoNum type="arabicParenR" startAt="2"/>
              <a:defRPr/>
            </a:pPr>
            <a:endParaRPr lang="en-US" sz="500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 smtClean="0">
                <a:latin typeface="Candara"/>
                <a:cs typeface="Candara"/>
              </a:rPr>
              <a:t>8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Draw near to God, and he will draw near to you. </a:t>
            </a:r>
            <a:r>
              <a:rPr lang="en-US" sz="2200" i="1" dirty="0" smtClean="0">
                <a:latin typeface="Candara"/>
                <a:cs typeface="Candara"/>
              </a:rPr>
              <a:t>Cleanse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your hands</a:t>
            </a:r>
            <a:r>
              <a:rPr lang="en-US" sz="2200" i="1" dirty="0">
                <a:latin typeface="Candara"/>
                <a:cs typeface="Candara"/>
              </a:rPr>
              <a:t>, </a:t>
            </a:r>
            <a:r>
              <a:rPr lang="en-US" sz="2200" i="1" dirty="0" smtClean="0">
                <a:latin typeface="Candara"/>
                <a:cs typeface="Candara"/>
              </a:rPr>
              <a:t>you </a:t>
            </a:r>
            <a:r>
              <a:rPr lang="en-US" sz="2200" i="1" dirty="0">
                <a:latin typeface="Candara"/>
                <a:cs typeface="Candara"/>
              </a:rPr>
              <a:t>sinners, and purify your hearts, </a:t>
            </a:r>
            <a:r>
              <a:rPr lang="en-US" sz="2200" i="1" dirty="0" smtClean="0">
                <a:latin typeface="Candara"/>
                <a:cs typeface="Candara"/>
              </a:rPr>
              <a:t>you </a:t>
            </a:r>
            <a:r>
              <a:rPr lang="en-US" sz="2200" i="1" dirty="0">
                <a:latin typeface="Candara"/>
                <a:cs typeface="Candara"/>
              </a:rPr>
              <a:t>double-minded.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b="1" i="1" baseline="30000" dirty="0" smtClean="0">
                <a:latin typeface="Candara"/>
                <a:cs typeface="Candara"/>
              </a:rPr>
              <a:t>9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Be wretched </a:t>
            </a: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mourn and weep. </a:t>
            </a:r>
            <a:r>
              <a:rPr lang="en-US" sz="2200" i="1" dirty="0" smtClean="0">
                <a:latin typeface="Candara"/>
                <a:cs typeface="Candara"/>
              </a:rPr>
              <a:t>Let </a:t>
            </a:r>
            <a:r>
              <a:rPr lang="en-US" sz="2200" i="1" dirty="0">
                <a:latin typeface="Candara"/>
                <a:cs typeface="Candara"/>
              </a:rPr>
              <a:t>your laughter be turned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to mourning </a:t>
            </a:r>
            <a:r>
              <a:rPr lang="en-US" sz="2200" i="1" dirty="0">
                <a:latin typeface="Candara"/>
                <a:cs typeface="Candara"/>
              </a:rPr>
              <a:t>and </a:t>
            </a:r>
            <a:r>
              <a:rPr lang="en-US" sz="2200" i="1" dirty="0" smtClean="0">
                <a:latin typeface="Candara"/>
                <a:cs typeface="Candara"/>
              </a:rPr>
              <a:t>your joy </a:t>
            </a:r>
            <a:r>
              <a:rPr lang="en-US" sz="2200" i="1" dirty="0">
                <a:latin typeface="Candara"/>
                <a:cs typeface="Candara"/>
              </a:rPr>
              <a:t>to gloom. </a:t>
            </a:r>
            <a:r>
              <a:rPr lang="en-US" sz="2200" b="1" i="1" baseline="30000" dirty="0">
                <a:latin typeface="Candara"/>
                <a:cs typeface="Candara"/>
              </a:rPr>
              <a:t>10 </a:t>
            </a:r>
            <a:r>
              <a:rPr lang="en-US" sz="2200" i="1" dirty="0">
                <a:latin typeface="Candara"/>
                <a:cs typeface="Candara"/>
              </a:rPr>
              <a:t>Humble yourselves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before the </a:t>
            </a:r>
            <a:r>
              <a:rPr lang="en-US" sz="2200" i="1" dirty="0">
                <a:latin typeface="Candara"/>
                <a:cs typeface="Candara"/>
              </a:rPr>
              <a:t>Lord, and he will exalt you.</a:t>
            </a:r>
            <a:endParaRPr lang="en-US" sz="2200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James 4:8-10</a:t>
            </a:r>
            <a:endParaRPr lang="en-US" sz="2200" dirty="0">
              <a:latin typeface="Candara"/>
              <a:cs typeface="Candara"/>
            </a:endParaRP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216186" y="1524000"/>
            <a:ext cx="8796076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for this second beatitude—to mourn </a:t>
            </a:r>
            <a:r>
              <a:rPr lang="en-US" dirty="0" smtClean="0"/>
              <a:t>over your </a:t>
            </a:r>
            <a:r>
              <a:rPr lang="en-US" dirty="0"/>
              <a:t>sins? What will you do?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break up your hardened heart to plow it to be soft and tender toward God?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How would you practice the paradox of sorrow that brings joy? What is your first step?</a:t>
            </a:r>
          </a:p>
        </p:txBody>
      </p:sp>
    </p:spTree>
    <p:extLst>
      <p:ext uri="{BB962C8B-B14F-4D97-AF65-F5344CB8AC3E}">
        <p14:creationId xmlns:p14="http://schemas.microsoft.com/office/powerpoint/2010/main" val="24277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362200"/>
            <a:ext cx="8447362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Those Who Mourn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7813019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[3]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4</a:t>
            </a:r>
            <a:endParaRPr lang="en-US" sz="2600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September 27,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90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RECAP: SPIRITUAL POVERTY AS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BEGINNING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OF INNER TRANSFORMATION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686800" cy="53340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True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Christianity/salvation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is NOT about mere transformation of our environment but about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transformation of our being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Transformation of our being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begins with an acute realization of our spiritual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bankruptcy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[the first Beatitude],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which empties out all self-righteousness and self-reliance within us. </a:t>
            </a:r>
            <a:endParaRPr lang="en-US" sz="24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the kingdom of heaven, everyone is poor in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spirit because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only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continual emptiness can receive continual filling of God’s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grace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for inner transformation </a:t>
            </a:r>
            <a:r>
              <a:rPr lang="en-US" sz="2400" b="1" smtClean="0">
                <a:latin typeface="Candara" charset="0"/>
                <a:ea typeface="MS PGothic" charset="0"/>
                <a:cs typeface="Arial" charset="0"/>
              </a:rPr>
              <a:t>and sanctification.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0" dirty="0" smtClean="0">
                <a:solidFill>
                  <a:srgbClr val="FFFFFF"/>
                </a:solidFill>
                <a:latin typeface="Candara" charset="0"/>
              </a:rPr>
              <a:t>INTERRELATIONSHIPS OF THE EIGHT BEATITUDES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1775" y="1314450"/>
            <a:ext cx="8435975" cy="4659313"/>
            <a:chOff x="274" y="851"/>
            <a:chExt cx="5037" cy="2935"/>
          </a:xfrm>
        </p:grpSpPr>
        <p:grpSp>
          <p:nvGrpSpPr>
            <p:cNvPr id="35844" name="Group 72"/>
            <p:cNvGrpSpPr>
              <a:grpSpLocks/>
            </p:cNvGrpSpPr>
            <p:nvPr/>
          </p:nvGrpSpPr>
          <p:grpSpPr bwMode="auto">
            <a:xfrm>
              <a:off x="454" y="851"/>
              <a:ext cx="4857" cy="1241"/>
              <a:chOff x="454" y="851"/>
              <a:chExt cx="4857" cy="1241"/>
            </a:xfrm>
          </p:grpSpPr>
          <p:sp>
            <p:nvSpPr>
              <p:cNvPr id="35858" name="Line 6"/>
              <p:cNvSpPr>
                <a:spLocks noChangeShapeType="1"/>
              </p:cNvSpPr>
              <p:nvPr/>
            </p:nvSpPr>
            <p:spPr bwMode="auto">
              <a:xfrm>
                <a:off x="1527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9" name="Text Box 7"/>
              <p:cNvSpPr txBox="1">
                <a:spLocks noChangeArrowheads="1"/>
              </p:cNvSpPr>
              <p:nvPr/>
            </p:nvSpPr>
            <p:spPr bwMode="auto">
              <a:xfrm>
                <a:off x="2966" y="851"/>
                <a:ext cx="1070" cy="1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#3: the meek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(v.5)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inherit the earth.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/>
            </p:nvSpPr>
            <p:spPr bwMode="auto">
              <a:xfrm>
                <a:off x="1710" y="851"/>
                <a:ext cx="1071" cy="12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000000"/>
                    </a:solidFill>
                    <a:latin typeface="Candara" charset="0"/>
                  </a:rPr>
                  <a:t>#2: those who mourn (v.4)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</a:rPr>
                  <a:t>ll be comforted.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/>
            </p:nvSpPr>
            <p:spPr bwMode="auto">
              <a:xfrm>
                <a:off x="454" y="851"/>
                <a:ext cx="1069" cy="12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#1: the poor in spirit (v.3)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  <p:sp>
            <p:nvSpPr>
              <p:cNvPr id="35862" name="Line 10"/>
              <p:cNvSpPr>
                <a:spLocks noChangeShapeType="1"/>
              </p:cNvSpPr>
              <p:nvPr/>
            </p:nvSpPr>
            <p:spPr bwMode="auto">
              <a:xfrm>
                <a:off x="2783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Line 11"/>
              <p:cNvSpPr>
                <a:spLocks noChangeShapeType="1"/>
              </p:cNvSpPr>
              <p:nvPr/>
            </p:nvSpPr>
            <p:spPr bwMode="auto">
              <a:xfrm>
                <a:off x="3998" y="1367"/>
                <a:ext cx="27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/>
            </p:nvSpPr>
            <p:spPr bwMode="auto">
              <a:xfrm>
                <a:off x="4222" y="854"/>
                <a:ext cx="1089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#4: those who hunger and thirst for righteousness (v.6) 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satisfied.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000000"/>
                  </a:solidFill>
                  <a:latin typeface="Eras Demi ITC" charset="0"/>
                </a:endParaRPr>
              </a:p>
            </p:txBody>
          </p:sp>
        </p:grpSp>
        <p:grpSp>
          <p:nvGrpSpPr>
            <p:cNvPr id="35845" name="Group 13"/>
            <p:cNvGrpSpPr>
              <a:grpSpLocks/>
            </p:cNvGrpSpPr>
            <p:nvPr/>
          </p:nvGrpSpPr>
          <p:grpSpPr bwMode="auto">
            <a:xfrm>
              <a:off x="460" y="2545"/>
              <a:ext cx="4833" cy="1241"/>
              <a:chOff x="1830" y="4962"/>
              <a:chExt cx="8903" cy="2074"/>
            </a:xfrm>
          </p:grpSpPr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3806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Text Box 15"/>
              <p:cNvSpPr txBox="1">
                <a:spLocks noChangeArrowheads="1"/>
              </p:cNvSpPr>
              <p:nvPr/>
            </p:nvSpPr>
            <p:spPr bwMode="auto">
              <a:xfrm>
                <a:off x="6458" y="4962"/>
                <a:ext cx="1971" cy="20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#7: the peacemakers (v.9)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called sons of God.</a:t>
                </a:r>
              </a:p>
            </p:txBody>
          </p:sp>
          <p:sp>
            <p:nvSpPr>
              <p:cNvPr id="35853" name="Text Box 16"/>
              <p:cNvSpPr txBox="1">
                <a:spLocks noChangeArrowheads="1"/>
              </p:cNvSpPr>
              <p:nvPr/>
            </p:nvSpPr>
            <p:spPr bwMode="auto">
              <a:xfrm>
                <a:off x="4144" y="4962"/>
                <a:ext cx="2018" cy="2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#6: the pure in heart (v.8)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see God.</a:t>
                </a:r>
              </a:p>
            </p:txBody>
          </p:sp>
          <p:sp>
            <p:nvSpPr>
              <p:cNvPr id="3585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4962"/>
                <a:ext cx="1969" cy="2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#5: the merciful (v.7)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ll be shown mercy.</a:t>
                </a:r>
              </a:p>
            </p:txBody>
          </p:sp>
          <p:sp>
            <p:nvSpPr>
              <p:cNvPr id="35855" name="Line 18"/>
              <p:cNvSpPr>
                <a:spLocks noChangeShapeType="1"/>
              </p:cNvSpPr>
              <p:nvPr/>
            </p:nvSpPr>
            <p:spPr bwMode="auto">
              <a:xfrm>
                <a:off x="6120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6" name="Line 19"/>
              <p:cNvSpPr>
                <a:spLocks noChangeShapeType="1"/>
              </p:cNvSpPr>
              <p:nvPr/>
            </p:nvSpPr>
            <p:spPr bwMode="auto">
              <a:xfrm>
                <a:off x="8434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0"/>
              <p:cNvSpPr txBox="1">
                <a:spLocks noChangeArrowheads="1"/>
              </p:cNvSpPr>
              <p:nvPr/>
            </p:nvSpPr>
            <p:spPr bwMode="auto">
              <a:xfrm>
                <a:off x="8772" y="4967"/>
                <a:ext cx="1961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b="1" i="0" spc="-150" dirty="0" smtClean="0">
                    <a:solidFill>
                      <a:srgbClr val="000000"/>
                    </a:solidFill>
                    <a:latin typeface="Candara" charset="0"/>
                  </a:rPr>
                  <a:t>#8: </a:t>
                </a:r>
                <a:r>
                  <a:rPr lang="en-US" sz="1950" b="1" i="0" spc="-150" dirty="0" smtClean="0">
                    <a:solidFill>
                      <a:srgbClr val="000000"/>
                    </a:solidFill>
                    <a:latin typeface="Candara" charset="0"/>
                  </a:rPr>
                  <a:t>those who are </a:t>
                </a:r>
                <a:r>
                  <a:rPr lang="en-US" sz="1950" b="1" i="0" spc="-50" dirty="0" smtClean="0">
                    <a:solidFill>
                      <a:srgbClr val="000000"/>
                    </a:solidFill>
                    <a:latin typeface="Candara" charset="0"/>
                  </a:rPr>
                  <a:t>persecuted for  righteousness  </a:t>
                </a: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(vs.10-12)</a:t>
                </a:r>
                <a:endParaRPr lang="en-US" sz="5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20000"/>
                  </a:spcBef>
                  <a:defRPr/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</p:grpSp>
        <p:sp>
          <p:nvSpPr>
            <p:cNvPr id="35846" name="Line 21"/>
            <p:cNvSpPr>
              <a:spLocks noChangeShapeType="1"/>
            </p:cNvSpPr>
            <p:nvPr/>
          </p:nvSpPr>
          <p:spPr bwMode="auto">
            <a:xfrm>
              <a:off x="274" y="3089"/>
              <a:ext cx="184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7" name="Line 22"/>
            <p:cNvSpPr>
              <a:spLocks noChangeShapeType="1"/>
            </p:cNvSpPr>
            <p:nvPr/>
          </p:nvSpPr>
          <p:spPr bwMode="auto">
            <a:xfrm flipV="1">
              <a:off x="935" y="2061"/>
              <a:ext cx="0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8" name="Line 23"/>
            <p:cNvSpPr>
              <a:spLocks noChangeShapeType="1"/>
            </p:cNvSpPr>
            <p:nvPr/>
          </p:nvSpPr>
          <p:spPr bwMode="auto">
            <a:xfrm flipV="1">
              <a:off x="2206" y="2081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9" name="Line 24"/>
            <p:cNvSpPr>
              <a:spLocks noChangeShapeType="1"/>
            </p:cNvSpPr>
            <p:nvPr/>
          </p:nvSpPr>
          <p:spPr bwMode="auto">
            <a:xfrm flipV="1">
              <a:off x="3511" y="2100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50" name="Line 25"/>
            <p:cNvSpPr>
              <a:spLocks noChangeShapeType="1"/>
            </p:cNvSpPr>
            <p:nvPr/>
          </p:nvSpPr>
          <p:spPr bwMode="auto">
            <a:xfrm flipV="1">
              <a:off x="4797" y="2095"/>
              <a:ext cx="1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411640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DOES IT MEAN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TO “MOURN”?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pPr marL="0" lvl="0" indent="0" algn="ctr">
              <a:spcBef>
                <a:spcPts val="300"/>
              </a:spcBef>
              <a:buNone/>
            </a:pP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“Blessed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are those who mourn, for they shall be comforted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.” (v.4)</a:t>
            </a:r>
            <a:endParaRPr lang="en-US" sz="23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does NOT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mean mourning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over human pain, suffering, and bereavement—i.e., hardships, trials, loss of loved ones, etc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MEANS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to mourn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over sin and its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ramifications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This “mourning” </a:t>
            </a:r>
            <a:r>
              <a:rPr lang="en-US" sz="2300" b="1" dirty="0" smtClean="0">
                <a:latin typeface="Candara" charset="0"/>
                <a:ea typeface="MS PGothic" charset="0"/>
                <a:cs typeface="Arial" charset="0"/>
              </a:rPr>
              <a:t>flows </a:t>
            </a: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naturally from being poor in spirit.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It is a godly sorrow over our </a:t>
            </a:r>
            <a:r>
              <a:rPr lang="en-US" sz="2300" b="1" dirty="0" smtClean="0">
                <a:latin typeface="Candara" charset="0"/>
                <a:ea typeface="MS PGothic" charset="0"/>
                <a:cs typeface="Arial" charset="0"/>
              </a:rPr>
              <a:t>sins, </a:t>
            </a: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springing from a sense of guilt, a tender conscience, and a broken heart (2 Cor. 7:10). 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It is to feel what God feels over sin, agreeing with God concerning our sins. (1 John 1:9).</a:t>
            </a:r>
          </a:p>
          <a:p>
            <a:pPr marL="911225" lvl="1" indent="-4540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It is to groan over our powerlessness </a:t>
            </a:r>
            <a:r>
              <a:rPr lang="en-US" sz="2300" b="1" dirty="0" smtClean="0">
                <a:latin typeface="Candara" charset="0"/>
                <a:ea typeface="MS PGothic" charset="0"/>
                <a:cs typeface="Arial" charset="0"/>
              </a:rPr>
              <a:t>toward sin </a:t>
            </a: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300" b="1" spc="-130" dirty="0" smtClean="0">
                <a:latin typeface="Candara" charset="0"/>
                <a:ea typeface="MS PGothic" charset="0"/>
                <a:cs typeface="Arial" charset="0"/>
              </a:rPr>
              <a:t>Rom. 8</a:t>
            </a:r>
            <a:r>
              <a:rPr lang="en-US" sz="2300" b="1" spc="-130" dirty="0">
                <a:latin typeface="Candara" charset="0"/>
                <a:ea typeface="MS PGothic" charset="0"/>
                <a:cs typeface="Arial" charset="0"/>
              </a:rPr>
              <a:t>:22-23</a:t>
            </a:r>
            <a:r>
              <a:rPr lang="en-US" sz="2300" b="1" dirty="0"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0" indent="0" algn="ctr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3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MOURNING OVER SIN IN TWO WAYS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2999" cy="57150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Mourning over </a:t>
            </a:r>
            <a:r>
              <a:rPr lang="en-US" sz="2400" b="1" u="sng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OUR </a:t>
            </a:r>
            <a:r>
              <a:rPr lang="en-US" sz="2400" b="1" u="sng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SINS </a:t>
            </a:r>
            <a:endParaRPr lang="en-US" sz="2400" b="1" u="sng" kern="1200" dirty="0" smtClean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King David (Psalm 6:1, 6)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O Lord, rebuke me not in your anger,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nor discipline me in your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wrath...</a:t>
            </a: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6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I am weary with my moaning;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every night I flood my bed with tears;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 drench my couch with my weeping.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Psalm 6:1,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1320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MOURNING OVER SIN IN TWO WAYS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2999" cy="57150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Mourning over </a:t>
            </a:r>
            <a:r>
              <a:rPr lang="en-US" sz="2400" b="1" u="sng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OUR </a:t>
            </a:r>
            <a:r>
              <a:rPr lang="en-US" sz="2400" b="1" u="sng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SINS </a:t>
            </a:r>
            <a:endParaRPr lang="en-US" sz="2400" b="1" u="sng" kern="1200" dirty="0" smtClean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Apostle Paul (Romans 7:24-25)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18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For I know that nothing good dwells in me,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is, in my flesh. For I have the desire to do what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right, but not the ability to carry it out. </a:t>
            </a: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19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For I do not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do the good I want, but the evil I do not want is what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 keep on doing . . . </a:t>
            </a: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24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Wretched man that I am!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Who will deliver me from this body of death?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Romans 7:18-19,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24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8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1" indent="-342900" defTabSz="457200">
              <a:spcBef>
                <a:spcPts val="300"/>
              </a:spcBef>
              <a:buFont typeface="Wingdings" charset="2"/>
              <a:buChar char="ü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WORLD: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Sin, what sin? Deny it; rationalize it; blame others for it; when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all else fails,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trivialize your sin.</a:t>
            </a:r>
          </a:p>
          <a:p>
            <a:pPr lvl="1" indent="-342900" defTabSz="457200">
              <a:spcBef>
                <a:spcPts val="300"/>
              </a:spcBef>
              <a:buFont typeface="Wingdings" charset="2"/>
              <a:buChar char="ü"/>
              <a:defRPr/>
            </a:pP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JESUS: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You are blessed when you weep over your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sin because the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very deep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contrition and sorrow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will bring you God’s comfort of forgiveness and love.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4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MOURNING OVER SIN IN TWO WAYS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2999" cy="57150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Mourning over </a:t>
            </a:r>
            <a:r>
              <a:rPr lang="en-US" sz="2400" b="1" u="sng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OTHERS’ SINS </a:t>
            </a:r>
            <a:endParaRPr lang="en-US" sz="2400" b="1" u="sng" kern="1200" dirty="0" smtClean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Prophet Jeremiah (Jeremiah 9:1)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Oh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my head were waters,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and my eyes a fountain of tears,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that I might weep day and night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for the slain of the daughter of my people!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Jeremiah 9: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17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But if you will not listen,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my soul will weep in secret for your pride;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my eyes will weep bitterly and run down with tears,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because the LORD’s flock has been taken captive.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Jeremiah 13:17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MOURNING OVER SIN IN TWO WAYS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2999" cy="57150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Mourning over </a:t>
            </a:r>
            <a:r>
              <a:rPr lang="en-US" sz="2400" b="1" u="sng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OTHERS’ SINS </a:t>
            </a:r>
            <a:endParaRPr lang="en-US" sz="2400" b="1" u="sng" kern="1200" dirty="0" smtClean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s-ES_tradnl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Jesus (Luke 19:41-42)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41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And when he drew near and saw the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city,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 wept over it [Jerusalem], </a:t>
            </a: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42 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saying, “Would that you,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even you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had 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known on this day the things that make for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peace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! But 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now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they are hidden from your eyes. 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Luke 19:41-42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8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1" indent="-342900" defTabSz="457200">
              <a:spcBef>
                <a:spcPts val="300"/>
              </a:spcBef>
              <a:buFont typeface="Wingdings" charset="2"/>
              <a:buChar char="ü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WORLD: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Why let others’ sins affect you? Stay away from their troubles. They’ve made their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beds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—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let </a:t>
            </a:r>
            <a:r>
              <a:rPr lang="en-US" sz="23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them lie in it! </a:t>
            </a:r>
            <a:endParaRPr lang="en-US" sz="2300" b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lvl="1" indent="-342900" defTabSz="457200">
              <a:spcBef>
                <a:spcPts val="300"/>
              </a:spcBef>
              <a:buFont typeface="Wingdings" charset="2"/>
              <a:buChar char="ü"/>
              <a:defRPr/>
            </a:pPr>
            <a:r>
              <a:rPr lang="en-US" sz="23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JESUS: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Loving others genuinely means to care for them enough to feel the pain of their sins and to mourn over their sins that break God’s heart.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1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74014</TotalTime>
  <Words>549</Words>
  <Application>Microsoft Macintosh PowerPoint</Application>
  <PresentationFormat>On-screen Show (4:3)</PresentationFormat>
  <Paragraphs>123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16</vt:i4>
      </vt:variant>
    </vt:vector>
  </HeadingPairs>
  <TitlesOfParts>
    <vt:vector size="53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32_Default Design</vt:lpstr>
      <vt:lpstr>33_Default Design</vt:lpstr>
      <vt:lpstr>35_Default Design</vt:lpstr>
      <vt:lpstr>PowerPoint Presentation</vt:lpstr>
      <vt:lpstr>Those Who Mourn</vt:lpstr>
      <vt:lpstr>RECAP: SPIRITUAL POVERTY AS  THE BEGINNING OF INNER TRANSFORMATION</vt:lpstr>
      <vt:lpstr>PowerPoint Presentation</vt:lpstr>
      <vt:lpstr>WHAT DOES IT MEAN TO “MOURN”?</vt:lpstr>
      <vt:lpstr>MOURNING OVER SIN IN TWO WAYS</vt:lpstr>
      <vt:lpstr>MOURNING OVER SIN IN TWO WAYS</vt:lpstr>
      <vt:lpstr>MOURNING OVER SIN IN TWO WAYS</vt:lpstr>
      <vt:lpstr>MOURNING OVER SIN IN TWO WAYS</vt:lpstr>
      <vt:lpstr>A Paradox: Mourners’ Joy!</vt:lpstr>
      <vt:lpstr>COMFORT FOR THOSE WHO MOURN</vt:lpstr>
      <vt:lpstr>COMFORT FOR THOSE WHO MOURN</vt:lpstr>
      <vt:lpstr>COMFORT FOR THOSE WHO MOURN</vt:lpstr>
      <vt:lpstr>LIVING OUT THE SECOND BEATITUDE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3337</cp:revision>
  <cp:lastPrinted>2015-09-20T16:05:39Z</cp:lastPrinted>
  <dcterms:created xsi:type="dcterms:W3CDTF">2007-10-20T20:09:35Z</dcterms:created>
  <dcterms:modified xsi:type="dcterms:W3CDTF">2015-09-29T03:24:05Z</dcterms:modified>
</cp:coreProperties>
</file>