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Lst>
  <p:notesMasterIdLst>
    <p:notesMasterId r:id="rId36"/>
  </p:notesMasterIdLst>
  <p:sldIdLst>
    <p:sldId id="281" r:id="rId19"/>
    <p:sldId id="371" r:id="rId20"/>
    <p:sldId id="372" r:id="rId21"/>
    <p:sldId id="373" r:id="rId22"/>
    <p:sldId id="375" r:id="rId23"/>
    <p:sldId id="407" r:id="rId24"/>
    <p:sldId id="408" r:id="rId25"/>
    <p:sldId id="412" r:id="rId26"/>
    <p:sldId id="399" r:id="rId27"/>
    <p:sldId id="410" r:id="rId28"/>
    <p:sldId id="409" r:id="rId29"/>
    <p:sldId id="411" r:id="rId30"/>
    <p:sldId id="413" r:id="rId31"/>
    <p:sldId id="390" r:id="rId32"/>
    <p:sldId id="405" r:id="rId33"/>
    <p:sldId id="386" r:id="rId34"/>
    <p:sldId id="283" r:id="rId35"/>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92760"/>
  </p:normalViewPr>
  <p:slideViewPr>
    <p:cSldViewPr>
      <p:cViewPr>
        <p:scale>
          <a:sx n="103" d="100"/>
          <a:sy n="103" d="100"/>
        </p:scale>
        <p:origin x="-688" y="-88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3/13/16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8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7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7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3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3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3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3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2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2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8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3/13/16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3/13/16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3/13/16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3/13/16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3/13/16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6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3/13/16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8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3/13/16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3/13/16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3/13/16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3/13/16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3/13/16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6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3/13/16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3/13/16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9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9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44"/>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544"/>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54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9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3/13/16</a:t>
            </a:fld>
            <a:endParaRPr lang="en-US"/>
          </a:p>
        </p:txBody>
      </p:sp>
      <p:sp>
        <p:nvSpPr>
          <p:cNvPr id="5" name="Footer Placeholder 4"/>
          <p:cNvSpPr>
            <a:spLocks noGrp="1"/>
          </p:cNvSpPr>
          <p:nvPr>
            <p:ph type="ftr" sz="quarter" idx="3"/>
          </p:nvPr>
        </p:nvSpPr>
        <p:spPr>
          <a:xfrm>
            <a:off x="4038600" y="635649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49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9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3/13/16</a:t>
            </a:fld>
            <a:endParaRPr lang="en-US"/>
          </a:p>
        </p:txBody>
      </p:sp>
      <p:sp>
        <p:nvSpPr>
          <p:cNvPr id="5" name="Footer Placeholder 4"/>
          <p:cNvSpPr>
            <a:spLocks noGrp="1"/>
          </p:cNvSpPr>
          <p:nvPr>
            <p:ph type="ftr" sz="quarter" idx="3"/>
          </p:nvPr>
        </p:nvSpPr>
        <p:spPr>
          <a:xfrm>
            <a:off x="4038600" y="635649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49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WHAT DOES IT MEAN TO LOVE OUR ENEMIES?</a:t>
            </a:r>
          </a:p>
        </p:txBody>
      </p:sp>
      <p:sp>
        <p:nvSpPr>
          <p:cNvPr id="27651" name="Rectangle 3"/>
          <p:cNvSpPr>
            <a:spLocks noGrp="1" noChangeArrowheads="1"/>
          </p:cNvSpPr>
          <p:nvPr>
            <p:ph type="body" idx="1"/>
          </p:nvPr>
        </p:nvSpPr>
        <p:spPr>
          <a:xfrm>
            <a:off x="194397" y="1371599"/>
            <a:ext cx="11769003" cy="5460095"/>
          </a:xfrm>
        </p:spPr>
        <p:txBody>
          <a:bodyPr/>
          <a:lstStyle/>
          <a:p>
            <a:pPr marL="461963" lvl="0" indent="-461963">
              <a:spcBef>
                <a:spcPct val="0"/>
              </a:spcBef>
            </a:pPr>
            <a:r>
              <a:rPr lang="en-US" sz="2600" b="1" dirty="0" smtClean="0">
                <a:solidFill>
                  <a:srgbClr val="FF0000"/>
                </a:solidFill>
                <a:latin typeface="Candara" charset="0"/>
                <a:cs typeface="MS PGothic" charset="0"/>
              </a:rPr>
              <a:t>YOUR “</a:t>
            </a:r>
            <a:r>
              <a:rPr lang="en-US" sz="2600" b="1" dirty="0">
                <a:solidFill>
                  <a:srgbClr val="FF0000"/>
                </a:solidFill>
                <a:latin typeface="Candara" charset="0"/>
                <a:cs typeface="MS PGothic" charset="0"/>
              </a:rPr>
              <a:t>ENEMIES” </a:t>
            </a:r>
            <a:r>
              <a:rPr lang="en-US" sz="2600" b="1" dirty="0" smtClean="0">
                <a:solidFill>
                  <a:srgbClr val="FF0000"/>
                </a:solidFill>
                <a:latin typeface="Candara" charset="0"/>
                <a:cs typeface="MS PGothic" charset="0"/>
              </a:rPr>
              <a:t>ARE: </a:t>
            </a:r>
            <a:endParaRPr lang="en-US" sz="2600" b="1" dirty="0">
              <a:solidFill>
                <a:srgbClr val="FF0000"/>
              </a:solidFill>
              <a:latin typeface="Candara" charset="0"/>
              <a:cs typeface="MS PGothic" charset="0"/>
            </a:endParaRP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Those who </a:t>
            </a:r>
            <a:r>
              <a:rPr lang="en-US" sz="2500" b="1" kern="1200" dirty="0" smtClean="0">
                <a:latin typeface="Candara" charset="0"/>
                <a:ea typeface="ＭＳ Ｐゴシック" charset="0"/>
                <a:cs typeface="Candara" charset="0"/>
              </a:rPr>
              <a:t>persecute (wrong) </a:t>
            </a:r>
            <a:r>
              <a:rPr lang="en-US" sz="2500" b="1" kern="1200" dirty="0">
                <a:latin typeface="Candara" charset="0"/>
                <a:ea typeface="ＭＳ Ｐゴシック" charset="0"/>
                <a:cs typeface="Candara" charset="0"/>
              </a:rPr>
              <a:t>you.</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Those who hate (curse) you.</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Those who are not </a:t>
            </a:r>
            <a:r>
              <a:rPr lang="en-US" sz="2500" b="1" kern="1200" dirty="0" smtClean="0">
                <a:latin typeface="Candara" charset="0"/>
                <a:ea typeface="ＭＳ Ｐゴシック" charset="0"/>
                <a:cs typeface="Candara" charset="0"/>
              </a:rPr>
              <a:t>your brothers/friends (whom you don’t like to greet)</a:t>
            </a:r>
            <a:r>
              <a:rPr lang="en-US" sz="2500" b="1" kern="1200" dirty="0">
                <a:latin typeface="Candara" charset="0"/>
                <a:ea typeface="ＭＳ Ｐゴシック" charset="0"/>
                <a:cs typeface="Candara" charset="0"/>
              </a:rPr>
              <a:t>.</a:t>
            </a:r>
          </a:p>
          <a:p>
            <a:pPr marL="912813" lvl="2" indent="-457200" defTabSz="385763">
              <a:spcBef>
                <a:spcPts val="0"/>
              </a:spcBef>
              <a:buFont typeface="Wingdings" charset="2"/>
              <a:buChar char="Ø"/>
              <a:defRPr/>
            </a:pPr>
            <a:endParaRPr lang="en-US" sz="1400" b="1" kern="1200" dirty="0">
              <a:latin typeface="Candara" charset="0"/>
              <a:ea typeface="ＭＳ Ｐゴシック" charset="0"/>
              <a:cs typeface="Candara" charset="0"/>
            </a:endParaRPr>
          </a:p>
          <a:p>
            <a:pPr marL="461963" indent="-461963">
              <a:spcBef>
                <a:spcPct val="0"/>
              </a:spcBef>
            </a:pPr>
            <a:r>
              <a:rPr lang="en-US" sz="2600" b="1" dirty="0" smtClean="0">
                <a:solidFill>
                  <a:srgbClr val="FF0000"/>
                </a:solidFill>
                <a:latin typeface="Candara" charset="0"/>
                <a:cs typeface="MS PGothic" charset="0"/>
              </a:rPr>
              <a:t>IN ACTION: </a:t>
            </a:r>
            <a:r>
              <a:rPr lang="en-US" sz="2600" b="1" dirty="0" smtClean="0">
                <a:latin typeface="Candara" charset="0"/>
                <a:cs typeface="MS PGothic" charset="0"/>
              </a:rPr>
              <a:t>Do good to those who hate you (Luke 6:27)</a:t>
            </a:r>
          </a:p>
          <a:p>
            <a:pPr marL="912813" lvl="2" indent="-457200" defTabSz="385763">
              <a:spcBef>
                <a:spcPts val="0"/>
              </a:spcBef>
              <a:buFont typeface="Wingdings" charset="2"/>
              <a:buChar char="Ø"/>
              <a:defRPr/>
            </a:pPr>
            <a:r>
              <a:rPr lang="en-US" sz="2500" b="1" kern="1200" dirty="0" smtClean="0">
                <a:latin typeface="Candara" charset="0"/>
                <a:ea typeface="ＭＳ Ｐゴシック" charset="0"/>
                <a:cs typeface="Candara" charset="0"/>
              </a:rPr>
              <a:t>True </a:t>
            </a:r>
            <a:r>
              <a:rPr lang="en-US" sz="2500" b="1" kern="1200" dirty="0">
                <a:latin typeface="Candara" charset="0"/>
                <a:ea typeface="ＭＳ Ｐゴシック" charset="0"/>
                <a:cs typeface="Candara" charset="0"/>
              </a:rPr>
              <a:t>love is not sentiment but act of will.</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Love in action is practical, humble, sacrificial service.</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This is how God has treated us while we were enemies. (Rom 5:10)</a:t>
            </a:r>
          </a:p>
          <a:p>
            <a:pPr marL="455613" lvl="2" indent="0" algn="ctr" defTabSz="385763">
              <a:spcBef>
                <a:spcPts val="0"/>
              </a:spcBef>
              <a:buNone/>
              <a:defRPr/>
            </a:pPr>
            <a:endParaRPr lang="en-US" i="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120390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WHAT DOES IT MEAN TO LOVE OUR ENEMIES?</a:t>
            </a:r>
          </a:p>
        </p:txBody>
      </p:sp>
      <p:sp>
        <p:nvSpPr>
          <p:cNvPr id="27651" name="Rectangle 3"/>
          <p:cNvSpPr>
            <a:spLocks noGrp="1" noChangeArrowheads="1"/>
          </p:cNvSpPr>
          <p:nvPr>
            <p:ph type="body" idx="1"/>
          </p:nvPr>
        </p:nvSpPr>
        <p:spPr>
          <a:xfrm>
            <a:off x="194397" y="1371599"/>
            <a:ext cx="11769003" cy="5460095"/>
          </a:xfrm>
        </p:spPr>
        <p:txBody>
          <a:bodyPr/>
          <a:lstStyle/>
          <a:p>
            <a:pPr marL="461963" indent="-461963">
              <a:spcBef>
                <a:spcPct val="0"/>
              </a:spcBef>
            </a:pPr>
            <a:r>
              <a:rPr lang="en-US" sz="2600" b="1" dirty="0" smtClean="0">
                <a:solidFill>
                  <a:srgbClr val="FF0000"/>
                </a:solidFill>
                <a:latin typeface="Candara" charset="0"/>
                <a:cs typeface="MS PGothic" charset="0"/>
              </a:rPr>
              <a:t>IN WORDS: </a:t>
            </a:r>
            <a:r>
              <a:rPr lang="en-US" sz="2600" b="1" dirty="0" smtClean="0">
                <a:solidFill>
                  <a:srgbClr val="000000"/>
                </a:solidFill>
                <a:latin typeface="Candara" charset="0"/>
                <a:cs typeface="MS PGothic" charset="0"/>
              </a:rPr>
              <a:t>Bless </a:t>
            </a:r>
            <a:r>
              <a:rPr lang="en-US" sz="2600" b="1" dirty="0">
                <a:solidFill>
                  <a:srgbClr val="000000"/>
                </a:solidFill>
                <a:latin typeface="Candara" charset="0"/>
                <a:cs typeface="MS PGothic" charset="0"/>
              </a:rPr>
              <a:t>those who curse </a:t>
            </a:r>
            <a:r>
              <a:rPr lang="en-US" sz="2600" b="1" dirty="0" smtClean="0">
                <a:solidFill>
                  <a:srgbClr val="000000"/>
                </a:solidFill>
                <a:latin typeface="Candara" charset="0"/>
                <a:cs typeface="MS PGothic" charset="0"/>
              </a:rPr>
              <a:t>you </a:t>
            </a:r>
            <a:r>
              <a:rPr lang="en-US" sz="2600" b="1" dirty="0">
                <a:solidFill>
                  <a:srgbClr val="000000"/>
                </a:solidFill>
                <a:latin typeface="Candara" charset="0"/>
                <a:cs typeface="MS PGothic" charset="0"/>
              </a:rPr>
              <a:t>(Luke 6:28</a:t>
            </a:r>
            <a:r>
              <a:rPr lang="en-US" sz="2600" b="1" dirty="0" smtClean="0">
                <a:solidFill>
                  <a:srgbClr val="000000"/>
                </a:solidFill>
                <a:latin typeface="Candara" charset="0"/>
                <a:cs typeface="MS PGothic" charset="0"/>
              </a:rPr>
              <a:t>).</a:t>
            </a:r>
            <a:endParaRPr lang="en-US" sz="2600" b="1" dirty="0">
              <a:solidFill>
                <a:srgbClr val="FF0000"/>
              </a:solidFill>
              <a:latin typeface="Candara" charset="0"/>
              <a:cs typeface="MS PGothic" charset="0"/>
            </a:endParaRP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Reply harsh words with kind words </a:t>
            </a:r>
            <a:r>
              <a:rPr lang="en-US" sz="2500" b="1" kern="1200" dirty="0" smtClean="0">
                <a:latin typeface="Candara" charset="0"/>
                <a:ea typeface="ＭＳ Ｐゴシック" charset="0"/>
                <a:cs typeface="Candara" charset="0"/>
              </a:rPr>
              <a:t>(and </a:t>
            </a:r>
            <a:r>
              <a:rPr lang="en-US" sz="2500" b="1" kern="1200" dirty="0">
                <a:latin typeface="Candara" charset="0"/>
                <a:ea typeface="ＭＳ Ｐゴシック" charset="0"/>
                <a:cs typeface="Candara" charset="0"/>
              </a:rPr>
              <a:t>greet </a:t>
            </a:r>
            <a:r>
              <a:rPr lang="en-US" sz="2500" b="1" kern="1200" dirty="0" smtClean="0">
                <a:latin typeface="Candara" charset="0"/>
                <a:ea typeface="ＭＳ Ｐゴシック" charset="0"/>
                <a:cs typeface="Candara" charset="0"/>
              </a:rPr>
              <a:t>them)</a:t>
            </a:r>
            <a:r>
              <a:rPr lang="en-US" sz="2500" b="1" kern="1200" dirty="0">
                <a:latin typeface="Candara" charset="0"/>
                <a:ea typeface="ＭＳ Ｐゴシック" charset="0"/>
                <a:cs typeface="Candara" charset="0"/>
              </a:rPr>
              <a:t>.</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Wish them well while they wish you harm.</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This is what Christ has done to those who cursed him.</a:t>
            </a:r>
          </a:p>
          <a:p>
            <a:pPr marL="912813" lvl="2" indent="-457200" defTabSz="385763">
              <a:spcBef>
                <a:spcPts val="0"/>
              </a:spcBef>
              <a:buFont typeface="Wingdings" charset="2"/>
              <a:buChar char="Ø"/>
              <a:defRPr/>
            </a:pPr>
            <a:endParaRPr lang="en-US" sz="1400" b="1" kern="1200" dirty="0">
              <a:latin typeface="Candara" charset="0"/>
              <a:ea typeface="ＭＳ Ｐゴシック" charset="0"/>
              <a:cs typeface="Candara" charset="0"/>
            </a:endParaRPr>
          </a:p>
          <a:p>
            <a:pPr marL="461963" indent="-461963">
              <a:spcBef>
                <a:spcPct val="0"/>
              </a:spcBef>
            </a:pPr>
            <a:r>
              <a:rPr lang="en-US" sz="2600" b="1" dirty="0" smtClean="0">
                <a:solidFill>
                  <a:srgbClr val="FF0000"/>
                </a:solidFill>
                <a:latin typeface="Candara" charset="0"/>
                <a:cs typeface="MS PGothic" charset="0"/>
              </a:rPr>
              <a:t>IN PRAYERS: </a:t>
            </a:r>
            <a:r>
              <a:rPr lang="en-US" sz="2600" b="1" dirty="0" smtClean="0">
                <a:latin typeface="Candara" charset="0"/>
                <a:cs typeface="MS PGothic" charset="0"/>
              </a:rPr>
              <a:t>Pray </a:t>
            </a:r>
            <a:r>
              <a:rPr lang="en-US" sz="2600" b="1" dirty="0">
                <a:latin typeface="Candara" charset="0"/>
                <a:cs typeface="MS PGothic" charset="0"/>
              </a:rPr>
              <a:t>for those who persecute </a:t>
            </a:r>
            <a:r>
              <a:rPr lang="en-US" sz="2600" b="1" dirty="0" smtClean="0">
                <a:latin typeface="Candara" charset="0"/>
                <a:cs typeface="MS PGothic" charset="0"/>
              </a:rPr>
              <a:t>you</a:t>
            </a:r>
            <a:r>
              <a:rPr lang="en-US" sz="2600" b="1" dirty="0">
                <a:latin typeface="Candara" charset="0"/>
                <a:cs typeface="MS PGothic" charset="0"/>
              </a:rPr>
              <a:t> </a:t>
            </a:r>
            <a:r>
              <a:rPr lang="en-US" sz="2600" b="1" dirty="0" smtClean="0">
                <a:latin typeface="Candara" charset="0"/>
                <a:cs typeface="MS PGothic" charset="0"/>
              </a:rPr>
              <a:t>(</a:t>
            </a:r>
            <a:r>
              <a:rPr lang="en-US" sz="2600" b="1" dirty="0">
                <a:latin typeface="Candara" charset="0"/>
                <a:cs typeface="MS PGothic" charset="0"/>
              </a:rPr>
              <a:t>v. 44; Luke 6:28</a:t>
            </a:r>
            <a:r>
              <a:rPr lang="en-US" sz="2600" b="1" dirty="0" smtClean="0">
                <a:latin typeface="Candara" charset="0"/>
                <a:cs typeface="MS PGothic" charset="0"/>
              </a:rPr>
              <a:t>).</a:t>
            </a:r>
            <a:endParaRPr lang="en-US" sz="2600" b="1" dirty="0">
              <a:latin typeface="Candara" charset="0"/>
              <a:cs typeface="MS PGothic" charset="0"/>
            </a:endParaRP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Pray for God’s mercy and pity on them.</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Pray that God will deliver them from evil.</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This is what Christ has done on the cross.</a:t>
            </a:r>
          </a:p>
          <a:p>
            <a:pPr marL="455613" lvl="2" indent="0" algn="ctr" defTabSz="385763">
              <a:spcBef>
                <a:spcPts val="0"/>
              </a:spcBef>
              <a:buNone/>
              <a:defRPr/>
            </a:pPr>
            <a:endParaRPr lang="en-US" i="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4089877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WHAT DOES IT MEAN TO LOVE OUR ENEMIES?</a:t>
            </a:r>
          </a:p>
        </p:txBody>
      </p:sp>
      <p:sp>
        <p:nvSpPr>
          <p:cNvPr id="27651" name="Rectangle 3"/>
          <p:cNvSpPr>
            <a:spLocks noGrp="1" noChangeArrowheads="1"/>
          </p:cNvSpPr>
          <p:nvPr>
            <p:ph type="body" idx="1"/>
          </p:nvPr>
        </p:nvSpPr>
        <p:spPr>
          <a:xfrm>
            <a:off x="194397" y="1371599"/>
            <a:ext cx="11769003" cy="5460095"/>
          </a:xfrm>
        </p:spPr>
        <p:txBody>
          <a:bodyPr/>
          <a:lstStyle/>
          <a:p>
            <a:pPr marL="0" indent="0">
              <a:spcBef>
                <a:spcPct val="0"/>
              </a:spcBef>
              <a:buNone/>
            </a:pPr>
            <a:r>
              <a:rPr lang="en-US" sz="2600" b="1" dirty="0" smtClean="0">
                <a:solidFill>
                  <a:srgbClr val="FF0000"/>
                </a:solidFill>
                <a:latin typeface="Candara" charset="0"/>
                <a:cs typeface="MS PGothic" charset="0"/>
              </a:rPr>
              <a:t>The Summit of Christian Love </a:t>
            </a:r>
            <a:r>
              <a:rPr lang="en-US" sz="2600" b="1" dirty="0">
                <a:solidFill>
                  <a:srgbClr val="000000"/>
                </a:solidFill>
                <a:latin typeface="Candara" charset="0"/>
                <a:cs typeface="MS PGothic" charset="0"/>
              </a:rPr>
              <a:t>[</a:t>
            </a:r>
            <a:r>
              <a:rPr lang="en-US" sz="2400" b="1" i="1" dirty="0" smtClean="0">
                <a:solidFill>
                  <a:srgbClr val="000000"/>
                </a:solidFill>
                <a:latin typeface="Candara" charset="0"/>
                <a:cs typeface="MS PGothic" charset="0"/>
              </a:rPr>
              <a:t>John Chrysostom, 4</a:t>
            </a:r>
            <a:r>
              <a:rPr lang="en-US" sz="2400" b="1" i="1" baseline="30000" dirty="0" smtClean="0">
                <a:solidFill>
                  <a:srgbClr val="000000"/>
                </a:solidFill>
                <a:latin typeface="Candara" charset="0"/>
                <a:cs typeface="MS PGothic" charset="0"/>
              </a:rPr>
              <a:t>th</a:t>
            </a:r>
            <a:r>
              <a:rPr lang="en-US" sz="2400" b="1" i="1" dirty="0" smtClean="0">
                <a:solidFill>
                  <a:srgbClr val="000000"/>
                </a:solidFill>
                <a:latin typeface="Candara" charset="0"/>
                <a:cs typeface="MS PGothic" charset="0"/>
              </a:rPr>
              <a:t> Century Church Father</a:t>
            </a:r>
            <a:r>
              <a:rPr lang="en-US" sz="2800" b="1" dirty="0" smtClean="0">
                <a:solidFill>
                  <a:srgbClr val="000000"/>
                </a:solidFill>
                <a:latin typeface="Candara" charset="0"/>
                <a:cs typeface="MS PGothic" charset="0"/>
              </a:rPr>
              <a:t>]</a:t>
            </a:r>
            <a:endParaRPr lang="en-US" sz="2000" b="1" i="1" dirty="0" smtClean="0">
              <a:solidFill>
                <a:srgbClr val="000000"/>
              </a:solidFill>
              <a:latin typeface="Candara" charset="0"/>
              <a:cs typeface="MS PGothic" charset="0"/>
            </a:endParaRPr>
          </a:p>
          <a:p>
            <a:pPr marL="0" indent="0">
              <a:spcBef>
                <a:spcPct val="0"/>
              </a:spcBef>
              <a:buNone/>
            </a:pPr>
            <a:endParaRPr lang="en-US" sz="1200" b="1" i="1" dirty="0">
              <a:solidFill>
                <a:srgbClr val="000000"/>
              </a:solidFill>
              <a:latin typeface="Candara" charset="0"/>
              <a:cs typeface="MS PGothic" charset="0"/>
            </a:endParaRP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not to take any evil initiative ourselves.</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not to avenge other’s evil.</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to be quiet.</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to suffer wrongfully.</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to surrender to the evil doer even more than he demands.</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not to hate him.</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to love him.</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to do him good.</a:t>
            </a:r>
          </a:p>
          <a:p>
            <a:pPr marL="912813" lvl="2" indent="-457200" defTabSz="385763">
              <a:spcBef>
                <a:spcPts val="0"/>
              </a:spcBef>
              <a:buFont typeface="+mj-lt"/>
              <a:buAutoNum type="arabicPeriod"/>
              <a:defRPr/>
            </a:pPr>
            <a:r>
              <a:rPr lang="en-US" sz="2500" b="1" kern="1200" dirty="0">
                <a:solidFill>
                  <a:srgbClr val="000000"/>
                </a:solidFill>
                <a:latin typeface="Candara" charset="0"/>
                <a:ea typeface="ＭＳ Ｐゴシック" charset="0"/>
                <a:cs typeface="Candara" charset="0"/>
              </a:rPr>
              <a:t>We are to entreat God Himself on his behalf. </a:t>
            </a:r>
          </a:p>
          <a:p>
            <a:pPr marL="455613" lvl="2" indent="0" algn="ctr" defTabSz="385763">
              <a:spcBef>
                <a:spcPts val="0"/>
              </a:spcBef>
              <a:buNone/>
              <a:defRPr/>
            </a:pPr>
            <a:endParaRPr lang="en-US" i="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1347706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RADICAL TEACHING </a:t>
            </a:r>
            <a:br>
              <a:rPr lang="en-US" sz="3000" b="1" dirty="0" smtClean="0">
                <a:latin typeface="Candara" charset="0"/>
                <a:cs typeface="MS PGothic" charset="0"/>
              </a:rPr>
            </a:br>
            <a:r>
              <a:rPr lang="en-US" sz="3000" b="1" dirty="0" smtClean="0">
                <a:latin typeface="Candara" charset="0"/>
                <a:cs typeface="MS PGothic" charset="0"/>
              </a:rPr>
              <a:t>ON “LOVING YOUR ENEMIES” HAVE </a:t>
            </a:r>
            <a:r>
              <a:rPr lang="en-US" sz="3000" b="1" dirty="0">
                <a:latin typeface="Candara" charset="0"/>
                <a:cs typeface="MS PGothic" charset="0"/>
              </a:rPr>
              <a:t>FOR US TODAY?</a:t>
            </a:r>
          </a:p>
        </p:txBody>
      </p:sp>
      <p:sp>
        <p:nvSpPr>
          <p:cNvPr id="27651" name="Rectangle 3"/>
          <p:cNvSpPr>
            <a:spLocks noGrp="1" noChangeArrowheads="1"/>
          </p:cNvSpPr>
          <p:nvPr>
            <p:ph type="body" idx="1"/>
          </p:nvPr>
        </p:nvSpPr>
        <p:spPr>
          <a:xfrm>
            <a:off x="304800" y="1600302"/>
            <a:ext cx="11684000" cy="5198035"/>
          </a:xfrm>
        </p:spPr>
        <p:txBody>
          <a:bodyPr/>
          <a:lstStyle/>
          <a:p>
            <a:pPr marL="461963" indent="-461963">
              <a:buNone/>
            </a:pPr>
            <a:r>
              <a:rPr lang="en-US" sz="2600" b="1" dirty="0">
                <a:latin typeface="Candara" charset="0"/>
                <a:cs typeface="MS PGothic" charset="0"/>
              </a:rPr>
              <a:t>1</a:t>
            </a:r>
            <a:r>
              <a:rPr lang="en-US" sz="2600" b="1" dirty="0" smtClean="0">
                <a:latin typeface="Candara" charset="0"/>
                <a:cs typeface="MS PGothic" charset="0"/>
              </a:rPr>
              <a:t>)   </a:t>
            </a:r>
            <a:r>
              <a:rPr lang="en-US" sz="2600" b="1" dirty="0">
                <a:latin typeface="Candara" charset="0"/>
                <a:cs typeface="MS PGothic" charset="0"/>
              </a:rPr>
              <a:t>We are </a:t>
            </a:r>
            <a:r>
              <a:rPr lang="en-US" sz="2600" b="1" dirty="0" smtClean="0">
                <a:latin typeface="Candara" charset="0"/>
                <a:cs typeface="MS PGothic" charset="0"/>
              </a:rPr>
              <a:t>to </a:t>
            </a:r>
            <a:r>
              <a:rPr lang="en-US" sz="2600" b="1" dirty="0">
                <a:solidFill>
                  <a:srgbClr val="FF0000"/>
                </a:solidFill>
                <a:latin typeface="Candara" charset="0"/>
                <a:cs typeface="MS PGothic" charset="0"/>
              </a:rPr>
              <a:t>choose THE WAY OF THE CROSS rather than the way of the world in loving others—including our enemies (1 Cor. 1:18</a:t>
            </a:r>
            <a:r>
              <a:rPr lang="en-US" sz="2600" b="1" dirty="0" smtClean="0">
                <a:solidFill>
                  <a:srgbClr val="FF0000"/>
                </a:solidFill>
                <a:latin typeface="Candara" charset="0"/>
                <a:cs typeface="MS PGothic" charset="0"/>
              </a:rPr>
              <a:t>).</a:t>
            </a:r>
            <a:endParaRPr lang="en-US" sz="2600" b="1" dirty="0">
              <a:solidFill>
                <a:srgbClr val="FF0000"/>
              </a:solidFill>
              <a:latin typeface="Candara" charset="0"/>
              <a:cs typeface="MS PGothic" charset="0"/>
            </a:endParaRPr>
          </a:p>
          <a:p>
            <a:pPr marL="461963" lvl="0" indent="-461963">
              <a:buNone/>
            </a:pPr>
            <a:endParaRPr lang="en-US" sz="1200" i="1" dirty="0">
              <a:latin typeface="Candara" charset="0"/>
              <a:cs typeface="Candara" charset="0"/>
            </a:endParaRPr>
          </a:p>
          <a:p>
            <a:pPr marL="461963" indent="-461963" algn="ctr">
              <a:spcBef>
                <a:spcPct val="0"/>
              </a:spcBef>
              <a:buNone/>
            </a:pPr>
            <a:r>
              <a:rPr lang="en-US" sz="2400" i="1" baseline="30000" dirty="0" smtClean="0">
                <a:latin typeface="Candara"/>
                <a:cs typeface="Candara"/>
              </a:rPr>
              <a:t>18</a:t>
            </a:r>
            <a:r>
              <a:rPr lang="en-US" sz="2400" i="1" dirty="0">
                <a:latin typeface="Candara"/>
                <a:cs typeface="Candara"/>
              </a:rPr>
              <a:t> For the word of the cross is folly </a:t>
            </a:r>
            <a:br>
              <a:rPr lang="en-US" sz="2400" i="1" dirty="0">
                <a:latin typeface="Candara"/>
                <a:cs typeface="Candara"/>
              </a:rPr>
            </a:br>
            <a:r>
              <a:rPr lang="en-US" sz="2400" i="1" dirty="0">
                <a:latin typeface="Candara"/>
                <a:cs typeface="Candara"/>
              </a:rPr>
              <a:t>to those who are perishing, but to us </a:t>
            </a:r>
            <a:br>
              <a:rPr lang="en-US" sz="2400" i="1" dirty="0">
                <a:latin typeface="Candara"/>
                <a:cs typeface="Candara"/>
              </a:rPr>
            </a:br>
            <a:r>
              <a:rPr lang="en-US" sz="2400" i="1" dirty="0">
                <a:latin typeface="Candara"/>
                <a:cs typeface="Candara"/>
              </a:rPr>
              <a:t>who are being saved it is the power of God.</a:t>
            </a:r>
          </a:p>
          <a:p>
            <a:pPr marL="461963" indent="-461963" algn="ctr">
              <a:spcBef>
                <a:spcPct val="0"/>
              </a:spcBef>
              <a:buNone/>
            </a:pPr>
            <a:r>
              <a:rPr lang="en-US" sz="2400" i="1" dirty="0">
                <a:latin typeface="Candara"/>
                <a:cs typeface="Candara"/>
              </a:rPr>
              <a:t>1 Corinthians 1:</a:t>
            </a:r>
            <a:r>
              <a:rPr lang="en-US" sz="2400" i="1" dirty="0" smtClean="0">
                <a:latin typeface="Candara"/>
                <a:cs typeface="Candara"/>
              </a:rPr>
              <a:t>18</a:t>
            </a:r>
          </a:p>
          <a:p>
            <a:pPr marL="461963" indent="-461963" algn="ctr">
              <a:spcBef>
                <a:spcPct val="0"/>
              </a:spcBef>
              <a:buNone/>
            </a:pPr>
            <a:endParaRPr lang="en-US" sz="1400" i="1" dirty="0">
              <a:latin typeface="Candara"/>
              <a:cs typeface="Candara"/>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Remember that in the world’s eyes, to follow Jesus’ radical teaching is foolish and nonsensical—but by faith choose it as the power of God in you.</a:t>
            </a:r>
            <a:endParaRPr lang="en-US" sz="25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Be radically counter-cultural in loving your “enemies” (in various degrees) as you follow Christ’s example as sons of God.</a:t>
            </a:r>
            <a:endParaRPr lang="en-US" sz="2500" b="1" kern="1200" dirty="0">
              <a:latin typeface="Candara" charset="0"/>
              <a:ea typeface="ＭＳ Ｐゴシック" charset="0"/>
              <a:cs typeface="Candara" charset="0"/>
            </a:endParaRPr>
          </a:p>
          <a:p>
            <a:pPr marL="461963" indent="-461963" algn="ctr">
              <a:spcBef>
                <a:spcPct val="0"/>
              </a:spcBef>
              <a:buNone/>
            </a:pPr>
            <a:endParaRPr lang="en-US" sz="2400" i="1" dirty="0">
              <a:latin typeface="Candara"/>
              <a:cs typeface="Candara"/>
            </a:endParaRPr>
          </a:p>
        </p:txBody>
      </p:sp>
    </p:spTree>
    <p:extLst>
      <p:ext uri="{BB962C8B-B14F-4D97-AF65-F5344CB8AC3E}">
        <p14:creationId xmlns:p14="http://schemas.microsoft.com/office/powerpoint/2010/main" val="27654736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RADICAL TEACHING </a:t>
            </a:r>
            <a:br>
              <a:rPr lang="en-US" sz="3000" b="1" dirty="0" smtClean="0">
                <a:latin typeface="Candara" charset="0"/>
                <a:cs typeface="MS PGothic" charset="0"/>
              </a:rPr>
            </a:br>
            <a:r>
              <a:rPr lang="en-US" sz="3000" b="1" dirty="0" smtClean="0">
                <a:latin typeface="Candara" charset="0"/>
                <a:cs typeface="MS PGothic" charset="0"/>
              </a:rPr>
              <a:t>ON “LOVING YOUR ENEMIES” HAVE </a:t>
            </a:r>
            <a:r>
              <a:rPr lang="en-US" sz="3000" b="1" dirty="0">
                <a:latin typeface="Candara" charset="0"/>
                <a:cs typeface="MS PGothic" charset="0"/>
              </a:rPr>
              <a:t>FOR US TODAY?</a:t>
            </a:r>
          </a:p>
        </p:txBody>
      </p:sp>
      <p:sp>
        <p:nvSpPr>
          <p:cNvPr id="27651" name="Rectangle 3"/>
          <p:cNvSpPr>
            <a:spLocks noGrp="1" noChangeArrowheads="1"/>
          </p:cNvSpPr>
          <p:nvPr>
            <p:ph type="body" idx="1"/>
          </p:nvPr>
        </p:nvSpPr>
        <p:spPr>
          <a:xfrm>
            <a:off x="304800" y="1600302"/>
            <a:ext cx="11684000" cy="5198035"/>
          </a:xfrm>
        </p:spPr>
        <p:txBody>
          <a:bodyPr/>
          <a:lstStyle/>
          <a:p>
            <a:pPr marL="461963" indent="-461963">
              <a:buNone/>
            </a:pPr>
            <a:r>
              <a:rPr lang="en-US" sz="2600" b="1" dirty="0">
                <a:latin typeface="Candara" charset="0"/>
                <a:cs typeface="MS PGothic" charset="0"/>
              </a:rPr>
              <a:t>2</a:t>
            </a:r>
            <a:r>
              <a:rPr lang="en-US" sz="2600" b="1" dirty="0" smtClean="0">
                <a:latin typeface="Candara" charset="0"/>
                <a:cs typeface="MS PGothic" charset="0"/>
              </a:rPr>
              <a:t>)   </a:t>
            </a:r>
            <a:r>
              <a:rPr lang="en-US" sz="2600" b="1" dirty="0">
                <a:latin typeface="Candara" charset="0"/>
                <a:cs typeface="MS PGothic" charset="0"/>
              </a:rPr>
              <a:t>We are </a:t>
            </a:r>
            <a:r>
              <a:rPr lang="en-US" sz="2600" b="1" dirty="0" smtClean="0">
                <a:latin typeface="Candara" charset="0"/>
                <a:cs typeface="MS PGothic" charset="0"/>
              </a:rPr>
              <a:t>to </a:t>
            </a:r>
            <a:r>
              <a:rPr lang="en-US" sz="2600" b="1" dirty="0" smtClean="0">
                <a:solidFill>
                  <a:srgbClr val="FF0000"/>
                </a:solidFill>
                <a:latin typeface="Candara" charset="0"/>
                <a:cs typeface="MS PGothic" charset="0"/>
              </a:rPr>
              <a:t>look to THE CROSS for power to love when we can’t.</a:t>
            </a:r>
            <a:endParaRPr lang="en-US" sz="2600" b="1" dirty="0">
              <a:solidFill>
                <a:srgbClr val="FF0000"/>
              </a:solidFill>
              <a:latin typeface="Candara" charset="0"/>
              <a:cs typeface="MS PGothic" charset="0"/>
            </a:endParaRPr>
          </a:p>
          <a:p>
            <a:pPr marL="461963" lvl="0" indent="-461963">
              <a:buNone/>
            </a:pPr>
            <a:endParaRPr lang="en-US" sz="1200" i="1" dirty="0">
              <a:latin typeface="Candara" charset="0"/>
              <a:cs typeface="Candara" charset="0"/>
            </a:endParaRPr>
          </a:p>
          <a:p>
            <a:pPr marL="461963" indent="-461963" algn="ctr">
              <a:spcBef>
                <a:spcPct val="0"/>
              </a:spcBef>
              <a:buNone/>
            </a:pPr>
            <a:r>
              <a:rPr lang="en-US" sz="2400" i="1" baseline="30000" dirty="0" smtClean="0">
                <a:latin typeface="Candara"/>
                <a:cs typeface="Candara"/>
              </a:rPr>
              <a:t>8</a:t>
            </a:r>
            <a:r>
              <a:rPr lang="en-US" sz="2400" i="1" dirty="0">
                <a:latin typeface="Candara"/>
                <a:cs typeface="Candara"/>
              </a:rPr>
              <a:t> but God shows his love for us in that while we were still sinners, </a:t>
            </a:r>
            <a:br>
              <a:rPr lang="en-US" sz="2400" i="1" dirty="0">
                <a:latin typeface="Candara"/>
                <a:cs typeface="Candara"/>
              </a:rPr>
            </a:br>
            <a:r>
              <a:rPr lang="en-US" sz="2400" i="1" dirty="0">
                <a:latin typeface="Candara"/>
                <a:cs typeface="Candara"/>
              </a:rPr>
              <a:t>Christ died for us... </a:t>
            </a:r>
            <a:r>
              <a:rPr lang="en-US" sz="2400" i="1" baseline="30000" dirty="0">
                <a:latin typeface="Candara"/>
                <a:cs typeface="Candara"/>
              </a:rPr>
              <a:t>10</a:t>
            </a:r>
            <a:r>
              <a:rPr lang="en-US" sz="2400" i="1" dirty="0">
                <a:latin typeface="Candara"/>
                <a:cs typeface="Candara"/>
              </a:rPr>
              <a:t> For if while we were enemies we were reconciled </a:t>
            </a:r>
            <a:br>
              <a:rPr lang="en-US" sz="2400" i="1" dirty="0">
                <a:latin typeface="Candara"/>
                <a:cs typeface="Candara"/>
              </a:rPr>
            </a:br>
            <a:r>
              <a:rPr lang="en-US" sz="2400" i="1" dirty="0">
                <a:latin typeface="Candara"/>
                <a:cs typeface="Candara"/>
              </a:rPr>
              <a:t>to God by the death of his Son, much more, now that we are </a:t>
            </a:r>
            <a:br>
              <a:rPr lang="en-US" sz="2400" i="1" dirty="0">
                <a:latin typeface="Candara"/>
                <a:cs typeface="Candara"/>
              </a:rPr>
            </a:br>
            <a:r>
              <a:rPr lang="en-US" sz="2400" i="1" dirty="0">
                <a:latin typeface="Candara"/>
                <a:cs typeface="Candara"/>
              </a:rPr>
              <a:t>reconciled, shall we be saved by his life.</a:t>
            </a:r>
            <a:br>
              <a:rPr lang="en-US" sz="2400" i="1" dirty="0">
                <a:latin typeface="Candara"/>
                <a:cs typeface="Candara"/>
              </a:rPr>
            </a:br>
            <a:r>
              <a:rPr lang="en-US" sz="2400" i="1" dirty="0">
                <a:latin typeface="Candara"/>
                <a:cs typeface="Candara"/>
              </a:rPr>
              <a:t>Romans 5:8, </a:t>
            </a:r>
            <a:r>
              <a:rPr lang="en-US" sz="2400" i="1" dirty="0" smtClean="0">
                <a:latin typeface="Candara"/>
                <a:cs typeface="Candara"/>
              </a:rPr>
              <a:t>10</a:t>
            </a:r>
            <a:endParaRPr lang="en-US" sz="2400" i="1" dirty="0">
              <a:latin typeface="Candara"/>
              <a:cs typeface="Candara"/>
            </a:endParaRPr>
          </a:p>
          <a:p>
            <a:pPr marL="461963" indent="-461963" algn="ctr">
              <a:spcBef>
                <a:spcPct val="0"/>
              </a:spcBef>
              <a:buNone/>
            </a:pPr>
            <a:endParaRPr lang="en-US" sz="1400" i="1" dirty="0">
              <a:latin typeface="Candara"/>
              <a:cs typeface="Candara"/>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Realize that you don’t have a source of unconditional love, draw </a:t>
            </a:r>
            <a:r>
              <a:rPr lang="en-US" sz="2500" b="1" i="1" kern="1200" dirty="0" smtClean="0">
                <a:latin typeface="Candara" charset="0"/>
                <a:ea typeface="ＭＳ Ｐゴシック" charset="0"/>
                <a:cs typeface="Candara" charset="0"/>
              </a:rPr>
              <a:t>agape </a:t>
            </a:r>
            <a:r>
              <a:rPr lang="en-US" sz="2500" b="1" kern="1200" dirty="0" smtClean="0">
                <a:latin typeface="Candara" charset="0"/>
                <a:ea typeface="ＭＳ Ｐゴシック" charset="0"/>
                <a:cs typeface="Candara" charset="0"/>
              </a:rPr>
              <a:t>love from your heavenly Father in loving your enemies.</a:t>
            </a:r>
            <a:endParaRPr lang="en-US" sz="25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When you feel like you can’t, look to Jesus’ cross for the mercy, grace, and power to love and act on love by act of faith.</a:t>
            </a:r>
            <a:endParaRPr lang="en-US" sz="2500" b="1" kern="1200" dirty="0">
              <a:latin typeface="Candara" charset="0"/>
              <a:ea typeface="ＭＳ Ｐゴシック" charset="0"/>
              <a:cs typeface="Candara" charset="0"/>
            </a:endParaRPr>
          </a:p>
          <a:p>
            <a:pPr marL="461963" indent="-461963" algn="ctr">
              <a:spcBef>
                <a:spcPct val="0"/>
              </a:spcBef>
              <a:buNone/>
            </a:pPr>
            <a:endParaRPr lang="en-US" sz="2400" i="1" dirty="0">
              <a:latin typeface="Candara"/>
              <a:cs typeface="Candara"/>
            </a:endParaRPr>
          </a:p>
        </p:txBody>
      </p:sp>
    </p:spTree>
    <p:extLst>
      <p:ext uri="{BB962C8B-B14F-4D97-AF65-F5344CB8AC3E}">
        <p14:creationId xmlns:p14="http://schemas.microsoft.com/office/powerpoint/2010/main" val="15684160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81000" y="381000"/>
            <a:ext cx="11430000" cy="6324600"/>
          </a:xfrm>
        </p:spPr>
        <p:txBody>
          <a:bodyPr/>
          <a:lstStyle/>
          <a:p>
            <a:pPr marL="0" indent="0" algn="just">
              <a:buNone/>
              <a:tabLst>
                <a:tab pos="457200" algn="l"/>
              </a:tabLst>
            </a:pPr>
            <a:r>
              <a:rPr lang="en-US" sz="3000" b="1" dirty="0">
                <a:solidFill>
                  <a:srgbClr val="800000"/>
                </a:solidFill>
                <a:latin typeface="Candara" charset="0"/>
                <a:cs typeface="Arial" charset="0"/>
              </a:rPr>
              <a:t>Loving Your Enemies When You Can’t</a:t>
            </a:r>
          </a:p>
          <a:p>
            <a:pPr marL="0" indent="0" algn="just">
              <a:buNone/>
              <a:tabLst>
                <a:tab pos="457200" algn="l"/>
              </a:tabLst>
            </a:pPr>
            <a:r>
              <a:rPr lang="en-US" sz="2400" b="1" dirty="0" smtClean="0">
                <a:latin typeface="Candara" charset="0"/>
                <a:cs typeface="Arial" charset="0"/>
              </a:rPr>
              <a:t>And </a:t>
            </a:r>
            <a:r>
              <a:rPr lang="en-US" sz="2400" b="1" dirty="0">
                <a:latin typeface="Candara" charset="0"/>
                <a:cs typeface="Arial" charset="0"/>
              </a:rPr>
              <a:t>I stood there—and could not. Betsie had died in that </a:t>
            </a:r>
            <a:r>
              <a:rPr lang="en-US" sz="2400" b="1" dirty="0" smtClean="0">
                <a:latin typeface="Candara" charset="0"/>
                <a:cs typeface="Arial" charset="0"/>
              </a:rPr>
              <a:t>place—could he </a:t>
            </a:r>
            <a:r>
              <a:rPr lang="en-US" sz="2400" b="1" dirty="0">
                <a:latin typeface="Candara" charset="0"/>
                <a:cs typeface="Arial" charset="0"/>
              </a:rPr>
              <a:t>erase her slow terrible death simply for the asking? It could not have been many seconds that he stood there, hand held out, but to me it seemed hours as I wrestled with the most difficult thing I had ever had to </a:t>
            </a:r>
            <a:r>
              <a:rPr lang="en-US" sz="2400" b="1" dirty="0" smtClean="0">
                <a:latin typeface="Candara" charset="0"/>
                <a:cs typeface="Arial" charset="0"/>
              </a:rPr>
              <a:t>do </a:t>
            </a:r>
            <a:r>
              <a:rPr lang="en-US" sz="2400" b="1" dirty="0">
                <a:latin typeface="Candara" charset="0"/>
                <a:cs typeface="Arial" charset="0"/>
              </a:rPr>
              <a:t>. . . And still I stood there with the coldness clutching my heart. But forgiveness is not an emotion—I knew that too. Forgiveness is an act of the will, and the will can function regardless of the temperature of the heart. "Jesus, help me!" I prayed silently. "I can lift my hand, I can do that much. You supply the feeling." And so woodenly, mechanically, I thrust my hand into the one stretched out to me. And as I did, an incredible thing took place. The current started in my shoulder, raced down my arm, sprang into our joined hands. And then this healing warmth seemed to flood my whole being, bringing tears to my eyes. "I forgive you, brother!" I cried. "With all my heart!" For a long moment we grasped each other's hands, the former guard and the former prisoner. I had never known God's love so intensely as I did then.</a:t>
            </a:r>
          </a:p>
          <a:p>
            <a:pPr marL="0" indent="0" algn="r">
              <a:buNone/>
              <a:tabLst>
                <a:tab pos="457200" algn="l"/>
              </a:tabLst>
            </a:pPr>
            <a:r>
              <a:rPr lang="en-US" sz="2400" b="1" dirty="0">
                <a:latin typeface="Candara" charset="0"/>
                <a:cs typeface="Arial" charset="0"/>
              </a:rPr>
              <a:t>—  Corrie ten </a:t>
            </a:r>
            <a:r>
              <a:rPr lang="en-US" sz="2400" b="1" dirty="0" smtClean="0">
                <a:latin typeface="Candara" charset="0"/>
                <a:cs typeface="Arial" charset="0"/>
              </a:rPr>
              <a:t>Boom</a:t>
            </a:r>
            <a:endParaRPr lang="en-US" sz="2400" b="1" dirty="0">
              <a:latin typeface="Candara" charset="0"/>
              <a:cs typeface="Arial" charset="0"/>
            </a:endParaRP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6666824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a:latin typeface="Candara" charset="0"/>
                <a:cs typeface="Candara" charset="0"/>
              </a:rPr>
              <a:t>In what ways are you convinced more of your need for changing your view on who your neighbors really are?</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look to the </a:t>
            </a:r>
            <a:r>
              <a:rPr lang="en-US" sz="2600" dirty="0" smtClean="0">
                <a:latin typeface="Candara" charset="0"/>
                <a:cs typeface="Candara" charset="0"/>
              </a:rPr>
              <a:t>Cross </a:t>
            </a:r>
            <a:r>
              <a:rPr lang="en-US" sz="2600" dirty="0">
                <a:latin typeface="Candara" charset="0"/>
                <a:cs typeface="Candara" charset="0"/>
              </a:rPr>
              <a:t>not only for an example to follow but also power to love when you can’t?</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is one practical way for you to love your enemies in action, words, and prayers this week?</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7620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Love Your Enemies</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3048000"/>
            <a:ext cx="10464800" cy="25146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[17]</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5:43-48</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March 13,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MS PGothic" charset="0"/>
                <a:cs typeface="Arial" charset="0"/>
              </a:rPr>
              <a:t>RECAP: NON-RETALIATION AS A PART OF LOVING YOUR ENEMIES </a:t>
            </a:r>
          </a:p>
        </p:txBody>
      </p:sp>
      <p:sp>
        <p:nvSpPr>
          <p:cNvPr id="27651" name="Rectangle 3"/>
          <p:cNvSpPr>
            <a:spLocks noGrp="1" noChangeArrowheads="1"/>
          </p:cNvSpPr>
          <p:nvPr>
            <p:ph type="body" idx="1"/>
          </p:nvPr>
        </p:nvSpPr>
        <p:spPr>
          <a:xfrm>
            <a:off x="304800" y="1295400"/>
            <a:ext cx="11684000" cy="5502845"/>
          </a:xfrm>
        </p:spPr>
        <p:txBody>
          <a:bodyPr/>
          <a:lstStyle/>
          <a:p>
            <a:pPr marL="458788" lvl="0" indent="-458788">
              <a:spcBef>
                <a:spcPts val="0"/>
              </a:spcBef>
              <a:defRPr/>
            </a:pPr>
            <a:r>
              <a:rPr lang="en-US" sz="2600" b="1" dirty="0">
                <a:solidFill>
                  <a:srgbClr val="FF0000"/>
                </a:solidFill>
                <a:latin typeface="Candara" charset="0"/>
                <a:ea typeface="MS PGothic" charset="0"/>
                <a:cs typeface="Arial" charset="0"/>
              </a:rPr>
              <a:t>The root of non-retaliation </a:t>
            </a:r>
            <a:r>
              <a:rPr lang="en-US" sz="2600" b="1" dirty="0">
                <a:latin typeface="Candara" charset="0"/>
                <a:ea typeface="MS PGothic" charset="0"/>
                <a:cs typeface="Arial" charset="0"/>
              </a:rPr>
              <a:t>is not behavior modification [DOING] but inner transformation of character [BEING]</a:t>
            </a:r>
            <a:r>
              <a:rPr lang="en-US" sz="2600" b="1" dirty="0" smtClean="0">
                <a:latin typeface="Candara" charset="0"/>
                <a:ea typeface="MS PGothic" charset="0"/>
                <a:cs typeface="Arial" charset="0"/>
              </a:rPr>
              <a:t>.</a:t>
            </a:r>
          </a:p>
          <a:p>
            <a:pPr marL="458788" lvl="0" indent="-458788">
              <a:spcBef>
                <a:spcPts val="0"/>
              </a:spcBef>
              <a:defRPr/>
            </a:pPr>
            <a:endParaRPr lang="en-US" sz="2000" b="1" dirty="0">
              <a:latin typeface="Candara" charset="0"/>
              <a:ea typeface="MS PGothic" charset="0"/>
              <a:cs typeface="Arial" charset="0"/>
            </a:endParaRPr>
          </a:p>
          <a:p>
            <a:pPr marL="458788" lvl="0" indent="-458788">
              <a:spcBef>
                <a:spcPts val="0"/>
              </a:spcBef>
              <a:defRPr/>
            </a:pPr>
            <a:r>
              <a:rPr lang="en-US" sz="2600" b="1" dirty="0">
                <a:latin typeface="Candara" charset="0"/>
                <a:ea typeface="MS PGothic" charset="0"/>
                <a:cs typeface="Arial" charset="0"/>
              </a:rPr>
              <a:t>For example, we will be able to </a:t>
            </a:r>
            <a:r>
              <a:rPr lang="en-US" sz="2600" b="1" dirty="0" smtClean="0">
                <a:latin typeface="Candara" charset="0"/>
                <a:ea typeface="MS PGothic" charset="0"/>
                <a:cs typeface="Arial" charset="0"/>
              </a:rPr>
              <a:t>“turn </a:t>
            </a:r>
            <a:r>
              <a:rPr lang="en-US" sz="2600" b="1" dirty="0">
                <a:latin typeface="Candara" charset="0"/>
                <a:ea typeface="MS PGothic" charset="0"/>
                <a:cs typeface="Arial" charset="0"/>
              </a:rPr>
              <a:t>the other </a:t>
            </a:r>
            <a:r>
              <a:rPr lang="en-US" sz="2600" b="1" dirty="0" smtClean="0">
                <a:latin typeface="Candara" charset="0"/>
                <a:ea typeface="MS PGothic" charset="0"/>
                <a:cs typeface="Arial" charset="0"/>
              </a:rPr>
              <a:t>cheek” to those who maliciously insult us </a:t>
            </a:r>
            <a:r>
              <a:rPr lang="en-US" sz="2600" b="1" dirty="0">
                <a:solidFill>
                  <a:srgbClr val="FF0000"/>
                </a:solidFill>
                <a:latin typeface="Candara" charset="0"/>
                <a:ea typeface="MS PGothic" charset="0"/>
                <a:cs typeface="Arial" charset="0"/>
              </a:rPr>
              <a:t>when our character </a:t>
            </a:r>
            <a:r>
              <a:rPr lang="en-US" sz="2600" b="1" dirty="0" smtClean="0">
                <a:solidFill>
                  <a:srgbClr val="FF0000"/>
                </a:solidFill>
                <a:latin typeface="Candara" charset="0"/>
                <a:ea typeface="MS PGothic" charset="0"/>
                <a:cs typeface="Arial" charset="0"/>
              </a:rPr>
              <a:t>is </a:t>
            </a:r>
            <a:r>
              <a:rPr lang="en-US" sz="2600" b="1" dirty="0">
                <a:solidFill>
                  <a:srgbClr val="FF0000"/>
                </a:solidFill>
                <a:latin typeface="Candara" charset="0"/>
                <a:ea typeface="MS PGothic" charset="0"/>
                <a:cs typeface="Arial" charset="0"/>
              </a:rPr>
              <a:t>rooted in</a:t>
            </a:r>
            <a:r>
              <a:rPr lang="en-US" sz="2600" b="1" dirty="0" smtClean="0">
                <a:solidFill>
                  <a:srgbClr val="FF0000"/>
                </a:solidFill>
                <a:latin typeface="Candara" charset="0"/>
                <a:ea typeface="MS PGothic" charset="0"/>
                <a:cs typeface="Arial" charset="0"/>
              </a:rPr>
              <a:t>:</a:t>
            </a:r>
          </a:p>
          <a:p>
            <a:pPr marL="458788" lvl="0" indent="-458788">
              <a:spcBef>
                <a:spcPts val="0"/>
              </a:spcBef>
              <a:defRPr/>
            </a:pPr>
            <a:endParaRPr lang="en-US" sz="800" b="1" dirty="0">
              <a:latin typeface="Candara" charset="0"/>
              <a:ea typeface="MS PGothic" charset="0"/>
              <a:cs typeface="Arial" charset="0"/>
            </a:endParaRP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Meekness: </a:t>
            </a:r>
            <a:r>
              <a:rPr lang="en-US" sz="2500" i="1" kern="1200" dirty="0">
                <a:latin typeface="Candara"/>
                <a:ea typeface="ＭＳ Ｐゴシック" charset="0"/>
                <a:cs typeface="Candara"/>
              </a:rPr>
              <a:t>surrendering our rights and self-will </a:t>
            </a:r>
            <a:r>
              <a:rPr lang="en-US" sz="2500" i="1" kern="1200" dirty="0" smtClean="0">
                <a:latin typeface="Candara"/>
                <a:ea typeface="ＭＳ Ｐゴシック" charset="0"/>
                <a:cs typeface="Candara"/>
              </a:rPr>
              <a:t>to God in </a:t>
            </a:r>
            <a:r>
              <a:rPr lang="en-US" sz="2500" i="1" kern="1200" dirty="0">
                <a:latin typeface="Candara"/>
                <a:ea typeface="ＭＳ Ｐゴシック" charset="0"/>
                <a:cs typeface="Candara"/>
              </a:rPr>
              <a:t>humility.</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Peacemaking: </a:t>
            </a:r>
            <a:r>
              <a:rPr lang="en-US" sz="2500" i="1" kern="1200" dirty="0">
                <a:latin typeface="Candara"/>
                <a:ea typeface="ＭＳ Ｐゴシック" charset="0"/>
                <a:cs typeface="Candara"/>
              </a:rPr>
              <a:t>pursuing reconciliation and peace with others.</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Rejoicing in Persecution: </a:t>
            </a:r>
            <a:r>
              <a:rPr lang="en-US" sz="2500" i="1" kern="1200" dirty="0">
                <a:latin typeface="Candara"/>
                <a:ea typeface="ＭＳ Ｐゴシック" charset="0"/>
                <a:cs typeface="Candara"/>
              </a:rPr>
              <a:t>relying on God’s reward and justice</a:t>
            </a:r>
            <a:r>
              <a:rPr lang="en-US" sz="2500" i="1" kern="1200" dirty="0" smtClean="0">
                <a:latin typeface="Candara"/>
                <a:ea typeface="ＭＳ Ｐゴシック" charset="0"/>
                <a:cs typeface="Candara"/>
              </a:rPr>
              <a:t>.</a:t>
            </a:r>
          </a:p>
          <a:p>
            <a:pPr marL="912813" lvl="2" indent="-457200" defTabSz="385763">
              <a:spcBef>
                <a:spcPts val="0"/>
              </a:spcBef>
              <a:buFont typeface="Wingdings" charset="0"/>
              <a:buChar char="Ø"/>
              <a:defRPr/>
            </a:pPr>
            <a:r>
              <a:rPr lang="en-US" sz="2500" kern="1200" dirty="0" smtClean="0">
                <a:latin typeface="Candara"/>
                <a:ea typeface="ＭＳ Ｐゴシック" charset="0"/>
                <a:cs typeface="Candara"/>
              </a:rPr>
              <a:t>Willingness to love our enemies: </a:t>
            </a:r>
            <a:r>
              <a:rPr lang="en-US" sz="2500" i="1" kern="1200" dirty="0" smtClean="0">
                <a:latin typeface="Candara"/>
                <a:ea typeface="ＭＳ Ｐゴシック" charset="0"/>
                <a:cs typeface="Candara"/>
              </a:rPr>
              <a:t>overcoming evil with good.</a:t>
            </a:r>
          </a:p>
          <a:p>
            <a:pPr marL="912813" lvl="2" indent="-457200" defTabSz="385763">
              <a:spcBef>
                <a:spcPts val="0"/>
              </a:spcBef>
              <a:buFont typeface="Wingdings" charset="0"/>
              <a:buChar char="Ø"/>
              <a:defRPr/>
            </a:pPr>
            <a:endParaRPr lang="en-US" sz="2000" kern="1200" dirty="0">
              <a:latin typeface="Candara"/>
              <a:ea typeface="ＭＳ Ｐゴシック" charset="0"/>
              <a:cs typeface="Candara"/>
            </a:endParaRPr>
          </a:p>
          <a:p>
            <a:pPr marL="458788" lvl="0" indent="-458788">
              <a:spcBef>
                <a:spcPts val="0"/>
              </a:spcBef>
              <a:defRPr/>
            </a:pPr>
            <a:r>
              <a:rPr lang="en-US" sz="2600" b="1" dirty="0">
                <a:solidFill>
                  <a:srgbClr val="FF0000"/>
                </a:solidFill>
                <a:latin typeface="Candara" charset="0"/>
                <a:ea typeface="MS PGothic" charset="0"/>
                <a:cs typeface="Arial" charset="0"/>
              </a:rPr>
              <a:t>The </a:t>
            </a:r>
            <a:r>
              <a:rPr lang="en-US" sz="2600" b="1" dirty="0" smtClean="0">
                <a:solidFill>
                  <a:srgbClr val="FF0000"/>
                </a:solidFill>
                <a:latin typeface="Candara" charset="0"/>
                <a:ea typeface="MS PGothic" charset="0"/>
                <a:cs typeface="Arial" charset="0"/>
              </a:rPr>
              <a:t>Sixth Example: </a:t>
            </a:r>
            <a:r>
              <a:rPr lang="en-US" sz="2600" b="1" dirty="0">
                <a:solidFill>
                  <a:srgbClr val="000000"/>
                </a:solidFill>
                <a:latin typeface="Candara" charset="0"/>
                <a:ea typeface="MS PGothic" charset="0"/>
                <a:cs typeface="Arial" charset="0"/>
              </a:rPr>
              <a:t>Jesus’ radical teaching on the true meaning of the OT Law:</a:t>
            </a:r>
            <a:br>
              <a:rPr lang="en-US" sz="2600" b="1" dirty="0">
                <a:solidFill>
                  <a:srgbClr val="000000"/>
                </a:solidFill>
                <a:latin typeface="Candara" charset="0"/>
                <a:ea typeface="MS PGothic" charset="0"/>
                <a:cs typeface="Arial" charset="0"/>
              </a:rPr>
            </a:br>
            <a:r>
              <a:rPr lang="en-US" sz="2600" b="1" i="1" dirty="0" smtClean="0">
                <a:solidFill>
                  <a:srgbClr val="000000"/>
                </a:solidFill>
                <a:latin typeface="Candara" charset="0"/>
                <a:ea typeface="MS PGothic" charset="0"/>
                <a:cs typeface="Arial" charset="0"/>
              </a:rPr>
              <a:t>“Loving </a:t>
            </a:r>
            <a:r>
              <a:rPr lang="en-US" sz="2600" b="1" i="1" dirty="0">
                <a:solidFill>
                  <a:srgbClr val="000000"/>
                </a:solidFill>
                <a:latin typeface="Candara" charset="0"/>
                <a:ea typeface="MS PGothic" charset="0"/>
                <a:cs typeface="Arial" charset="0"/>
              </a:rPr>
              <a:t>Y</a:t>
            </a:r>
            <a:r>
              <a:rPr lang="en-US" sz="2600" b="1" i="1" dirty="0" smtClean="0">
                <a:solidFill>
                  <a:srgbClr val="000000"/>
                </a:solidFill>
                <a:latin typeface="Candara" charset="0"/>
                <a:ea typeface="MS PGothic" charset="0"/>
                <a:cs typeface="Arial" charset="0"/>
              </a:rPr>
              <a:t>our </a:t>
            </a:r>
            <a:r>
              <a:rPr lang="en-US" sz="2600" b="1" i="1" dirty="0">
                <a:solidFill>
                  <a:srgbClr val="000000"/>
                </a:solidFill>
                <a:latin typeface="Candara" charset="0"/>
                <a:ea typeface="MS PGothic" charset="0"/>
                <a:cs typeface="Arial" charset="0"/>
              </a:rPr>
              <a:t>N</a:t>
            </a:r>
            <a:r>
              <a:rPr lang="en-US" sz="2600" b="1" i="1" dirty="0" smtClean="0">
                <a:solidFill>
                  <a:srgbClr val="000000"/>
                </a:solidFill>
                <a:latin typeface="Candara" charset="0"/>
                <a:ea typeface="MS PGothic" charset="0"/>
                <a:cs typeface="Arial" charset="0"/>
              </a:rPr>
              <a:t>eighbor vs. Loving Your Enemies” </a:t>
            </a:r>
            <a:endParaRPr lang="en-US" sz="2600" b="1" i="1" dirty="0">
              <a:solidFill>
                <a:srgbClr val="000000"/>
              </a:solidFill>
              <a:latin typeface="Candara" charset="0"/>
              <a:ea typeface="MS PGothic" charset="0"/>
              <a:cs typeface="Arial" charset="0"/>
            </a:endParaRPr>
          </a:p>
          <a:p>
            <a:pPr marL="912813" lvl="2" indent="-457200" defTabSz="385763">
              <a:spcBef>
                <a:spcPts val="0"/>
              </a:spcBef>
              <a:buFont typeface="Wingdings" charset="0"/>
              <a:buChar char="Ø"/>
              <a:defRPr/>
            </a:pPr>
            <a:endParaRPr lang="en-US" sz="2500" kern="1200" dirty="0">
              <a:latin typeface="Candara"/>
              <a:ea typeface="ＭＳ Ｐゴシック" charset="0"/>
              <a:cs typeface="Candara"/>
            </a:endParaRPr>
          </a:p>
        </p:txBody>
      </p:sp>
    </p:spTree>
    <p:extLst>
      <p:ext uri="{BB962C8B-B14F-4D97-AF65-F5344CB8AC3E}">
        <p14:creationId xmlns:p14="http://schemas.microsoft.com/office/powerpoint/2010/main" val="392877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LOVING YOUR NEIGHBOR AND LOVING YOUR ENEMIES</a:t>
            </a:r>
          </a:p>
        </p:txBody>
      </p:sp>
      <p:sp>
        <p:nvSpPr>
          <p:cNvPr id="27651" name="Rectangle 3"/>
          <p:cNvSpPr>
            <a:spLocks noGrp="1" noChangeArrowheads="1"/>
          </p:cNvSpPr>
          <p:nvPr>
            <p:ph type="body" idx="1"/>
          </p:nvPr>
        </p:nvSpPr>
        <p:spPr>
          <a:xfrm>
            <a:off x="194397" y="1219205"/>
            <a:ext cx="11845203" cy="5612489"/>
          </a:xfrm>
        </p:spPr>
        <p:txBody>
          <a:bodyPr/>
          <a:lstStyle/>
          <a:p>
            <a:pPr marL="461963" indent="-461963">
              <a:spcBef>
                <a:spcPct val="0"/>
              </a:spcBef>
            </a:pPr>
            <a:r>
              <a:rPr lang="en-US" sz="2600" b="1" spc="-10" dirty="0" smtClean="0">
                <a:latin typeface="Candara" charset="0"/>
                <a:cs typeface="MS PGothic" charset="0"/>
              </a:rPr>
              <a:t>Its distorted teaching of Pharisees &amp; the scribe [“You have heard it was said...”]: </a:t>
            </a:r>
            <a:br>
              <a:rPr lang="en-US" sz="2600" b="1" spc="-10" dirty="0" smtClean="0">
                <a:latin typeface="Candara" charset="0"/>
                <a:cs typeface="MS PGothic" charset="0"/>
              </a:rPr>
            </a:br>
            <a:r>
              <a:rPr lang="en-US" sz="2400" i="1" dirty="0">
                <a:latin typeface="Candara" charset="0"/>
                <a:cs typeface="MS PGothic" charset="0"/>
              </a:rPr>
              <a:t>“’You shall love your neighbor and hate your enemy.’” (v. 43) </a:t>
            </a:r>
            <a:endParaRPr lang="en-US" sz="2400" i="1" dirty="0" smtClean="0">
              <a:latin typeface="Candara" charset="0"/>
              <a:cs typeface="MS PGothic" charset="0"/>
            </a:endParaRPr>
          </a:p>
          <a:p>
            <a:pPr marL="461963" indent="-461963">
              <a:spcBef>
                <a:spcPct val="0"/>
              </a:spcBef>
            </a:pPr>
            <a:endParaRPr lang="en-US" sz="1200" i="1" dirty="0" smtClean="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prstClr val="black"/>
                </a:solidFill>
                <a:latin typeface="Candara" charset="0"/>
                <a:ea typeface="ＭＳ Ｐゴシック" charset="0"/>
                <a:cs typeface="Candara" charset="0"/>
              </a:rPr>
              <a:t>“Hate your enemy” was </a:t>
            </a:r>
            <a:r>
              <a:rPr lang="en-US" sz="2500" b="1" kern="1200" dirty="0" smtClean="0">
                <a:solidFill>
                  <a:prstClr val="black"/>
                </a:solidFill>
                <a:latin typeface="Candara" charset="0"/>
                <a:ea typeface="ＭＳ Ｐゴシック" charset="0"/>
                <a:cs typeface="Candara" charset="0"/>
              </a:rPr>
              <a:t>not written in the OT </a:t>
            </a:r>
            <a:r>
              <a:rPr lang="en-US" sz="2500" b="1" kern="1200" dirty="0">
                <a:solidFill>
                  <a:prstClr val="black"/>
                </a:solidFill>
                <a:latin typeface="Candara" charset="0"/>
                <a:ea typeface="ＭＳ Ｐゴシック" charset="0"/>
                <a:cs typeface="Candara" charset="0"/>
              </a:rPr>
              <a:t>law but </a:t>
            </a:r>
            <a:r>
              <a:rPr lang="en-US" sz="2500" b="1" kern="1200" dirty="0" smtClean="0">
                <a:solidFill>
                  <a:prstClr val="black"/>
                </a:solidFill>
                <a:latin typeface="Candara" charset="0"/>
                <a:ea typeface="ＭＳ Ｐゴシック" charset="0"/>
                <a:cs typeface="Candara" charset="0"/>
              </a:rPr>
              <a:t>it was an </a:t>
            </a:r>
            <a:r>
              <a:rPr lang="en-US" sz="2500" b="1" kern="1200" dirty="0">
                <a:solidFill>
                  <a:prstClr val="black"/>
                </a:solidFill>
                <a:latin typeface="Candara" charset="0"/>
                <a:ea typeface="ＭＳ Ｐゴシック" charset="0"/>
                <a:cs typeface="Candara" charset="0"/>
              </a:rPr>
              <a:t>outcome of </a:t>
            </a:r>
            <a:r>
              <a:rPr lang="en-US" sz="2500" b="1" kern="1200" dirty="0">
                <a:solidFill>
                  <a:srgbClr val="FF0000"/>
                </a:solidFill>
                <a:latin typeface="Candara" charset="0"/>
                <a:ea typeface="ＭＳ Ｐゴシック" charset="0"/>
                <a:cs typeface="Candara" charset="0"/>
              </a:rPr>
              <a:t>the deliberate misinterpretation </a:t>
            </a:r>
            <a:r>
              <a:rPr lang="en-US" sz="2500" b="1" kern="1200" dirty="0">
                <a:solidFill>
                  <a:prstClr val="black"/>
                </a:solidFill>
                <a:latin typeface="Candara" charset="0"/>
                <a:ea typeface="ＭＳ Ｐゴシック" charset="0"/>
                <a:cs typeface="Candara" charset="0"/>
              </a:rPr>
              <a:t>of who “neighbor” is.</a:t>
            </a:r>
          </a:p>
          <a:p>
            <a:pPr marL="912813" lvl="2" indent="-457200" defTabSz="385763">
              <a:spcBef>
                <a:spcPts val="0"/>
              </a:spcBef>
              <a:buFont typeface="Wingdings" charset="0"/>
              <a:buChar char="Ø"/>
              <a:defRPr/>
            </a:pPr>
            <a:r>
              <a:rPr lang="en-US" sz="2500" b="1" kern="1200" dirty="0">
                <a:solidFill>
                  <a:prstClr val="black"/>
                </a:solidFill>
                <a:latin typeface="Candara" charset="0"/>
                <a:ea typeface="ＭＳ Ｐゴシック" charset="0"/>
                <a:cs typeface="Candara" charset="0"/>
              </a:rPr>
              <a:t>This rationalization gave them </a:t>
            </a:r>
            <a:r>
              <a:rPr lang="en-US" sz="2500" b="1" kern="1200" dirty="0">
                <a:solidFill>
                  <a:srgbClr val="FF0000"/>
                </a:solidFill>
                <a:latin typeface="Candara" charset="0"/>
                <a:ea typeface="ＭＳ Ｐゴシック" charset="0"/>
                <a:cs typeface="Candara" charset="0"/>
              </a:rPr>
              <a:t>an excuse to hate anyone </a:t>
            </a:r>
            <a:r>
              <a:rPr lang="en-US" sz="2500" b="1" kern="1200" dirty="0">
                <a:solidFill>
                  <a:prstClr val="black"/>
                </a:solidFill>
                <a:latin typeface="Candara" charset="0"/>
                <a:ea typeface="ＭＳ Ｐゴシック" charset="0"/>
                <a:cs typeface="Candara" charset="0"/>
              </a:rPr>
              <a:t>who is not like them and anyone whom they despised.</a:t>
            </a:r>
          </a:p>
          <a:p>
            <a:pPr marL="400050" lvl="1" indent="0">
              <a:spcBef>
                <a:spcPct val="0"/>
              </a:spcBef>
              <a:buNone/>
            </a:pPr>
            <a:endParaRPr lang="en-US" sz="1200" i="1" dirty="0" smtClean="0">
              <a:solidFill>
                <a:srgbClr val="FF0000"/>
              </a:solidFill>
              <a:latin typeface="Candara" charset="0"/>
              <a:cs typeface="MS PGothic" charset="0"/>
            </a:endParaRPr>
          </a:p>
          <a:p>
            <a:pPr marL="868363" lvl="1" indent="0" algn="ctr">
              <a:spcBef>
                <a:spcPct val="0"/>
              </a:spcBef>
              <a:buNone/>
            </a:pPr>
            <a:r>
              <a:rPr lang="en-US" sz="2400" i="1" dirty="0" smtClean="0">
                <a:latin typeface="Candara" charset="0"/>
                <a:cs typeface="MS PGothic" charset="0"/>
              </a:rPr>
              <a:t>“</a:t>
            </a:r>
            <a:r>
              <a:rPr lang="en-US" sz="2400" i="1" dirty="0">
                <a:latin typeface="Candara" charset="0"/>
                <a:cs typeface="MS PGothic" charset="0"/>
              </a:rPr>
              <a:t>If a Jew sees that a Gentile has fallen into the sea,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let </a:t>
            </a:r>
            <a:r>
              <a:rPr lang="en-US" sz="2400" i="1" dirty="0">
                <a:latin typeface="Candara" charset="0"/>
                <a:cs typeface="MS PGothic" charset="0"/>
              </a:rPr>
              <a:t>him by no means lift him out. Of course it is written,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a:t>
            </a:r>
            <a:r>
              <a:rPr lang="en-US" sz="2400" i="1" dirty="0">
                <a:latin typeface="Candara" charset="0"/>
                <a:cs typeface="MS PGothic" charset="0"/>
              </a:rPr>
              <a:t>Do not rise up against your neighbor’s </a:t>
            </a:r>
            <a:r>
              <a:rPr lang="en-US" sz="2400" i="1" dirty="0" smtClean="0">
                <a:latin typeface="Candara" charset="0"/>
                <a:cs typeface="MS PGothic" charset="0"/>
              </a:rPr>
              <a:t>life.’</a:t>
            </a:r>
            <a:r>
              <a:rPr lang="en-US" sz="2400" i="1" dirty="0">
                <a:latin typeface="Candara" charset="0"/>
                <a:cs typeface="MS PGothic" charset="0"/>
              </a:rPr>
              <a:t>,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but </a:t>
            </a:r>
            <a:r>
              <a:rPr lang="en-US" sz="2400" i="1" dirty="0">
                <a:latin typeface="Candara" charset="0"/>
                <a:cs typeface="MS PGothic" charset="0"/>
              </a:rPr>
              <a:t>this man is </a:t>
            </a:r>
            <a:r>
              <a:rPr lang="en-US" sz="2400" i="1" dirty="0" smtClean="0">
                <a:latin typeface="Candara" charset="0"/>
                <a:cs typeface="MS PGothic" charset="0"/>
              </a:rPr>
              <a:t>not </a:t>
            </a:r>
            <a:r>
              <a:rPr lang="en-US" sz="2400" i="1" dirty="0">
                <a:latin typeface="Candara" charset="0"/>
                <a:cs typeface="MS PGothic" charset="0"/>
              </a:rPr>
              <a:t>your neighbor.”</a:t>
            </a:r>
          </a:p>
          <a:p>
            <a:pPr marL="868363" lvl="1" indent="0" algn="ctr">
              <a:spcBef>
                <a:spcPct val="0"/>
              </a:spcBef>
              <a:buNone/>
            </a:pPr>
            <a:r>
              <a:rPr lang="en-US" sz="2000" i="1" dirty="0">
                <a:latin typeface="Candara" charset="0"/>
                <a:cs typeface="MS PGothic" charset="0"/>
              </a:rPr>
              <a:t>(</a:t>
            </a:r>
            <a:r>
              <a:rPr lang="en-US" sz="2000" i="1" dirty="0" smtClean="0">
                <a:latin typeface="Candara" charset="0"/>
                <a:cs typeface="MS PGothic" charset="0"/>
              </a:rPr>
              <a:t>Paraphrase </a:t>
            </a:r>
            <a:r>
              <a:rPr lang="en-US" sz="2000" i="1" dirty="0">
                <a:latin typeface="Candara" charset="0"/>
                <a:cs typeface="MS PGothic" charset="0"/>
              </a:rPr>
              <a:t>of H. B. </a:t>
            </a:r>
            <a:r>
              <a:rPr lang="en-US" sz="2000" i="1" dirty="0" err="1">
                <a:latin typeface="Candara" charset="0"/>
                <a:cs typeface="MS PGothic" charset="0"/>
              </a:rPr>
              <a:t>Tristram</a:t>
            </a:r>
            <a:r>
              <a:rPr lang="en-US" sz="2000" i="1" dirty="0">
                <a:latin typeface="Candara" charset="0"/>
                <a:cs typeface="MS PGothic" charset="0"/>
              </a:rPr>
              <a:t>, Eastern Customs </a:t>
            </a:r>
            <a:r>
              <a:rPr lang="en-US" sz="2000" i="1" dirty="0" smtClean="0">
                <a:latin typeface="Candara" charset="0"/>
                <a:cs typeface="MS PGothic" charset="0"/>
              </a:rPr>
              <a:t/>
            </a:r>
            <a:br>
              <a:rPr lang="en-US" sz="2000" i="1" dirty="0" smtClean="0">
                <a:latin typeface="Candara" charset="0"/>
                <a:cs typeface="MS PGothic" charset="0"/>
              </a:rPr>
            </a:br>
            <a:r>
              <a:rPr lang="en-US" sz="2000" i="1" dirty="0" smtClean="0">
                <a:latin typeface="Candara" charset="0"/>
                <a:cs typeface="MS PGothic" charset="0"/>
              </a:rPr>
              <a:t>in </a:t>
            </a:r>
            <a:r>
              <a:rPr lang="en-US" sz="2000" i="1" dirty="0">
                <a:latin typeface="Candara" charset="0"/>
                <a:cs typeface="MS PGothic" charset="0"/>
              </a:rPr>
              <a:t>Bible Lands, </a:t>
            </a:r>
            <a:r>
              <a:rPr lang="en-US" sz="2000" i="1" dirty="0" smtClean="0">
                <a:latin typeface="Candara" charset="0"/>
                <a:cs typeface="MS PGothic" charset="0"/>
              </a:rPr>
              <a:t>quoted </a:t>
            </a:r>
            <a:r>
              <a:rPr lang="en-US" sz="2000" i="1" dirty="0">
                <a:latin typeface="Candara" charset="0"/>
                <a:cs typeface="MS PGothic" charset="0"/>
              </a:rPr>
              <a:t>in Sanders, For Believers Only, </a:t>
            </a:r>
            <a:r>
              <a:rPr lang="en-US" sz="2000" i="1" dirty="0" err="1" smtClean="0">
                <a:latin typeface="Candara" charset="0"/>
                <a:cs typeface="MS PGothic" charset="0"/>
              </a:rPr>
              <a:t>Bible.org</a:t>
            </a:r>
            <a:r>
              <a:rPr lang="en-US" sz="2000" i="1" dirty="0" smtClean="0">
                <a:latin typeface="Candara" charset="0"/>
                <a:cs typeface="MS PGothic" charset="0"/>
              </a:rPr>
              <a:t>)</a:t>
            </a:r>
            <a:endParaRPr lang="en-US" sz="2000" i="1" dirty="0">
              <a:latin typeface="Candara" charset="0"/>
              <a:cs typeface="MS PGothic" charset="0"/>
            </a:endParaRPr>
          </a:p>
        </p:txBody>
      </p:sp>
    </p:spTree>
    <p:extLst>
      <p:ext uri="{BB962C8B-B14F-4D97-AF65-F5344CB8AC3E}">
        <p14:creationId xmlns:p14="http://schemas.microsoft.com/office/powerpoint/2010/main" val="144801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LOVING YOUR NEIGHBOR AND LOVING YOUR ENEMIES</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lgn="just">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“Love </a:t>
            </a:r>
            <a:r>
              <a:rPr lang="en-US" sz="2400" i="1" dirty="0">
                <a:latin typeface="Candara" charset="0"/>
                <a:cs typeface="MS PGothic" charset="0"/>
              </a:rPr>
              <a:t>your enemies and pray for those who persecute you, </a:t>
            </a:r>
            <a:r>
              <a:rPr lang="en-US" sz="2400" i="1" baseline="30000" dirty="0">
                <a:latin typeface="Candara" charset="0"/>
                <a:cs typeface="MS PGothic" charset="0"/>
              </a:rPr>
              <a:t>45</a:t>
            </a:r>
            <a:r>
              <a:rPr lang="en-US" sz="2400" i="1" dirty="0">
                <a:latin typeface="Candara" charset="0"/>
                <a:cs typeface="MS PGothic" charset="0"/>
              </a:rPr>
              <a:t> so that you may be sons of your Father who is in heaven. For he makes his sun rise on the evil and on the good, and sends rain on the just and on the unjust. </a:t>
            </a:r>
            <a:r>
              <a:rPr lang="en-US" sz="2400" i="1" baseline="30000" dirty="0">
                <a:latin typeface="Candara" charset="0"/>
                <a:cs typeface="MS PGothic" charset="0"/>
              </a:rPr>
              <a:t>46</a:t>
            </a:r>
            <a:r>
              <a:rPr lang="en-US" sz="2400" i="1" dirty="0">
                <a:latin typeface="Candara" charset="0"/>
                <a:cs typeface="MS PGothic" charset="0"/>
              </a:rPr>
              <a:t> For if you love those who love you, what reward do you have? Do not even the tax collectors do the same? </a:t>
            </a:r>
            <a:r>
              <a:rPr lang="en-US" sz="2400" i="1" baseline="30000" dirty="0">
                <a:latin typeface="Candara" charset="0"/>
                <a:cs typeface="MS PGothic" charset="0"/>
              </a:rPr>
              <a:t>47</a:t>
            </a:r>
            <a:r>
              <a:rPr lang="en-US" sz="2400" i="1" dirty="0">
                <a:latin typeface="Candara" charset="0"/>
                <a:cs typeface="MS PGothic" charset="0"/>
              </a:rPr>
              <a:t> And if you greet only your brothers, what more are you doing than others? Do not even the Gentiles do the same? </a:t>
            </a:r>
            <a:r>
              <a:rPr lang="en-US" sz="2400" i="1" baseline="30000" dirty="0">
                <a:latin typeface="Candara" charset="0"/>
                <a:cs typeface="MS PGothic" charset="0"/>
              </a:rPr>
              <a:t>48</a:t>
            </a:r>
            <a:r>
              <a:rPr lang="en-US" sz="2400" i="1" dirty="0">
                <a:latin typeface="Candara" charset="0"/>
                <a:cs typeface="MS PGothic" charset="0"/>
              </a:rPr>
              <a:t> You therefore must be perfect, as your heavenly Father is perfect.” (vs. 44-48</a:t>
            </a:r>
            <a:r>
              <a:rPr lang="en-US" sz="2400" i="1" dirty="0" smtClean="0">
                <a:latin typeface="Candara" charset="0"/>
                <a:cs typeface="MS PGothic" charset="0"/>
              </a:rPr>
              <a:t>)</a:t>
            </a:r>
            <a:endParaRPr lang="en-US" sz="2400" i="1" dirty="0">
              <a:latin typeface="Candara" charset="0"/>
              <a:cs typeface="MS PGothic" charset="0"/>
            </a:endParaRPr>
          </a:p>
          <a:p>
            <a:pPr marL="461963" indent="-461963">
              <a:spcBef>
                <a:spcPct val="0"/>
              </a:spcBef>
            </a:pPr>
            <a:endParaRPr lang="en-US" sz="10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b="1" dirty="0">
                <a:solidFill>
                  <a:srgbClr val="000000"/>
                </a:solidFill>
                <a:latin typeface="Candara" charset="0"/>
                <a:cs typeface="MS PGothic" charset="0"/>
              </a:rPr>
              <a:t>Love your neighbor—your neighbor includes those who are not like you and doesn’t love you [i.e., all others are your neighbor</a:t>
            </a:r>
            <a:r>
              <a:rPr lang="en-US" b="1" dirty="0" smtClean="0">
                <a:solidFill>
                  <a:srgbClr val="000000"/>
                </a:solidFill>
                <a:latin typeface="Candara" charset="0"/>
                <a:cs typeface="MS PGothic" charset="0"/>
              </a:rPr>
              <a:t>]</a:t>
            </a:r>
            <a:r>
              <a:rPr lang="en-US" b="1" dirty="0">
                <a:solidFill>
                  <a:srgbClr val="000000"/>
                </a:solidFill>
                <a:latin typeface="Candara" charset="0"/>
                <a:cs typeface="MS PGothic" charset="0"/>
              </a:rPr>
              <a:t>.</a:t>
            </a:r>
            <a:endParaRPr lang="en-US" sz="2400" i="1" dirty="0" smtClean="0">
              <a:latin typeface="Candara" charset="0"/>
              <a:cs typeface="MS PGothic" charset="0"/>
            </a:endParaRPr>
          </a:p>
          <a:p>
            <a:pPr marL="915988" lvl="2" indent="0">
              <a:spcBef>
                <a:spcPct val="0"/>
              </a:spcBef>
              <a:buNone/>
            </a:pPr>
            <a:endParaRPr lang="en-US"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905790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3"/>
          <p:cNvSpPr>
            <a:spLocks noGrp="1" noChangeArrowheads="1"/>
          </p:cNvSpPr>
          <p:nvPr>
            <p:ph type="body" idx="1"/>
          </p:nvPr>
        </p:nvSpPr>
        <p:spPr>
          <a:xfrm>
            <a:off x="381000" y="1371600"/>
            <a:ext cx="11430000" cy="5486400"/>
          </a:xfrm>
        </p:spPr>
        <p:txBody>
          <a:bodyPr/>
          <a:lstStyle/>
          <a:p>
            <a:pPr marL="0" indent="0" algn="ctr">
              <a:spcBef>
                <a:spcPts val="0"/>
              </a:spcBef>
              <a:buNone/>
            </a:pPr>
            <a:r>
              <a:rPr lang="en-US" sz="2600" b="1" i="1" baseline="30000" dirty="0">
                <a:latin typeface="Candara"/>
                <a:cs typeface="Candara"/>
              </a:rPr>
              <a:t>17</a:t>
            </a:r>
            <a:r>
              <a:rPr lang="en-US" sz="2600" b="1" i="1" dirty="0">
                <a:latin typeface="Candara"/>
                <a:cs typeface="Candara"/>
              </a:rPr>
              <a:t> “You shall not hate your brother in your heart, </a:t>
            </a:r>
            <a:r>
              <a:rPr lang="en-US" sz="2600" b="1" i="1" dirty="0" smtClean="0">
                <a:latin typeface="Candara"/>
                <a:cs typeface="Candara"/>
              </a:rPr>
              <a:t/>
            </a:r>
            <a:br>
              <a:rPr lang="en-US" sz="2600" b="1" i="1" dirty="0" smtClean="0">
                <a:latin typeface="Candara"/>
                <a:cs typeface="Candara"/>
              </a:rPr>
            </a:br>
            <a:r>
              <a:rPr lang="en-US" sz="2600" b="1" i="1" dirty="0" smtClean="0">
                <a:latin typeface="Candara"/>
                <a:cs typeface="Candara"/>
              </a:rPr>
              <a:t>but you shall </a:t>
            </a:r>
            <a:r>
              <a:rPr lang="en-US" sz="2600" b="1" i="1" dirty="0">
                <a:latin typeface="Candara"/>
                <a:cs typeface="Candara"/>
              </a:rPr>
              <a:t>reason frankly with your neighbor, </a:t>
            </a:r>
            <a:r>
              <a:rPr lang="en-US" sz="2600" b="1" i="1" dirty="0" smtClean="0">
                <a:latin typeface="Candara"/>
                <a:cs typeface="Candara"/>
              </a:rPr>
              <a:t>lest </a:t>
            </a:r>
            <a:br>
              <a:rPr lang="en-US" sz="2600" b="1" i="1" dirty="0" smtClean="0">
                <a:latin typeface="Candara"/>
                <a:cs typeface="Candara"/>
              </a:rPr>
            </a:br>
            <a:r>
              <a:rPr lang="en-US" sz="2600" b="1" i="1" dirty="0" smtClean="0">
                <a:latin typeface="Candara"/>
                <a:cs typeface="Candara"/>
              </a:rPr>
              <a:t>you incur </a:t>
            </a:r>
            <a:r>
              <a:rPr lang="en-US" sz="2600" b="1" i="1" dirty="0">
                <a:latin typeface="Candara"/>
                <a:cs typeface="Candara"/>
              </a:rPr>
              <a:t>sin </a:t>
            </a:r>
            <a:r>
              <a:rPr lang="en-US" sz="2600" b="1" i="1" dirty="0" smtClean="0">
                <a:latin typeface="Candara"/>
                <a:cs typeface="Candara"/>
              </a:rPr>
              <a:t>because </a:t>
            </a:r>
            <a:r>
              <a:rPr lang="en-US" sz="2600" b="1" i="1" dirty="0">
                <a:latin typeface="Candara"/>
                <a:cs typeface="Candara"/>
              </a:rPr>
              <a:t>of him. </a:t>
            </a:r>
            <a:r>
              <a:rPr lang="en-US" sz="2600" b="1" i="1" baseline="30000" dirty="0">
                <a:latin typeface="Candara"/>
                <a:cs typeface="Candara"/>
              </a:rPr>
              <a:t>18</a:t>
            </a:r>
            <a:r>
              <a:rPr lang="en-US" sz="2600" b="1" i="1" dirty="0">
                <a:latin typeface="Candara"/>
                <a:cs typeface="Candara"/>
              </a:rPr>
              <a:t> You shall not take </a:t>
            </a:r>
            <a:r>
              <a:rPr lang="en-US" sz="2600" b="1" i="1" dirty="0" smtClean="0">
                <a:latin typeface="Candara"/>
                <a:cs typeface="Candara"/>
              </a:rPr>
              <a:t>vengeance</a:t>
            </a:r>
            <a:br>
              <a:rPr lang="en-US" sz="2600" b="1" i="1" dirty="0" smtClean="0">
                <a:latin typeface="Candara"/>
                <a:cs typeface="Candara"/>
              </a:rPr>
            </a:br>
            <a:r>
              <a:rPr lang="en-US" sz="2600" b="1" i="1" dirty="0" smtClean="0">
                <a:latin typeface="Candara"/>
                <a:cs typeface="Candara"/>
              </a:rPr>
              <a:t> </a:t>
            </a:r>
            <a:r>
              <a:rPr lang="en-US" sz="2600" b="1" i="1" dirty="0">
                <a:latin typeface="Candara"/>
                <a:cs typeface="Candara"/>
              </a:rPr>
              <a:t>or bear a </a:t>
            </a:r>
            <a:r>
              <a:rPr lang="en-US" sz="2600" b="1" i="1" dirty="0" smtClean="0">
                <a:latin typeface="Candara"/>
                <a:cs typeface="Candara"/>
              </a:rPr>
              <a:t>grudge </a:t>
            </a:r>
            <a:r>
              <a:rPr lang="en-US" sz="2600" b="1" i="1" dirty="0">
                <a:latin typeface="Candara"/>
                <a:cs typeface="Candara"/>
              </a:rPr>
              <a:t>against the sons of your own people, </a:t>
            </a:r>
            <a:r>
              <a:rPr lang="en-US" sz="2600" b="1" i="1" dirty="0" smtClean="0">
                <a:latin typeface="Candara"/>
                <a:cs typeface="Candara"/>
              </a:rPr>
              <a:t>but </a:t>
            </a:r>
            <a:r>
              <a:rPr lang="en-US" sz="2600" b="1" i="1" dirty="0">
                <a:latin typeface="Candara"/>
                <a:cs typeface="Candara"/>
              </a:rPr>
              <a:t>you </a:t>
            </a:r>
            <a:r>
              <a:rPr lang="en-US" sz="2600" b="1" i="1" dirty="0" smtClean="0">
                <a:latin typeface="Candara"/>
                <a:cs typeface="Candara"/>
              </a:rPr>
              <a:t/>
            </a:r>
            <a:br>
              <a:rPr lang="en-US" sz="2600" b="1" i="1" dirty="0" smtClean="0">
                <a:latin typeface="Candara"/>
                <a:cs typeface="Candara"/>
              </a:rPr>
            </a:br>
            <a:r>
              <a:rPr lang="en-US" sz="2600" b="1" i="1" dirty="0" smtClean="0">
                <a:latin typeface="Candara"/>
                <a:cs typeface="Candara"/>
              </a:rPr>
              <a:t>shall love </a:t>
            </a:r>
            <a:r>
              <a:rPr lang="en-US" sz="2600" b="1" i="1" dirty="0">
                <a:latin typeface="Candara"/>
                <a:cs typeface="Candara"/>
              </a:rPr>
              <a:t>your neighbor </a:t>
            </a:r>
            <a:r>
              <a:rPr lang="en-US" sz="2600" b="1" i="1" dirty="0" smtClean="0">
                <a:latin typeface="Candara"/>
                <a:cs typeface="Candara"/>
              </a:rPr>
              <a:t>as </a:t>
            </a:r>
            <a:r>
              <a:rPr lang="en-US" sz="2600" b="1" i="1" dirty="0">
                <a:latin typeface="Candara"/>
                <a:cs typeface="Candara"/>
              </a:rPr>
              <a:t>yourself: I am the LORD... </a:t>
            </a:r>
            <a:r>
              <a:rPr lang="en-US" sz="2600" b="1" i="1" baseline="30000" dirty="0" smtClean="0">
                <a:latin typeface="Candara"/>
                <a:cs typeface="Candara"/>
              </a:rPr>
              <a:t>34</a:t>
            </a:r>
            <a:r>
              <a:rPr lang="en-US" sz="2600" b="1" i="1" dirty="0" smtClean="0">
                <a:latin typeface="Candara"/>
                <a:cs typeface="Candara"/>
              </a:rPr>
              <a:t> </a:t>
            </a:r>
            <a:r>
              <a:rPr lang="en-US" sz="2600" b="1" i="1" dirty="0">
                <a:latin typeface="Candara"/>
                <a:cs typeface="Candara"/>
              </a:rPr>
              <a:t>You shall </a:t>
            </a:r>
            <a:r>
              <a:rPr lang="en-US" sz="2600" b="1" i="1" dirty="0" smtClean="0">
                <a:latin typeface="Candara"/>
                <a:cs typeface="Candara"/>
              </a:rPr>
              <a:t/>
            </a:r>
            <a:br>
              <a:rPr lang="en-US" sz="2600" b="1" i="1" dirty="0" smtClean="0">
                <a:latin typeface="Candara"/>
                <a:cs typeface="Candara"/>
              </a:rPr>
            </a:br>
            <a:r>
              <a:rPr lang="en-US" sz="2600" b="1" i="1" dirty="0" smtClean="0">
                <a:latin typeface="Candara"/>
                <a:cs typeface="Candara"/>
              </a:rPr>
              <a:t>treat the </a:t>
            </a:r>
            <a:r>
              <a:rPr lang="en-US" sz="2600" b="1" i="1" dirty="0">
                <a:latin typeface="Candara"/>
                <a:cs typeface="Candara"/>
              </a:rPr>
              <a:t>stranger who sojourns </a:t>
            </a:r>
            <a:r>
              <a:rPr lang="en-US" sz="2600" b="1" i="1" dirty="0" smtClean="0">
                <a:latin typeface="Candara"/>
                <a:cs typeface="Candara"/>
              </a:rPr>
              <a:t>with </a:t>
            </a:r>
            <a:r>
              <a:rPr lang="en-US" sz="2600" b="1" i="1" dirty="0">
                <a:latin typeface="Candara"/>
                <a:cs typeface="Candara"/>
              </a:rPr>
              <a:t>you </a:t>
            </a:r>
            <a:r>
              <a:rPr lang="en-US" sz="2600" b="1" i="1" dirty="0" smtClean="0">
                <a:latin typeface="Candara"/>
                <a:cs typeface="Candara"/>
              </a:rPr>
              <a:t>as </a:t>
            </a:r>
            <a:r>
              <a:rPr lang="en-US" sz="2600" b="1" i="1" dirty="0">
                <a:latin typeface="Candara"/>
                <a:cs typeface="Candara"/>
              </a:rPr>
              <a:t>the native among you, </a:t>
            </a:r>
            <a:r>
              <a:rPr lang="en-US" sz="2600" b="1" i="1" dirty="0" smtClean="0">
                <a:latin typeface="Candara"/>
                <a:cs typeface="Candara"/>
              </a:rPr>
              <a:t/>
            </a:r>
            <a:br>
              <a:rPr lang="en-US" sz="2600" b="1" i="1" dirty="0" smtClean="0">
                <a:latin typeface="Candara"/>
                <a:cs typeface="Candara"/>
              </a:rPr>
            </a:br>
            <a:r>
              <a:rPr lang="en-US" sz="2600" b="1" i="1" dirty="0" smtClean="0">
                <a:latin typeface="Candara"/>
                <a:cs typeface="Candara"/>
              </a:rPr>
              <a:t>and you </a:t>
            </a:r>
            <a:r>
              <a:rPr lang="en-US" sz="2600" b="1" i="1" dirty="0">
                <a:latin typeface="Candara"/>
                <a:cs typeface="Candara"/>
              </a:rPr>
              <a:t>shall love him as yourself, </a:t>
            </a:r>
            <a:r>
              <a:rPr lang="en-US" sz="2600" b="1" i="1" dirty="0" smtClean="0">
                <a:latin typeface="Candara"/>
                <a:cs typeface="Candara"/>
              </a:rPr>
              <a:t>for </a:t>
            </a:r>
            <a:r>
              <a:rPr lang="en-US" sz="2600" b="1" i="1" dirty="0">
                <a:latin typeface="Candara"/>
                <a:cs typeface="Candara"/>
              </a:rPr>
              <a:t>you were strangers </a:t>
            </a:r>
            <a:r>
              <a:rPr lang="en-US" sz="2600" b="1" i="1" dirty="0" smtClean="0">
                <a:latin typeface="Candara"/>
                <a:cs typeface="Candara"/>
              </a:rPr>
              <a:t/>
            </a:r>
            <a:br>
              <a:rPr lang="en-US" sz="2600" b="1" i="1" dirty="0" smtClean="0">
                <a:latin typeface="Candara"/>
                <a:cs typeface="Candara"/>
              </a:rPr>
            </a:br>
            <a:r>
              <a:rPr lang="en-US" sz="2600" b="1" i="1" dirty="0" smtClean="0">
                <a:latin typeface="Candara"/>
                <a:cs typeface="Candara"/>
              </a:rPr>
              <a:t>in </a:t>
            </a:r>
            <a:r>
              <a:rPr lang="en-US" sz="2600" b="1" i="1" dirty="0">
                <a:latin typeface="Candara"/>
                <a:cs typeface="Candara"/>
              </a:rPr>
              <a:t>the land of Egypt: I am the LORD your God.”</a:t>
            </a:r>
            <a:br>
              <a:rPr lang="en-US" sz="2600" b="1" i="1" dirty="0">
                <a:latin typeface="Candara"/>
                <a:cs typeface="Candara"/>
              </a:rPr>
            </a:br>
            <a:r>
              <a:rPr lang="en-US" sz="2600" b="1" i="1" dirty="0">
                <a:latin typeface="Candara"/>
                <a:cs typeface="Candara"/>
              </a:rPr>
              <a:t>Leviticus 19:17-18, 34</a:t>
            </a:r>
          </a:p>
        </p:txBody>
      </p:sp>
    </p:spTree>
    <p:extLst>
      <p:ext uri="{BB962C8B-B14F-4D97-AF65-F5344CB8AC3E}">
        <p14:creationId xmlns:p14="http://schemas.microsoft.com/office/powerpoint/2010/main" val="4240572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LOVING YOUR NEIGHBOR AND LOVING YOUR ENEMIES</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lgn="just">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“Love </a:t>
            </a:r>
            <a:r>
              <a:rPr lang="en-US" sz="2400" i="1" dirty="0">
                <a:latin typeface="Candara" charset="0"/>
                <a:cs typeface="MS PGothic" charset="0"/>
              </a:rPr>
              <a:t>your enemies and pray for those who persecute you, </a:t>
            </a:r>
            <a:r>
              <a:rPr lang="en-US" sz="2400" i="1" baseline="30000" dirty="0">
                <a:latin typeface="Candara" charset="0"/>
                <a:cs typeface="MS PGothic" charset="0"/>
              </a:rPr>
              <a:t>45</a:t>
            </a:r>
            <a:r>
              <a:rPr lang="en-US" sz="2400" i="1" dirty="0">
                <a:latin typeface="Candara" charset="0"/>
                <a:cs typeface="MS PGothic" charset="0"/>
              </a:rPr>
              <a:t> so that you may be sons of your Father who is in heaven. For he makes his sun rise on the evil and on the good, and sends rain on the just and on the unjust. </a:t>
            </a:r>
            <a:r>
              <a:rPr lang="en-US" sz="2400" i="1" baseline="30000" dirty="0">
                <a:latin typeface="Candara" charset="0"/>
                <a:cs typeface="MS PGothic" charset="0"/>
              </a:rPr>
              <a:t>46</a:t>
            </a:r>
            <a:r>
              <a:rPr lang="en-US" sz="2400" i="1" dirty="0">
                <a:latin typeface="Candara" charset="0"/>
                <a:cs typeface="MS PGothic" charset="0"/>
              </a:rPr>
              <a:t> For if you love those who love you, what reward do you have? Do not even the tax collectors do the same? </a:t>
            </a:r>
            <a:r>
              <a:rPr lang="en-US" sz="2400" i="1" baseline="30000" dirty="0">
                <a:latin typeface="Candara" charset="0"/>
                <a:cs typeface="MS PGothic" charset="0"/>
              </a:rPr>
              <a:t>47</a:t>
            </a:r>
            <a:r>
              <a:rPr lang="en-US" sz="2400" i="1" dirty="0">
                <a:latin typeface="Candara" charset="0"/>
                <a:cs typeface="MS PGothic" charset="0"/>
              </a:rPr>
              <a:t> And if you greet only your brothers, what more are you doing than others? Do not even the Gentiles do the same? </a:t>
            </a:r>
            <a:r>
              <a:rPr lang="en-US" sz="2400" i="1" baseline="30000" dirty="0">
                <a:latin typeface="Candara" charset="0"/>
                <a:cs typeface="MS PGothic" charset="0"/>
              </a:rPr>
              <a:t>48</a:t>
            </a:r>
            <a:r>
              <a:rPr lang="en-US" sz="2400" i="1" dirty="0">
                <a:latin typeface="Candara" charset="0"/>
                <a:cs typeface="MS PGothic" charset="0"/>
              </a:rPr>
              <a:t> You therefore must be perfect, as your heavenly Father is perfect.” (vs. 44-48</a:t>
            </a:r>
            <a:r>
              <a:rPr lang="en-US" sz="2400" i="1" dirty="0" smtClean="0">
                <a:latin typeface="Candara" charset="0"/>
                <a:cs typeface="MS PGothic" charset="0"/>
              </a:rPr>
              <a:t>)</a:t>
            </a:r>
            <a:endParaRPr lang="en-US" sz="2400" i="1" dirty="0">
              <a:latin typeface="Candara" charset="0"/>
              <a:cs typeface="MS PGothic" charset="0"/>
            </a:endParaRPr>
          </a:p>
          <a:p>
            <a:pPr marL="461963" indent="-461963">
              <a:spcBef>
                <a:spcPct val="0"/>
              </a:spcBef>
            </a:pPr>
            <a:endParaRPr lang="en-US" sz="14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b="1" dirty="0" smtClean="0">
                <a:solidFill>
                  <a:srgbClr val="000000"/>
                </a:solidFill>
                <a:latin typeface="Candara" charset="0"/>
                <a:cs typeface="MS PGothic" charset="0"/>
              </a:rPr>
              <a:t>Love </a:t>
            </a:r>
            <a:r>
              <a:rPr lang="en-US" b="1" dirty="0">
                <a:solidFill>
                  <a:srgbClr val="000000"/>
                </a:solidFill>
                <a:latin typeface="Candara" charset="0"/>
                <a:cs typeface="MS PGothic" charset="0"/>
              </a:rPr>
              <a:t>your neighbor—your neighbor includes those who are not like </a:t>
            </a:r>
            <a:r>
              <a:rPr lang="en-US" b="1" dirty="0" smtClean="0">
                <a:solidFill>
                  <a:srgbClr val="000000"/>
                </a:solidFill>
                <a:latin typeface="Candara" charset="0"/>
                <a:cs typeface="MS PGothic" charset="0"/>
              </a:rPr>
              <a:t>you and doesn’t love you [i.e., all others are your neighbor].</a:t>
            </a:r>
            <a:endParaRPr lang="en-US" sz="2400" i="1" dirty="0">
              <a:latin typeface="Candara" charset="0"/>
              <a:cs typeface="MS PGothic" charset="0"/>
            </a:endParaRPr>
          </a:p>
          <a:p>
            <a:pPr marL="915988" lvl="2" indent="0">
              <a:spcBef>
                <a:spcPct val="0"/>
              </a:spcBef>
              <a:buNone/>
            </a:pPr>
            <a:endParaRPr lang="en-US" sz="1400" i="1" dirty="0" smtClean="0">
              <a:solidFill>
                <a:srgbClr val="000000"/>
              </a:solidFill>
              <a:latin typeface="Candara" charset="0"/>
              <a:cs typeface="MS PGothic" charset="0"/>
            </a:endParaRPr>
          </a:p>
          <a:p>
            <a:pPr marL="455613" lvl="1" indent="60325" algn="ctr">
              <a:spcBef>
                <a:spcPct val="0"/>
              </a:spcBef>
              <a:buNone/>
            </a:pPr>
            <a:r>
              <a:rPr lang="en-US" sz="2400" i="1" dirty="0">
                <a:solidFill>
                  <a:srgbClr val="000000"/>
                </a:solidFill>
                <a:latin typeface="Candara" charset="0"/>
                <a:ea typeface="ＭＳ Ｐゴシック" charset="0"/>
                <a:cs typeface="MS PGothic" charset="0"/>
              </a:rPr>
              <a:t>The Bible tells us to love our neighbors, and also to love our enemies; </a:t>
            </a:r>
            <a:r>
              <a:rPr lang="en-US" sz="2400" i="1" dirty="0" smtClean="0">
                <a:solidFill>
                  <a:srgbClr val="000000"/>
                </a:solidFill>
                <a:latin typeface="Candara" charset="0"/>
                <a:ea typeface="ＭＳ Ｐゴシック" charset="0"/>
                <a:cs typeface="MS PGothic" charset="0"/>
              </a:rPr>
              <a:t/>
            </a:r>
            <a:br>
              <a:rPr lang="en-US" sz="2400" i="1" dirty="0" smtClean="0">
                <a:solidFill>
                  <a:srgbClr val="000000"/>
                </a:solidFill>
                <a:latin typeface="Candara" charset="0"/>
                <a:ea typeface="ＭＳ Ｐゴシック" charset="0"/>
                <a:cs typeface="MS PGothic" charset="0"/>
              </a:rPr>
            </a:br>
            <a:r>
              <a:rPr lang="en-US" sz="2400" i="1" dirty="0" smtClean="0">
                <a:solidFill>
                  <a:srgbClr val="000000"/>
                </a:solidFill>
                <a:latin typeface="Candara" charset="0"/>
                <a:ea typeface="ＭＳ Ｐゴシック" charset="0"/>
                <a:cs typeface="MS PGothic" charset="0"/>
              </a:rPr>
              <a:t>probably </a:t>
            </a:r>
            <a:r>
              <a:rPr lang="en-US" sz="2400" i="1" dirty="0">
                <a:solidFill>
                  <a:srgbClr val="000000"/>
                </a:solidFill>
                <a:latin typeface="Candara" charset="0"/>
                <a:ea typeface="ＭＳ Ｐゴシック" charset="0"/>
                <a:cs typeface="MS PGothic" charset="0"/>
              </a:rPr>
              <a:t>because they are generally the same </a:t>
            </a:r>
            <a:r>
              <a:rPr lang="en-US" sz="2400" i="1" dirty="0" smtClean="0">
                <a:solidFill>
                  <a:srgbClr val="000000"/>
                </a:solidFill>
                <a:latin typeface="Candara" charset="0"/>
                <a:ea typeface="ＭＳ Ｐゴシック" charset="0"/>
                <a:cs typeface="MS PGothic" charset="0"/>
              </a:rPr>
              <a:t>people.</a:t>
            </a:r>
            <a:br>
              <a:rPr lang="en-US" sz="2400" i="1" dirty="0" smtClean="0">
                <a:solidFill>
                  <a:srgbClr val="000000"/>
                </a:solidFill>
                <a:latin typeface="Candara" charset="0"/>
                <a:ea typeface="ＭＳ Ｐゴシック" charset="0"/>
                <a:cs typeface="MS PGothic" charset="0"/>
              </a:rPr>
            </a:br>
            <a:r>
              <a:rPr lang="en-US" sz="2400" i="1" dirty="0" smtClean="0">
                <a:solidFill>
                  <a:srgbClr val="000000"/>
                </a:solidFill>
                <a:latin typeface="Candara" charset="0"/>
                <a:ea typeface="ＭＳ Ｐゴシック" charset="0"/>
                <a:cs typeface="MS PGothic" charset="0"/>
              </a:rPr>
              <a:t>G</a:t>
            </a:r>
            <a:r>
              <a:rPr lang="en-US" sz="2400" i="1" dirty="0">
                <a:solidFill>
                  <a:srgbClr val="000000"/>
                </a:solidFill>
                <a:latin typeface="Candara" charset="0"/>
                <a:ea typeface="ＭＳ Ｐゴシック" charset="0"/>
                <a:cs typeface="MS PGothic" charset="0"/>
              </a:rPr>
              <a:t>. K. </a:t>
            </a:r>
            <a:r>
              <a:rPr lang="en-US" sz="2400" i="1" dirty="0" smtClean="0">
                <a:solidFill>
                  <a:srgbClr val="000000"/>
                </a:solidFill>
                <a:latin typeface="Candara" charset="0"/>
                <a:ea typeface="ＭＳ Ｐゴシック" charset="0"/>
                <a:cs typeface="MS PGothic" charset="0"/>
              </a:rPr>
              <a:t>Chesterton</a:t>
            </a:r>
            <a:endParaRPr lang="en-US" b="1" kern="1200" dirty="0" smtClean="0">
              <a:solidFill>
                <a:srgbClr val="000000"/>
              </a:solidFill>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8091844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LOVING YOUR NEIGHBOR AND LOVING YOUR ENEMIES</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lgn="just">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“Love </a:t>
            </a:r>
            <a:r>
              <a:rPr lang="en-US" sz="2400" i="1" dirty="0">
                <a:latin typeface="Candara" charset="0"/>
                <a:cs typeface="MS PGothic" charset="0"/>
              </a:rPr>
              <a:t>your enemies and pray for those who persecute you, </a:t>
            </a:r>
            <a:r>
              <a:rPr lang="en-US" sz="2400" i="1" baseline="30000" dirty="0">
                <a:latin typeface="Candara" charset="0"/>
                <a:cs typeface="MS PGothic" charset="0"/>
              </a:rPr>
              <a:t>45</a:t>
            </a:r>
            <a:r>
              <a:rPr lang="en-US" sz="2400" i="1" dirty="0">
                <a:latin typeface="Candara" charset="0"/>
                <a:cs typeface="MS PGothic" charset="0"/>
              </a:rPr>
              <a:t> so that you may be sons of your Father who is in heaven. For he makes his sun rise on the evil and on the good, and sends rain on the just and on the unjust. </a:t>
            </a:r>
            <a:r>
              <a:rPr lang="en-US" sz="2400" i="1" baseline="30000" dirty="0">
                <a:latin typeface="Candara" charset="0"/>
                <a:cs typeface="MS PGothic" charset="0"/>
              </a:rPr>
              <a:t>46</a:t>
            </a:r>
            <a:r>
              <a:rPr lang="en-US" sz="2400" i="1" dirty="0">
                <a:latin typeface="Candara" charset="0"/>
                <a:cs typeface="MS PGothic" charset="0"/>
              </a:rPr>
              <a:t> For if you love those who love you, what reward do you have? Do not even the tax collectors do the same? </a:t>
            </a:r>
            <a:r>
              <a:rPr lang="en-US" sz="2400" i="1" baseline="30000" dirty="0">
                <a:latin typeface="Candara" charset="0"/>
                <a:cs typeface="MS PGothic" charset="0"/>
              </a:rPr>
              <a:t>47</a:t>
            </a:r>
            <a:r>
              <a:rPr lang="en-US" sz="2400" i="1" dirty="0">
                <a:latin typeface="Candara" charset="0"/>
                <a:cs typeface="MS PGothic" charset="0"/>
              </a:rPr>
              <a:t> And if you greet only your brothers, what more are you doing than others? Do not even the Gentiles do the same? </a:t>
            </a:r>
            <a:r>
              <a:rPr lang="en-US" sz="2400" i="1" baseline="30000" dirty="0">
                <a:latin typeface="Candara" charset="0"/>
                <a:cs typeface="MS PGothic" charset="0"/>
              </a:rPr>
              <a:t>48</a:t>
            </a:r>
            <a:r>
              <a:rPr lang="en-US" sz="2400" i="1" dirty="0">
                <a:latin typeface="Candara" charset="0"/>
                <a:cs typeface="MS PGothic" charset="0"/>
              </a:rPr>
              <a:t> You therefore must be perfect, as your heavenly Father is perfect.” (vs. 44-48</a:t>
            </a:r>
            <a:r>
              <a:rPr lang="en-US" sz="2400" i="1" dirty="0" smtClean="0">
                <a:latin typeface="Candara" charset="0"/>
                <a:cs typeface="MS PGothic" charset="0"/>
              </a:rPr>
              <a:t>)</a:t>
            </a:r>
            <a:endParaRPr lang="en-US" sz="2400" i="1" dirty="0">
              <a:latin typeface="Candara" charset="0"/>
              <a:cs typeface="MS PGothic" charset="0"/>
            </a:endParaRPr>
          </a:p>
          <a:p>
            <a:pPr marL="461963" indent="-461963">
              <a:spcBef>
                <a:spcPct val="0"/>
              </a:spcBef>
            </a:pPr>
            <a:endParaRPr lang="en-US" sz="14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b="1" dirty="0" smtClean="0">
                <a:solidFill>
                  <a:srgbClr val="000000"/>
                </a:solidFill>
                <a:latin typeface="Candara" charset="0"/>
                <a:cs typeface="MS PGothic" charset="0"/>
              </a:rPr>
              <a:t>Love </a:t>
            </a:r>
            <a:r>
              <a:rPr lang="en-US" b="1" dirty="0">
                <a:solidFill>
                  <a:srgbClr val="000000"/>
                </a:solidFill>
                <a:latin typeface="Candara" charset="0"/>
                <a:cs typeface="MS PGothic" charset="0"/>
              </a:rPr>
              <a:t>your neighbor—your neighbor includes those who are not like </a:t>
            </a:r>
            <a:r>
              <a:rPr lang="en-US" b="1" dirty="0" smtClean="0">
                <a:solidFill>
                  <a:srgbClr val="000000"/>
                </a:solidFill>
                <a:latin typeface="Candara" charset="0"/>
                <a:cs typeface="MS PGothic" charset="0"/>
              </a:rPr>
              <a:t>you and doesn’t love you [i.e., all others are your neighbor].</a:t>
            </a:r>
            <a:endParaRPr lang="en-US" sz="800" i="1" dirty="0" smtClean="0">
              <a:solidFill>
                <a:srgbClr val="000000"/>
              </a:solidFill>
              <a:latin typeface="Candara" charset="0"/>
              <a:cs typeface="MS PGothic" charset="0"/>
            </a:endParaRPr>
          </a:p>
          <a:p>
            <a:pPr marL="915988" lvl="2" indent="0">
              <a:spcBef>
                <a:spcPct val="0"/>
              </a:spcBef>
              <a:buNone/>
            </a:pPr>
            <a:endParaRPr lang="en-US" sz="1400" i="1" dirty="0">
              <a:solidFill>
                <a:srgbClr val="000000"/>
              </a:solidFill>
              <a:latin typeface="Candara" charset="0"/>
              <a:cs typeface="MS PGothic" charset="0"/>
            </a:endParaRPr>
          </a:p>
          <a:p>
            <a:pPr marL="912813" lvl="2" indent="-457200" defTabSz="385763">
              <a:spcBef>
                <a:spcPts val="0"/>
              </a:spcBef>
              <a:buFont typeface="Wingdings" charset="0"/>
              <a:buChar char="Ø"/>
              <a:defRPr/>
            </a:pPr>
            <a:r>
              <a:rPr lang="en-US" b="1" kern="1200" dirty="0">
                <a:solidFill>
                  <a:srgbClr val="FF0000"/>
                </a:solidFill>
                <a:latin typeface="Candara" charset="0"/>
                <a:ea typeface="ＭＳ Ｐゴシック" charset="0"/>
                <a:cs typeface="Candara" charset="0"/>
              </a:rPr>
              <a:t>Jesus’ deeper application: </a:t>
            </a:r>
            <a:r>
              <a:rPr lang="en-US" b="1" kern="1200" dirty="0">
                <a:solidFill>
                  <a:srgbClr val="000000"/>
                </a:solidFill>
                <a:latin typeface="Candara" charset="0"/>
                <a:ea typeface="ＭＳ Ｐゴシック" charset="0"/>
                <a:cs typeface="Candara" charset="0"/>
              </a:rPr>
              <a:t>Love your </a:t>
            </a:r>
            <a:r>
              <a:rPr lang="en-US" b="1" kern="1200" dirty="0" smtClean="0">
                <a:solidFill>
                  <a:srgbClr val="000000"/>
                </a:solidFill>
                <a:latin typeface="Candara" charset="0"/>
                <a:ea typeface="ＭＳ Ｐゴシック" charset="0"/>
                <a:cs typeface="Candara" charset="0"/>
              </a:rPr>
              <a:t>enemies—</a:t>
            </a:r>
            <a:r>
              <a:rPr lang="en-US" b="1" kern="1200" dirty="0">
                <a:solidFill>
                  <a:srgbClr val="000000"/>
                </a:solidFill>
                <a:latin typeface="Candara" charset="0"/>
                <a:ea typeface="ＭＳ Ｐゴシック" charset="0"/>
                <a:cs typeface="Candara" charset="0"/>
              </a:rPr>
              <a:t>pray for </a:t>
            </a:r>
            <a:r>
              <a:rPr lang="en-US" b="1" kern="1200" dirty="0" smtClean="0">
                <a:solidFill>
                  <a:srgbClr val="000000"/>
                </a:solidFill>
                <a:latin typeface="Candara" charset="0"/>
                <a:ea typeface="ＭＳ Ｐゴシック" charset="0"/>
                <a:cs typeface="Candara" charset="0"/>
              </a:rPr>
              <a:t>those who persecute you; </a:t>
            </a:r>
            <a:r>
              <a:rPr lang="en-US" b="1" kern="1200" dirty="0">
                <a:solidFill>
                  <a:srgbClr val="000000"/>
                </a:solidFill>
                <a:latin typeface="Candara" charset="0"/>
                <a:ea typeface="ＭＳ Ｐゴシック" charset="0"/>
                <a:cs typeface="Candara" charset="0"/>
              </a:rPr>
              <a:t>love those who hate </a:t>
            </a:r>
            <a:r>
              <a:rPr lang="en-US" b="1" kern="1200" dirty="0" smtClean="0">
                <a:solidFill>
                  <a:srgbClr val="000000"/>
                </a:solidFill>
                <a:latin typeface="Candara" charset="0"/>
                <a:ea typeface="ＭＳ Ｐゴシック" charset="0"/>
                <a:cs typeface="Candara" charset="0"/>
              </a:rPr>
              <a:t>you; greet those who are not on your side.</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640478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WHY SHOULD WE LOVE OUR ENEMIES?</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194397" y="1295399"/>
            <a:ext cx="11769003" cy="5536295"/>
          </a:xfrm>
        </p:spPr>
        <p:txBody>
          <a:bodyPr/>
          <a:lstStyle/>
          <a:p>
            <a:pPr marL="461963" lvl="0" indent="-461963">
              <a:spcBef>
                <a:spcPct val="0"/>
              </a:spcBef>
            </a:pPr>
            <a:r>
              <a:rPr lang="en-US" sz="2600" b="1" dirty="0">
                <a:solidFill>
                  <a:srgbClr val="000000"/>
                </a:solidFill>
                <a:latin typeface="Candara" charset="0"/>
                <a:cs typeface="MS PGothic" charset="0"/>
              </a:rPr>
              <a:t>v. 45a: To demonstrate that we are sons of God [</a:t>
            </a:r>
            <a:r>
              <a:rPr lang="en-US" sz="2600" b="1" dirty="0">
                <a:solidFill>
                  <a:srgbClr val="FF0000"/>
                </a:solidFill>
                <a:latin typeface="Candara" charset="0"/>
                <a:cs typeface="MS PGothic" charset="0"/>
              </a:rPr>
              <a:t>=</a:t>
            </a:r>
            <a:r>
              <a:rPr lang="en-US" sz="2600" b="1" dirty="0">
                <a:solidFill>
                  <a:srgbClr val="000000"/>
                </a:solidFill>
                <a:latin typeface="Candara" charset="0"/>
                <a:cs typeface="MS PGothic" charset="0"/>
              </a:rPr>
              <a:t> </a:t>
            </a:r>
            <a:r>
              <a:rPr lang="en-US" sz="2600" b="1" dirty="0">
                <a:solidFill>
                  <a:srgbClr val="FF0000"/>
                </a:solidFill>
                <a:latin typeface="Candara" charset="0"/>
                <a:cs typeface="MS PGothic" charset="0"/>
              </a:rPr>
              <a:t>whose sons we are</a:t>
            </a:r>
            <a:r>
              <a:rPr lang="en-US" sz="2600" b="1" dirty="0">
                <a:solidFill>
                  <a:srgbClr val="000000"/>
                </a:solidFill>
                <a:latin typeface="Candara" charset="0"/>
                <a:cs typeface="MS PGothic" charset="0"/>
              </a:rPr>
              <a:t>]</a:t>
            </a:r>
            <a:r>
              <a:rPr lang="en-US" sz="2600" b="1" dirty="0" smtClean="0">
                <a:solidFill>
                  <a:srgbClr val="000000"/>
                </a:solidFill>
                <a:latin typeface="Candara" charset="0"/>
                <a:cs typeface="MS PGothic" charset="0"/>
              </a:rPr>
              <a:t>.</a:t>
            </a:r>
          </a:p>
          <a:p>
            <a:pPr marL="0" lvl="0" indent="0">
              <a:spcBef>
                <a:spcPct val="0"/>
              </a:spcBef>
              <a:buNone/>
            </a:pPr>
            <a:endParaRPr lang="en-US" sz="1200" b="1" dirty="0" smtClean="0">
              <a:solidFill>
                <a:srgbClr val="000000"/>
              </a:solidFill>
              <a:latin typeface="Candara" charset="0"/>
              <a:cs typeface="MS PGothic" charset="0"/>
            </a:endParaRPr>
          </a:p>
          <a:p>
            <a:pPr marL="461963" lvl="0" indent="-461963">
              <a:spcBef>
                <a:spcPct val="0"/>
              </a:spcBef>
            </a:pPr>
            <a:r>
              <a:rPr lang="en-US" sz="2600" b="1" dirty="0" smtClean="0">
                <a:solidFill>
                  <a:srgbClr val="000000"/>
                </a:solidFill>
                <a:latin typeface="Candara" charset="0"/>
                <a:cs typeface="MS PGothic" charset="0"/>
              </a:rPr>
              <a:t>v</a:t>
            </a:r>
            <a:r>
              <a:rPr lang="en-US" sz="2600" b="1" dirty="0">
                <a:solidFill>
                  <a:srgbClr val="000000"/>
                </a:solidFill>
                <a:latin typeface="Candara" charset="0"/>
                <a:cs typeface="MS PGothic" charset="0"/>
              </a:rPr>
              <a:t>. 45b: To imitate our heavenly Father [</a:t>
            </a:r>
            <a:r>
              <a:rPr lang="en-US" sz="2600" b="1" dirty="0">
                <a:solidFill>
                  <a:srgbClr val="FF0000"/>
                </a:solidFill>
                <a:latin typeface="Candara" charset="0"/>
                <a:cs typeface="MS PGothic" charset="0"/>
              </a:rPr>
              <a:t>= whom we emulate</a:t>
            </a:r>
            <a:r>
              <a:rPr lang="en-US" sz="2600" b="1" dirty="0">
                <a:solidFill>
                  <a:srgbClr val="000000"/>
                </a:solidFill>
                <a:latin typeface="Candara" charset="0"/>
                <a:cs typeface="MS PGothic" charset="0"/>
              </a:rPr>
              <a:t>]</a:t>
            </a:r>
            <a:r>
              <a:rPr lang="en-US" sz="2600" b="1" dirty="0" smtClean="0">
                <a:solidFill>
                  <a:srgbClr val="000000"/>
                </a:solidFill>
                <a:latin typeface="Candara" charset="0"/>
                <a:cs typeface="MS PGothic" charset="0"/>
              </a:rPr>
              <a:t>.</a:t>
            </a:r>
          </a:p>
          <a:p>
            <a:pPr marL="461963" lvl="0" indent="-461963">
              <a:spcBef>
                <a:spcPct val="0"/>
              </a:spcBef>
            </a:pPr>
            <a:endParaRPr lang="en-US" sz="1200" b="1" dirty="0">
              <a:solidFill>
                <a:srgbClr val="000000"/>
              </a:solidFill>
              <a:latin typeface="Candara" charset="0"/>
              <a:cs typeface="MS PGothic" charset="0"/>
            </a:endParaRPr>
          </a:p>
          <a:p>
            <a:pPr marL="461963" lvl="0" indent="-461963">
              <a:spcBef>
                <a:spcPct val="0"/>
              </a:spcBef>
            </a:pPr>
            <a:r>
              <a:rPr lang="en-US" sz="2600" b="1" dirty="0" smtClean="0">
                <a:solidFill>
                  <a:srgbClr val="000000"/>
                </a:solidFill>
                <a:latin typeface="Candara" charset="0"/>
                <a:cs typeface="MS PGothic" charset="0"/>
              </a:rPr>
              <a:t>vs</a:t>
            </a:r>
            <a:r>
              <a:rPr lang="en-US" sz="2600" b="1" dirty="0">
                <a:solidFill>
                  <a:srgbClr val="000000"/>
                </a:solidFill>
                <a:latin typeface="Candara" charset="0"/>
                <a:cs typeface="MS PGothic" charset="0"/>
              </a:rPr>
              <a:t>. 46-47: </a:t>
            </a:r>
            <a:r>
              <a:rPr lang="en-US" sz="2600" b="1" dirty="0" smtClean="0">
                <a:solidFill>
                  <a:srgbClr val="000000"/>
                </a:solidFill>
                <a:latin typeface="Candara" charset="0"/>
                <a:cs typeface="MS PGothic" charset="0"/>
              </a:rPr>
              <a:t>To go beyond the </a:t>
            </a:r>
            <a:r>
              <a:rPr lang="en-US" sz="2600" b="1" dirty="0">
                <a:solidFill>
                  <a:srgbClr val="000000"/>
                </a:solidFill>
                <a:latin typeface="Candara" charset="0"/>
                <a:cs typeface="MS PGothic" charset="0"/>
              </a:rPr>
              <a:t>worldly love [</a:t>
            </a:r>
            <a:r>
              <a:rPr lang="en-US" sz="2600" b="1" dirty="0">
                <a:solidFill>
                  <a:srgbClr val="FF0000"/>
                </a:solidFill>
                <a:latin typeface="Candara" charset="0"/>
                <a:cs typeface="MS PGothic" charset="0"/>
              </a:rPr>
              <a:t>= whose standard we follow</a:t>
            </a:r>
            <a:r>
              <a:rPr lang="en-US" sz="2600" b="1" dirty="0">
                <a:solidFill>
                  <a:srgbClr val="000000"/>
                </a:solidFill>
                <a:latin typeface="Candara" charset="0"/>
                <a:cs typeface="MS PGothic" charset="0"/>
              </a:rPr>
              <a:t>]</a:t>
            </a:r>
            <a:r>
              <a:rPr lang="en-US" sz="2600" b="1" dirty="0" smtClean="0">
                <a:solidFill>
                  <a:srgbClr val="000000"/>
                </a:solidFill>
                <a:latin typeface="Candara" charset="0"/>
                <a:cs typeface="MS PGothic" charset="0"/>
              </a:rPr>
              <a:t>.</a:t>
            </a:r>
          </a:p>
          <a:p>
            <a:pPr marL="461963" lvl="0" indent="-461963">
              <a:spcBef>
                <a:spcPct val="0"/>
              </a:spcBef>
            </a:pPr>
            <a:endParaRPr lang="en-US" sz="1200" b="1" dirty="0">
              <a:solidFill>
                <a:srgbClr val="000000"/>
              </a:solidFill>
              <a:latin typeface="Candara" charset="0"/>
              <a:cs typeface="MS PGothic" charset="0"/>
            </a:endParaRPr>
          </a:p>
          <a:p>
            <a:pPr marL="461963" lvl="0" indent="-461963">
              <a:spcBef>
                <a:spcPct val="0"/>
              </a:spcBef>
            </a:pPr>
            <a:r>
              <a:rPr lang="en-US" sz="2600" b="1" dirty="0" smtClean="0">
                <a:solidFill>
                  <a:srgbClr val="000000"/>
                </a:solidFill>
                <a:latin typeface="Candara" charset="0"/>
                <a:cs typeface="MS PGothic" charset="0"/>
              </a:rPr>
              <a:t>v</a:t>
            </a:r>
            <a:r>
              <a:rPr lang="en-US" sz="2600" b="1" dirty="0">
                <a:solidFill>
                  <a:srgbClr val="000000"/>
                </a:solidFill>
                <a:latin typeface="Candara" charset="0"/>
                <a:cs typeface="MS PGothic" charset="0"/>
              </a:rPr>
              <a:t>. 48: To be perfect </a:t>
            </a:r>
            <a:r>
              <a:rPr lang="en-US" sz="2600" b="1" dirty="0" smtClean="0">
                <a:solidFill>
                  <a:srgbClr val="000000"/>
                </a:solidFill>
                <a:latin typeface="Candara" charset="0"/>
                <a:cs typeface="MS PGothic" charset="0"/>
              </a:rPr>
              <a:t>as </a:t>
            </a:r>
            <a:r>
              <a:rPr lang="en-US" sz="2600" b="1" dirty="0">
                <a:solidFill>
                  <a:srgbClr val="000000"/>
                </a:solidFill>
                <a:latin typeface="Candara" charset="0"/>
                <a:cs typeface="MS PGothic" charset="0"/>
              </a:rPr>
              <a:t>the Father is perfect [</a:t>
            </a:r>
            <a:r>
              <a:rPr lang="en-US" sz="2600" b="1" dirty="0">
                <a:solidFill>
                  <a:srgbClr val="FF0000"/>
                </a:solidFill>
                <a:latin typeface="Candara" charset="0"/>
                <a:cs typeface="MS PGothic" charset="0"/>
              </a:rPr>
              <a:t>= </a:t>
            </a:r>
            <a:r>
              <a:rPr lang="en-US" sz="2600" b="1" dirty="0" smtClean="0">
                <a:solidFill>
                  <a:srgbClr val="FF0000"/>
                </a:solidFill>
                <a:latin typeface="Candara" charset="0"/>
                <a:cs typeface="MS PGothic" charset="0"/>
              </a:rPr>
              <a:t>true righteousness </a:t>
            </a:r>
            <a:r>
              <a:rPr lang="en-US" sz="2600" b="1" dirty="0">
                <a:solidFill>
                  <a:srgbClr val="000000"/>
                </a:solidFill>
                <a:latin typeface="Candara" charset="0"/>
                <a:cs typeface="MS PGothic" charset="0"/>
              </a:rPr>
              <a:t>that exceeds that of the scribes and Pharisees, Matt. 5:20]</a:t>
            </a:r>
            <a:r>
              <a:rPr lang="en-US" sz="2600" b="1" dirty="0" smtClean="0">
                <a:solidFill>
                  <a:srgbClr val="000000"/>
                </a:solidFill>
                <a:latin typeface="Candara" charset="0"/>
                <a:cs typeface="MS PGothic" charset="0"/>
              </a:rPr>
              <a:t>.</a:t>
            </a:r>
          </a:p>
          <a:p>
            <a:pPr marL="461963" lvl="0" indent="-461963">
              <a:spcBef>
                <a:spcPct val="0"/>
              </a:spcBef>
            </a:pPr>
            <a:endParaRPr lang="en-US" sz="2400" b="1" dirty="0">
              <a:solidFill>
                <a:srgbClr val="000000"/>
              </a:solidFill>
              <a:latin typeface="Candara" charset="0"/>
              <a:cs typeface="MS PGothic" charset="0"/>
            </a:endParaRPr>
          </a:p>
          <a:p>
            <a:pPr marL="461963" indent="-461963">
              <a:spcBef>
                <a:spcPct val="0"/>
              </a:spcBef>
            </a:pPr>
            <a:r>
              <a:rPr lang="en-US" sz="2600" b="1" dirty="0">
                <a:solidFill>
                  <a:srgbClr val="FF0000"/>
                </a:solidFill>
                <a:latin typeface="Candara" charset="0"/>
                <a:cs typeface="MS PGothic" charset="0"/>
              </a:rPr>
              <a:t>The Spirit of </a:t>
            </a:r>
            <a:r>
              <a:rPr lang="en-US" sz="2600" b="1" dirty="0" smtClean="0">
                <a:solidFill>
                  <a:srgbClr val="FF0000"/>
                </a:solidFill>
                <a:latin typeface="Candara" charset="0"/>
                <a:cs typeface="MS PGothic" charset="0"/>
              </a:rPr>
              <a:t>Loving Your Enemies: </a:t>
            </a:r>
            <a:r>
              <a:rPr lang="en-US" sz="2600" b="1" dirty="0">
                <a:latin typeface="Candara" charset="0"/>
                <a:cs typeface="MS PGothic" charset="0"/>
              </a:rPr>
              <a:t>Be like your heavenly Father in loving your neighbor—including those who hate you—because of who you are </a:t>
            </a:r>
            <a:r>
              <a:rPr lang="en-US" sz="2600" b="1" dirty="0" smtClean="0">
                <a:latin typeface="Candara" charset="0"/>
                <a:cs typeface="MS PGothic" charset="0"/>
              </a:rPr>
              <a:t>[</a:t>
            </a:r>
            <a:r>
              <a:rPr lang="en-US" sz="2600" b="1" i="1" dirty="0" smtClean="0">
                <a:latin typeface="Candara" charset="0"/>
                <a:cs typeface="MS PGothic" charset="0"/>
              </a:rPr>
              <a:t>agape</a:t>
            </a:r>
            <a:r>
              <a:rPr lang="en-US" sz="2600" b="1" dirty="0" smtClean="0">
                <a:latin typeface="Candara" charset="0"/>
                <a:cs typeface="MS PGothic" charset="0"/>
              </a:rPr>
              <a:t>]</a:t>
            </a:r>
            <a:r>
              <a:rPr lang="en-US" sz="2600" b="1" dirty="0">
                <a:latin typeface="Candara" charset="0"/>
                <a:cs typeface="MS PGothic" charset="0"/>
              </a:rPr>
              <a:t>.</a:t>
            </a:r>
          </a:p>
          <a:p>
            <a:pPr marL="461963" lvl="0" indent="-461963">
              <a:spcBef>
                <a:spcPct val="0"/>
              </a:spcBef>
            </a:pPr>
            <a:endParaRPr lang="en-US" sz="2600" b="1" dirty="0">
              <a:solidFill>
                <a:srgbClr val="000000"/>
              </a:solidFill>
              <a:latin typeface="Candara" charset="0"/>
              <a:cs typeface="MS PGothic" charset="0"/>
            </a:endParaRPr>
          </a:p>
          <a:p>
            <a:pPr marL="455613" lvl="2" indent="0" algn="ctr" defTabSz="385763">
              <a:spcBef>
                <a:spcPts val="0"/>
              </a:spcBef>
              <a:buNone/>
              <a:defRPr/>
            </a:pPr>
            <a:endParaRPr lang="en-US" i="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138193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35689</TotalTime>
  <Words>1106</Words>
  <Application>Microsoft Macintosh PowerPoint</Application>
  <PresentationFormat>Custom</PresentationFormat>
  <Paragraphs>108</Paragraphs>
  <Slides>17</Slides>
  <Notes>15</Notes>
  <HiddenSlides>0</HiddenSlides>
  <MMClips>0</MMClips>
  <ScaleCrop>false</ScaleCrop>
  <HeadingPairs>
    <vt:vector size="4" baseType="variant">
      <vt:variant>
        <vt:lpstr>Theme</vt:lpstr>
      </vt:variant>
      <vt:variant>
        <vt:i4>18</vt:i4>
      </vt:variant>
      <vt:variant>
        <vt:lpstr>Slide Titles</vt:lpstr>
      </vt:variant>
      <vt:variant>
        <vt:i4>17</vt:i4>
      </vt:variant>
    </vt:vector>
  </HeadingPairs>
  <TitlesOfParts>
    <vt:vector size="35"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PowerPoint Presentation</vt:lpstr>
      <vt:lpstr>Love Your Enemies</vt:lpstr>
      <vt:lpstr>RECAP: NON-RETALIATION AS A PART OF LOVING YOUR ENEMIES </vt:lpstr>
      <vt:lpstr>LOVING YOUR NEIGHBOR AND LOVING YOUR ENEMIES</vt:lpstr>
      <vt:lpstr>LOVING YOUR NEIGHBOR AND LOVING YOUR ENEMIES</vt:lpstr>
      <vt:lpstr>PowerPoint Presentation</vt:lpstr>
      <vt:lpstr>LOVING YOUR NEIGHBOR AND LOVING YOUR ENEMIES</vt:lpstr>
      <vt:lpstr>LOVING YOUR NEIGHBOR AND LOVING YOUR ENEMIES</vt:lpstr>
      <vt:lpstr>WHY SHOULD WE LOVE OUR ENEMIES?</vt:lpstr>
      <vt:lpstr>WHAT DOES IT MEAN TO LOVE OUR ENEMIES?</vt:lpstr>
      <vt:lpstr>WHAT DOES IT MEAN TO LOVE OUR ENEMIES?</vt:lpstr>
      <vt:lpstr>WHAT DOES IT MEAN TO LOVE OUR ENEMIES?</vt:lpstr>
      <vt:lpstr>WHAT IMPLICATIONS DOES JESUS’ RADICAL TEACHING  ON “LOVING YOUR ENEMIES” HAVE FOR US TODAY?</vt:lpstr>
      <vt:lpstr>WHAT IMPLICATIONS DOES JESUS’ RADICAL TEACHING  ON “LOVING YOUR ENEMIES” HAVE FOR US TODAY?</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2817</cp:revision>
  <dcterms:created xsi:type="dcterms:W3CDTF">2007-10-20T20:09:35Z</dcterms:created>
  <dcterms:modified xsi:type="dcterms:W3CDTF">2016-03-14T03:14:48Z</dcterms:modified>
  <cp:category/>
</cp:coreProperties>
</file>