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  <p:sldMasterId id="2147511147" r:id="rId35"/>
    <p:sldMasterId id="2147511159" r:id="rId36"/>
    <p:sldMasterId id="2147511196" r:id="rId37"/>
  </p:sldMasterIdLst>
  <p:notesMasterIdLst>
    <p:notesMasterId r:id="rId54"/>
  </p:notesMasterIdLst>
  <p:handoutMasterIdLst>
    <p:handoutMasterId r:id="rId55"/>
  </p:handoutMasterIdLst>
  <p:sldIdLst>
    <p:sldId id="1626" r:id="rId38"/>
    <p:sldId id="2927" r:id="rId39"/>
    <p:sldId id="2944" r:id="rId40"/>
    <p:sldId id="3038" r:id="rId41"/>
    <p:sldId id="3047" r:id="rId42"/>
    <p:sldId id="3046" r:id="rId43"/>
    <p:sldId id="3020" r:id="rId44"/>
    <p:sldId id="3040" r:id="rId45"/>
    <p:sldId id="3042" r:id="rId46"/>
    <p:sldId id="3043" r:id="rId47"/>
    <p:sldId id="3044" r:id="rId48"/>
    <p:sldId id="3001" r:id="rId49"/>
    <p:sldId id="3045" r:id="rId50"/>
    <p:sldId id="3019" r:id="rId51"/>
    <p:sldId id="2823" r:id="rId52"/>
    <p:sldId id="1929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94660"/>
  </p:normalViewPr>
  <p:slideViewPr>
    <p:cSldViewPr>
      <p:cViewPr>
        <p:scale>
          <a:sx n="99" d="100"/>
          <a:sy n="99" d="100"/>
        </p:scale>
        <p:origin x="-92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13.xml"/><Relationship Id="rId51" Type="http://schemas.openxmlformats.org/officeDocument/2006/relationships/slide" Target="slides/slide14.xml"/><Relationship Id="rId52" Type="http://schemas.openxmlformats.org/officeDocument/2006/relationships/slide" Target="slides/slide15.xml"/><Relationship Id="rId53" Type="http://schemas.openxmlformats.org/officeDocument/2006/relationships/slide" Target="slides/slide16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9/27/15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9/27/15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EC45-0193-CE40-91AB-F8CA7F56CD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1806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81F9-DD1C-F643-9FEA-7580BB5A87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1840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B316-F769-E644-8985-7B2A6121F9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7535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8256-A9A7-044A-81AF-C6B0D2BBBB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07608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85C2-02EA-B641-99C3-9DC6094B1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4079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9EF7-BAA0-0A4F-96B7-746453899A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0056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48EE-5F6D-764D-847C-D1D99AAFA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2520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62D5-CAAA-EA4E-B2A9-F08A8FC369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6672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8422B-6ED9-B249-B78B-0C92C4495F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06060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815E-62AE-B648-B5DD-9CC34F6BE5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88397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A2BA4-F434-5D46-BC72-2424F3128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0721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8.xml"/><Relationship Id="rId12" Type="http://schemas.openxmlformats.org/officeDocument/2006/relationships/theme" Target="../theme/theme3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0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fld id="{D7DA8AE8-179E-8B48-990F-2D2699201E63}" type="slidenum">
              <a:rPr lang="en-US">
                <a:solidFill>
                  <a:srgbClr val="FFFFFF"/>
                </a:solidFill>
              </a:rPr>
              <a:pPr algn="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48" r:id="rId1"/>
    <p:sldLayoutId id="2147511149" r:id="rId2"/>
    <p:sldLayoutId id="2147511150" r:id="rId3"/>
    <p:sldLayoutId id="2147511151" r:id="rId4"/>
    <p:sldLayoutId id="2147511152" r:id="rId5"/>
    <p:sldLayoutId id="2147511153" r:id="rId6"/>
    <p:sldLayoutId id="2147511154" r:id="rId7"/>
    <p:sldLayoutId id="2147511155" r:id="rId8"/>
    <p:sldLayoutId id="2147511156" r:id="rId9"/>
    <p:sldLayoutId id="2147511157" r:id="rId10"/>
    <p:sldLayoutId id="2147511158" r:id="rId11"/>
  </p:sldLayoutIdLst>
  <p:transition xmlns:p14="http://schemas.microsoft.com/office/powerpoint/2010/main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THEN DOES IT MEAN TO BE POOR SPIRIT?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2999" cy="5486400"/>
          </a:xfrm>
        </p:spPr>
        <p:txBody>
          <a:bodyPr/>
          <a:lstStyle/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It means to </a:t>
            </a: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be broken from our self-righteousness and further </a:t>
            </a:r>
            <a:r>
              <a:rPr lang="en-US" sz="24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attempts</a:t>
            </a: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to be self-righteous.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9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buNone/>
            </a:pPr>
            <a:r>
              <a:rPr lang="en-US" sz="2300" b="1" i="1" baseline="30000" dirty="0" smtClean="0">
                <a:latin typeface="Candara"/>
                <a:cs typeface="Candara"/>
              </a:rPr>
              <a:t>9</a:t>
            </a:r>
            <a:r>
              <a:rPr lang="en-US" sz="2300" b="1" i="1" baseline="30000" dirty="0">
                <a:latin typeface="Candara"/>
                <a:cs typeface="Candara"/>
              </a:rPr>
              <a:t> </a:t>
            </a:r>
            <a:r>
              <a:rPr lang="en-US" sz="2300" i="1" dirty="0">
                <a:latin typeface="Candara"/>
                <a:cs typeface="Candara"/>
              </a:rPr>
              <a:t>He also told this parable to some who trusted 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in themselves that they were righteous, and treated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others with contempt: </a:t>
            </a:r>
            <a:r>
              <a:rPr lang="en-US" sz="2300" b="1" i="1" baseline="30000" dirty="0">
                <a:latin typeface="Candara"/>
                <a:cs typeface="Candara"/>
              </a:rPr>
              <a:t>10 </a:t>
            </a:r>
            <a:r>
              <a:rPr lang="en-US" sz="2300" i="1" dirty="0">
                <a:latin typeface="Candara"/>
                <a:cs typeface="Candara"/>
              </a:rPr>
              <a:t>“Two men went up into the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temple to pray, one a Pharisee and the other a tax collector.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b="1" i="1" baseline="30000" dirty="0">
                <a:latin typeface="Candara"/>
                <a:cs typeface="Candara"/>
              </a:rPr>
              <a:t>11 </a:t>
            </a:r>
            <a:r>
              <a:rPr lang="en-US" sz="2300" i="1" dirty="0">
                <a:latin typeface="Candara"/>
                <a:cs typeface="Candara"/>
              </a:rPr>
              <a:t>The Pharisee, standing by himself, prayed thus: ‘God, I thank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you that I am not like other men, </a:t>
            </a:r>
            <a:r>
              <a:rPr lang="en-US" sz="2300" i="1" dirty="0" err="1">
                <a:latin typeface="Candara"/>
                <a:cs typeface="Candara"/>
              </a:rPr>
              <a:t>extortioners</a:t>
            </a:r>
            <a:r>
              <a:rPr lang="en-US" sz="2300" i="1" dirty="0">
                <a:latin typeface="Candara"/>
                <a:cs typeface="Candara"/>
              </a:rPr>
              <a:t>, unjust</a:t>
            </a:r>
            <a:r>
              <a:rPr lang="en-US" sz="2300" i="1" dirty="0" smtClean="0">
                <a:latin typeface="Candara"/>
                <a:cs typeface="Candara"/>
              </a:rPr>
              <a:t>, 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adulterers</a:t>
            </a:r>
            <a:r>
              <a:rPr lang="en-US" sz="2300" i="1" dirty="0">
                <a:latin typeface="Candara"/>
                <a:cs typeface="Candara"/>
              </a:rPr>
              <a:t>, </a:t>
            </a:r>
            <a:r>
              <a:rPr lang="en-US" sz="2300" i="1" dirty="0" smtClean="0">
                <a:latin typeface="Candara"/>
                <a:cs typeface="Candara"/>
              </a:rPr>
              <a:t>or </a:t>
            </a:r>
            <a:r>
              <a:rPr lang="en-US" sz="2300" i="1" dirty="0">
                <a:latin typeface="Candara"/>
                <a:cs typeface="Candara"/>
              </a:rPr>
              <a:t>even like this tax collector. </a:t>
            </a:r>
            <a:r>
              <a:rPr lang="en-US" sz="2300" b="1" i="1" baseline="30000" dirty="0">
                <a:latin typeface="Candara"/>
                <a:cs typeface="Candara"/>
              </a:rPr>
              <a:t>12 </a:t>
            </a:r>
            <a:r>
              <a:rPr lang="en-US" sz="2300" i="1" dirty="0">
                <a:latin typeface="Candara"/>
                <a:cs typeface="Candara"/>
              </a:rPr>
              <a:t>I fast </a:t>
            </a:r>
            <a:r>
              <a:rPr lang="en-US" sz="2300" i="1" dirty="0" smtClean="0">
                <a:latin typeface="Candara"/>
                <a:cs typeface="Candara"/>
              </a:rPr>
              <a:t/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twice </a:t>
            </a:r>
            <a:r>
              <a:rPr lang="en-US" sz="2300" i="1" dirty="0">
                <a:latin typeface="Candara"/>
                <a:cs typeface="Candara"/>
              </a:rPr>
              <a:t>a week; I give tithes of </a:t>
            </a:r>
            <a:r>
              <a:rPr lang="en-US" sz="2300" i="1" dirty="0" smtClean="0">
                <a:latin typeface="Candara"/>
                <a:cs typeface="Candara"/>
              </a:rPr>
              <a:t>all that </a:t>
            </a:r>
            <a:r>
              <a:rPr lang="en-US" sz="2300" i="1" dirty="0">
                <a:latin typeface="Candara"/>
                <a:cs typeface="Candara"/>
              </a:rPr>
              <a:t>I get.</a:t>
            </a:r>
            <a:r>
              <a:rPr lang="en-US" sz="2300" i="1" dirty="0" smtClean="0">
                <a:latin typeface="Candara"/>
                <a:cs typeface="Candara"/>
              </a:rPr>
              <a:t>’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 Luke </a:t>
            </a:r>
            <a:r>
              <a:rPr lang="en-US" sz="2300" i="1" dirty="0">
                <a:latin typeface="Candara"/>
                <a:cs typeface="Candara"/>
              </a:rPr>
              <a:t>18:9</a:t>
            </a:r>
            <a:r>
              <a:rPr lang="en-US" sz="2300" i="1" dirty="0" smtClean="0">
                <a:latin typeface="Candara"/>
                <a:cs typeface="Candara"/>
              </a:rPr>
              <a:t>-12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THEN DOES IT MEAN TO BE POOR SPIRIT?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2999" cy="5486400"/>
          </a:xfrm>
        </p:spPr>
        <p:txBody>
          <a:bodyPr/>
          <a:lstStyle/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It means to </a:t>
            </a: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be broken from our self-righteousness and further </a:t>
            </a:r>
            <a:r>
              <a:rPr lang="en-US" sz="24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attempts </a:t>
            </a: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to be self-righteous.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9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buNone/>
            </a:pPr>
            <a:r>
              <a:rPr lang="en-US" sz="2300" i="1" dirty="0">
                <a:latin typeface="Candara"/>
                <a:cs typeface="Candara"/>
              </a:rPr>
              <a:t> </a:t>
            </a:r>
            <a:r>
              <a:rPr lang="en-US" sz="2300" b="1" i="1" baseline="30000" dirty="0">
                <a:latin typeface="Candara"/>
                <a:cs typeface="Candara"/>
              </a:rPr>
              <a:t>13 </a:t>
            </a:r>
            <a:r>
              <a:rPr lang="en-US" sz="2300" i="1" dirty="0">
                <a:latin typeface="Candara"/>
                <a:cs typeface="Candara"/>
              </a:rPr>
              <a:t>But the tax collector, standing far off, would not even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lift up his eyes to heaven, but beat his breast, saying, ‘God, be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merciful to me, a sinner!’ </a:t>
            </a:r>
            <a:r>
              <a:rPr lang="en-US" sz="2300" b="1" i="1" baseline="30000" dirty="0">
                <a:latin typeface="Candara"/>
                <a:cs typeface="Candara"/>
              </a:rPr>
              <a:t>14 </a:t>
            </a:r>
            <a:r>
              <a:rPr lang="en-US" sz="2300" i="1" dirty="0">
                <a:latin typeface="Candara"/>
                <a:cs typeface="Candara"/>
              </a:rPr>
              <a:t>I tell you, this man went down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to his house justified, rather than the other. For everyone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 who exalts himself will be humbled, but the one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who humbles himself will be exalted.”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Luke </a:t>
            </a:r>
            <a:r>
              <a:rPr lang="en-US" sz="2300" i="1" dirty="0">
                <a:latin typeface="Candara"/>
                <a:cs typeface="Candara"/>
              </a:rPr>
              <a:t>18</a:t>
            </a:r>
            <a:r>
              <a:rPr lang="en-US" sz="2300" i="1" dirty="0" smtClean="0">
                <a:latin typeface="Candara"/>
                <a:cs typeface="Candara"/>
              </a:rPr>
              <a:t>:13-14</a:t>
            </a:r>
            <a:endParaRPr lang="en-US" sz="2300" dirty="0">
              <a:latin typeface="Candara"/>
              <a:cs typeface="Candara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1" indent="-342900" defTabSz="4572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sz="23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world: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All religions agree on this: men reaching God through his own religious efforts/good merits.</a:t>
            </a:r>
          </a:p>
          <a:p>
            <a:pPr lvl="1" indent="-342900" defTabSz="4572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sz="23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Jesus: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All your righteous acts are like filthy rags (Isa 64:6).</a:t>
            </a:r>
          </a:p>
        </p:txBody>
      </p:sp>
    </p:spTree>
    <p:extLst>
      <p:ext uri="{BB962C8B-B14F-4D97-AF65-F5344CB8AC3E}">
        <p14:creationId xmlns:p14="http://schemas.microsoft.com/office/powerpoint/2010/main" val="50865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LIVING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FIRST BEATITUDE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 CHRIST-FOLLOWER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219200"/>
            <a:ext cx="8686799" cy="5486400"/>
          </a:xfrm>
        </p:spPr>
        <p:txBody>
          <a:bodyPr/>
          <a:lstStyle/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Look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at God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(Isaiah 6:5)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Looking at ourselves only drives us to self-consciousness.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state of our spiritual condition is found when we look at God in his holiness—so looking at God through Scripture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</a:p>
          <a:p>
            <a:pPr marL="862013" lvl="1" indent="-461963">
              <a:buFont typeface="Wingdings" charset="2"/>
              <a:buChar char="Ø"/>
              <a:defRPr/>
            </a:pPr>
            <a:endParaRPr lang="en-US" sz="8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Come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the Cross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(Philippians 2:8).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cross of Christ is where the wretchedness of my spiritual poverty and the amazing love of God met.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cross is where “my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richest gain I count but loss, And pour contempt on all my 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pride” [Isaac Watts].</a:t>
            </a:r>
          </a:p>
          <a:p>
            <a:pPr marL="862013" lvl="1" indent="-461963">
              <a:buFont typeface="Wingdings" charset="2"/>
              <a:buChar char="Ø"/>
              <a:defRPr/>
            </a:pPr>
            <a:endParaRPr lang="en-US" sz="8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ct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Lord, bend that proud and </a:t>
            </a:r>
            <a:r>
              <a:rPr lang="en-US" sz="2200" i="1" dirty="0" err="1">
                <a:latin typeface="Candara" charset="0"/>
                <a:cs typeface="Times New Roman" charset="0"/>
              </a:rPr>
              <a:t>stiffnecked</a:t>
            </a:r>
            <a:r>
              <a:rPr lang="en-US" sz="2200" i="1" dirty="0">
                <a:latin typeface="Candara" charset="0"/>
                <a:cs typeface="Times New Roman" charset="0"/>
              </a:rPr>
              <a:t> I,</a:t>
            </a:r>
          </a:p>
          <a:p>
            <a:pPr marL="0" algn="ctr">
              <a:spcBef>
                <a:spcPct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Help me to bow the head and die;</a:t>
            </a:r>
          </a:p>
          <a:p>
            <a:pPr marL="0" algn="ctr">
              <a:spcBef>
                <a:spcPct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Beholding Him on Calvary,</a:t>
            </a:r>
          </a:p>
          <a:p>
            <a:pPr marL="0" algn="ctr">
              <a:spcBef>
                <a:spcPct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Who bowed His head for me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.</a:t>
            </a:r>
            <a:endParaRPr lang="en-US" sz="2200" i="1" dirty="0">
              <a:latin typeface="Candara" charset="0"/>
              <a:cs typeface="Times New Roman" charset="0"/>
            </a:endParaRPr>
          </a:p>
          <a:p>
            <a:pPr marL="0" algn="ctr">
              <a:spcBef>
                <a:spcPct val="0"/>
              </a:spcBef>
              <a:buFontTx/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Roy </a:t>
            </a:r>
            <a:r>
              <a:rPr lang="en-US" sz="2200" i="1" dirty="0" err="1" smtClean="0">
                <a:latin typeface="Candara" charset="0"/>
                <a:cs typeface="Times New Roman" charset="0"/>
              </a:rPr>
              <a:t>Hession</a:t>
            </a:r>
            <a:endParaRPr lang="en-US" sz="2200" i="1" dirty="0">
              <a:latin typeface="Candara" charset="0"/>
              <a:cs typeface="Times New Roman" charset="0"/>
            </a:endParaRPr>
          </a:p>
          <a:p>
            <a:pPr marL="862013" lvl="1" indent="-461963">
              <a:buFont typeface="Wingdings" charset="2"/>
              <a:buChar char="Ø"/>
              <a:defRPr/>
            </a:pP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5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LIVING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OUT THE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FIRST BEATITUDE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 CHRIST-FOLLOWER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219200"/>
            <a:ext cx="8686799" cy="5486400"/>
          </a:xfrm>
        </p:spPr>
        <p:txBody>
          <a:bodyPr/>
          <a:lstStyle/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Look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at God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(Isaiah 6:5)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Looking at ourselves only drives us to self-consciousness.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state of our spiritual condition is found when we look at God in his holiness—so looking at God through Scripture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</a:p>
          <a:p>
            <a:pPr marL="862013" lvl="1" indent="-461963">
              <a:buFont typeface="Wingdings" charset="2"/>
              <a:buChar char="Ø"/>
              <a:defRPr/>
            </a:pPr>
            <a:endParaRPr lang="en-US" sz="8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Come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the Cross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(Philippians 2:8).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cross of Christ is where the wretchedness of my spiritual poverty and the amazing love of God met.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cross is where “my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richest gain I count but loss, And pour contempt on all my 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pride.” — Isaac Watts.</a:t>
            </a:r>
          </a:p>
          <a:p>
            <a:pPr marL="862013" lvl="1" indent="-461963">
              <a:buFont typeface="Wingdings" charset="2"/>
              <a:buChar char="Ø"/>
              <a:defRPr/>
            </a:pPr>
            <a:endParaRPr lang="en-US" sz="8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Ask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Jesus to HEAR YOUR HUMBLE CRY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(Mark 10:46-48).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 is drawn to a broken contrite heart.</a:t>
            </a:r>
            <a:endParaRPr lang="en-US" sz="22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Like the tax collector and the blind man, cry out for mercy!</a:t>
            </a:r>
            <a:endParaRPr lang="en-US" sz="22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buFont typeface="Wingdings" charset="2"/>
              <a:buChar char="Ø"/>
              <a:defRPr/>
            </a:pPr>
            <a:endParaRPr lang="en-US" sz="22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6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305800" cy="632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Pass Me Not, O Gentle Savior</a:t>
            </a:r>
            <a:endParaRPr lang="en-US" sz="2800" b="1" dirty="0">
              <a:solidFill>
                <a:srgbClr val="80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latin typeface="Candara" charset="0"/>
                <a:ea typeface="MS PGothic" charset="0"/>
                <a:cs typeface="Candara" charset="0"/>
              </a:rPr>
              <a:t>by Fanny </a:t>
            </a:r>
            <a:r>
              <a:rPr lang="en-US" sz="20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Candara" charset="0"/>
              </a:rPr>
              <a:t>Crosby (1868)</a:t>
            </a:r>
            <a:endParaRPr lang="en-US" sz="2000" i="1" dirty="0">
              <a:solidFill>
                <a:srgbClr val="00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Pass me not, O gentle Savior,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Hear my humble cry;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While on others Thou art calling,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Do not pass me by.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14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Let me at Thy throne of mercy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Find a sweet relief,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Kneeling there in deep contrition;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Help my unbelief.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1400" b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Savior, Savior,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Hear my humble cry;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While on others Thou art calling,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Do not pass me by.</a:t>
            </a:r>
          </a:p>
        </p:txBody>
      </p:sp>
      <p:cxnSp>
        <p:nvCxnSpPr>
          <p:cNvPr id="178178" name="Straight Arrow Connector 19"/>
          <p:cNvCxnSpPr>
            <a:cxnSpLocks noChangeShapeType="1"/>
          </p:cNvCxnSpPr>
          <p:nvPr/>
        </p:nvCxnSpPr>
        <p:spPr bwMode="auto">
          <a:xfrm>
            <a:off x="73152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19686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216186" y="1524000"/>
            <a:ext cx="8796076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convinced more of your need for this first beatitude—to be poor in spirit? What will you do?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attitude or </a:t>
            </a:r>
            <a:r>
              <a:rPr lang="en-US" dirty="0" smtClean="0"/>
              <a:t>assumption </a:t>
            </a:r>
            <a:r>
              <a:rPr lang="en-US" dirty="0"/>
              <a:t>self-righteousness must be emptied from you before being filled with Christ’s true righteousness? 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</a:t>
            </a:r>
            <a:r>
              <a:rPr lang="en-US" dirty="0" smtClean="0"/>
              <a:t>you to ask </a:t>
            </a:r>
            <a:r>
              <a:rPr lang="en-US" dirty="0"/>
              <a:t>Jesus to hear your humble cry today? </a:t>
            </a:r>
          </a:p>
        </p:txBody>
      </p:sp>
    </p:spTree>
    <p:extLst>
      <p:ext uri="{BB962C8B-B14F-4D97-AF65-F5344CB8AC3E}">
        <p14:creationId xmlns:p14="http://schemas.microsoft.com/office/powerpoint/2010/main" val="242771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362200"/>
            <a:ext cx="8447362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Poor in Spirit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7813019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[2]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5: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3</a:t>
            </a:r>
            <a:endParaRPr lang="en-US" sz="2600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800" b="1" dirty="0" smtClean="0">
                <a:latin typeface="Candara"/>
                <a:cs typeface="Candara"/>
              </a:rPr>
              <a:t>©</a:t>
            </a:r>
            <a:r>
              <a:rPr lang="en-US" sz="2800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September 20,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90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OVERVIEW OF THE EIGHT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BEATITUDES AS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 WHOLE (5:3-12)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2999" cy="5334000"/>
          </a:xfrm>
        </p:spPr>
        <p:txBody>
          <a:bodyPr/>
          <a:lstStyle/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These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NOT descriptions 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some elite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Christians but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b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portrait of ALL Christians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as the citizens of God’s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kingdom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(not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eight types but ONE comprehensive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portrait).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These are NOT 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imperatives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for salvation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but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INDICATIVES of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regenerated heart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[Christian Counter-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Culture].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These are NOT natural tendencies but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TRANSFORMED DISPOSITIONS produced by God’s grace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through the Spirit’s work on us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These are NOT in a random order but in a spiritual progression from one to other,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being INTERRELATED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as God’s sanctification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process in us.</a:t>
            </a:r>
          </a:p>
          <a:p>
            <a:pPr marL="0" indent="0" algn="ctr">
              <a:buNone/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533400"/>
            <a:ext cx="8605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0" dirty="0" smtClean="0">
                <a:solidFill>
                  <a:srgbClr val="800000"/>
                </a:solidFill>
                <a:latin typeface="Candara" charset="0"/>
              </a:rPr>
              <a:t>THE STRUCTURE OF THE SERMON ON THE MOUNT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358772"/>
            <a:ext cx="8551333" cy="4902456"/>
            <a:chOff x="333559" y="1358772"/>
            <a:chExt cx="8522574" cy="4902456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333559" y="1358772"/>
              <a:ext cx="8522574" cy="4889628"/>
              <a:chOff x="467906" y="1358746"/>
              <a:chExt cx="8313153" cy="4890155"/>
            </a:xfrm>
          </p:grpSpPr>
          <p:sp>
            <p:nvSpPr>
              <p:cNvPr id="30725" name="Text Box 7"/>
              <p:cNvSpPr txBox="1">
                <a:spLocks noChangeArrowheads="1"/>
              </p:cNvSpPr>
              <p:nvPr/>
            </p:nvSpPr>
            <p:spPr bwMode="auto">
              <a:xfrm>
                <a:off x="3189974" y="1371576"/>
                <a:ext cx="2651522" cy="4876645"/>
              </a:xfrm>
              <a:prstGeom prst="rect">
                <a:avLst/>
              </a:prstGeom>
              <a:solidFill>
                <a:srgbClr val="E1F61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4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4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4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sz="2400" b="1" i="0" dirty="0" smtClean="0">
                    <a:solidFill>
                      <a:srgbClr val="000000"/>
                    </a:solidFill>
                    <a:latin typeface="Candara" charset="0"/>
                  </a:rPr>
                  <a:t>Christian 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sz="2400" b="1" i="0" dirty="0" smtClean="0">
                    <a:solidFill>
                      <a:srgbClr val="000000"/>
                    </a:solidFill>
                    <a:latin typeface="Candara" charset="0"/>
                  </a:rPr>
                  <a:t>Righteousness: 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ja-JP" altLang="en-US" sz="2400" b="1" i="0" dirty="0" smtClean="0">
                    <a:solidFill>
                      <a:srgbClr val="000000"/>
                    </a:solidFill>
                    <a:latin typeface="Candara" charset="0"/>
                  </a:rPr>
                  <a:t>“</a:t>
                </a:r>
                <a:r>
                  <a:rPr lang="en-US" altLang="ja-JP" sz="2400" b="1" i="0" dirty="0" smtClean="0">
                    <a:solidFill>
                      <a:srgbClr val="000000"/>
                    </a:solidFill>
                    <a:latin typeface="Candara" charset="0"/>
                  </a:rPr>
                  <a:t>DOING</a:t>
                </a:r>
                <a:r>
                  <a:rPr lang="ja-JP" altLang="en-US" sz="2400" b="1" i="0" dirty="0" smtClean="0">
                    <a:solidFill>
                      <a:srgbClr val="000000"/>
                    </a:solidFill>
                    <a:latin typeface="Candara" charset="0"/>
                  </a:rPr>
                  <a:t>”</a:t>
                </a:r>
                <a:endParaRPr lang="en-US" altLang="ja-JP" sz="24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4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4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2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400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5:13-7:12</a:t>
                </a:r>
                <a:endParaRPr lang="en-US" sz="2400" b="1" i="0" dirty="0" smtClean="0">
                  <a:solidFill>
                    <a:srgbClr val="CC3300"/>
                  </a:solidFill>
                  <a:latin typeface="Candara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i="0" dirty="0" smtClean="0">
                  <a:solidFill>
                    <a:srgbClr val="CC3300"/>
                  </a:solidFill>
                  <a:latin typeface="Eras Demi ITC" charset="0"/>
                  <a:sym typeface="Wingdings" charset="0"/>
                </a:endParaRPr>
              </a:p>
            </p:txBody>
          </p:sp>
          <p:sp>
            <p:nvSpPr>
              <p:cNvPr id="30726" name="Text Box 8"/>
              <p:cNvSpPr txBox="1">
                <a:spLocks noChangeArrowheads="1"/>
              </p:cNvSpPr>
              <p:nvPr/>
            </p:nvSpPr>
            <p:spPr bwMode="auto">
              <a:xfrm>
                <a:off x="1653148" y="1371575"/>
                <a:ext cx="1629707" cy="4877326"/>
              </a:xfrm>
              <a:prstGeom prst="rect">
                <a:avLst/>
              </a:prstGeom>
              <a:solidFill>
                <a:srgbClr val="E1F61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sz="2400" b="1" i="0" dirty="0" smtClean="0">
                    <a:solidFill>
                      <a:srgbClr val="000000"/>
                    </a:solidFill>
                    <a:latin typeface="Candara" charset="0"/>
                  </a:rPr>
                  <a:t>Christian Character: 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ja-JP" altLang="en-US" sz="2400" b="1" i="0" dirty="0" smtClean="0">
                    <a:solidFill>
                      <a:srgbClr val="000000"/>
                    </a:solidFill>
                    <a:latin typeface="Candara" charset="0"/>
                  </a:rPr>
                  <a:t>“</a:t>
                </a:r>
                <a:r>
                  <a:rPr lang="en-US" altLang="ja-JP" sz="2400" b="1" i="0" dirty="0" smtClean="0">
                    <a:solidFill>
                      <a:srgbClr val="000000"/>
                    </a:solidFill>
                    <a:latin typeface="Candara" charset="0"/>
                  </a:rPr>
                  <a:t>BEING</a:t>
                </a:r>
                <a:r>
                  <a:rPr lang="ja-JP" altLang="en-US" sz="2400" b="1" i="0" dirty="0" smtClean="0">
                    <a:solidFill>
                      <a:srgbClr val="000000"/>
                    </a:solidFill>
                    <a:latin typeface="Candara" charset="0"/>
                  </a:rPr>
                  <a:t>”</a:t>
                </a:r>
                <a:endParaRPr lang="en-US" altLang="ja-JP" sz="24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4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4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4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400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5:3-12</a:t>
                </a:r>
                <a:endParaRPr lang="en-US" sz="2400" b="1" i="0" dirty="0" smtClean="0">
                  <a:solidFill>
                    <a:srgbClr val="CC3300"/>
                  </a:solidFill>
                  <a:latin typeface="Candara" charset="0"/>
                </a:endParaRPr>
              </a:p>
            </p:txBody>
          </p:sp>
          <p:sp>
            <p:nvSpPr>
              <p:cNvPr id="5126" name="Text Box 9"/>
              <p:cNvSpPr txBox="1">
                <a:spLocks noChangeArrowheads="1"/>
              </p:cNvSpPr>
              <p:nvPr/>
            </p:nvSpPr>
            <p:spPr bwMode="auto">
              <a:xfrm>
                <a:off x="467906" y="1371575"/>
                <a:ext cx="1185242" cy="4877326"/>
              </a:xfrm>
              <a:prstGeom prst="rect">
                <a:avLst/>
              </a:prstGeom>
              <a:solidFill>
                <a:srgbClr val="5DA2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1800" b="1" i="0" dirty="0" smtClean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2300" b="1" i="0" dirty="0" smtClean="0">
                    <a:solidFill>
                      <a:srgbClr val="000000"/>
                    </a:solidFill>
                    <a:latin typeface="Candara" charset="0"/>
                  </a:rPr>
                  <a:t>Intro-duction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4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400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1800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2400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5:1-2</a:t>
                </a:r>
                <a:endParaRPr lang="en-US" sz="2400" b="1" i="0" dirty="0" smtClean="0">
                  <a:solidFill>
                    <a:srgbClr val="CC3300"/>
                  </a:solidFill>
                  <a:latin typeface="Candara" charset="0"/>
                </a:endParaRPr>
              </a:p>
            </p:txBody>
          </p:sp>
          <p:sp>
            <p:nvSpPr>
              <p:cNvPr id="30728" name="Line 11"/>
              <p:cNvSpPr>
                <a:spLocks noChangeShapeType="1"/>
              </p:cNvSpPr>
              <p:nvPr/>
            </p:nvSpPr>
            <p:spPr bwMode="auto">
              <a:xfrm>
                <a:off x="6812317" y="4709807"/>
                <a:ext cx="306522" cy="0"/>
              </a:xfrm>
              <a:prstGeom prst="line">
                <a:avLst/>
              </a:prstGeom>
              <a:noFill/>
              <a:ln w="63500">
                <a:solidFill>
                  <a:srgbClr val="8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29" name="Text Box 12"/>
              <p:cNvSpPr txBox="1">
                <a:spLocks noChangeArrowheads="1"/>
              </p:cNvSpPr>
              <p:nvPr/>
            </p:nvSpPr>
            <p:spPr bwMode="auto">
              <a:xfrm>
                <a:off x="7649628" y="1358746"/>
                <a:ext cx="1131431" cy="4890155"/>
              </a:xfrm>
              <a:prstGeom prst="rect">
                <a:avLst/>
              </a:prstGeom>
              <a:solidFill>
                <a:srgbClr val="5DA2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Eras Demi ITC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400" b="1" i="0" dirty="0" smtClean="0">
                    <a:solidFill>
                      <a:srgbClr val="000000"/>
                    </a:solidFill>
                    <a:latin typeface="Candara" charset="0"/>
                  </a:rPr>
                  <a:t>Con-clusion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400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400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400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7:28-29</a:t>
                </a:r>
                <a:endParaRPr lang="en-US" sz="2400" b="1" i="0" dirty="0" smtClean="0">
                  <a:solidFill>
                    <a:srgbClr val="CC3300"/>
                  </a:solidFill>
                  <a:latin typeface="Candara" charset="0"/>
                </a:endParaRPr>
              </a:p>
            </p:txBody>
          </p:sp>
        </p:grpSp>
        <p:sp>
          <p:nvSpPr>
            <p:cNvPr id="30724" name="Text Box 8"/>
            <p:cNvSpPr txBox="1">
              <a:spLocks noChangeArrowheads="1"/>
            </p:cNvSpPr>
            <p:nvPr/>
          </p:nvSpPr>
          <p:spPr bwMode="auto">
            <a:xfrm>
              <a:off x="5801508" y="1371600"/>
              <a:ext cx="1898593" cy="4889628"/>
            </a:xfrm>
            <a:prstGeom prst="rect">
              <a:avLst/>
            </a:prstGeom>
            <a:solidFill>
              <a:srgbClr val="E1F61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i="1">
                  <a:solidFill>
                    <a:schemeClr val="tx1"/>
                  </a:solidFill>
                  <a:latin typeface="Eras Medium ITC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Eras Medium ITC" charset="0"/>
                  <a:ea typeface="ＭＳ Ｐゴシック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Eras Medium ITC" charset="0"/>
                  <a:ea typeface="ＭＳ Ｐゴシック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Eras Medium ITC" charset="0"/>
                  <a:ea typeface="ＭＳ Ｐゴシック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Eras Medium ITC" charset="0"/>
                  <a:ea typeface="ＭＳ Ｐゴシック" charset="0"/>
                </a:defRPr>
              </a:lvl5pPr>
              <a:lvl6pPr marL="25146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Eras Medium ITC" charset="0"/>
                  <a:ea typeface="ＭＳ Ｐゴシック" charset="0"/>
                </a:defRPr>
              </a:lvl6pPr>
              <a:lvl7pPr marL="29718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Eras Medium ITC" charset="0"/>
                  <a:ea typeface="ＭＳ Ｐゴシック" charset="0"/>
                </a:defRPr>
              </a:lvl7pPr>
              <a:lvl8pPr marL="34290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Eras Medium ITC" charset="0"/>
                  <a:ea typeface="ＭＳ Ｐゴシック" charset="0"/>
                </a:defRPr>
              </a:lvl8pPr>
              <a:lvl9pPr marL="38862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Eras Medium ITC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1800" b="1" i="0" dirty="0" smtClean="0">
                <a:solidFill>
                  <a:srgbClr val="000000"/>
                </a:solidFill>
                <a:latin typeface="Eras Demi ITC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1800" b="1" i="0" dirty="0" smtClean="0">
                <a:solidFill>
                  <a:srgbClr val="000000"/>
                </a:solidFill>
                <a:latin typeface="Eras Demi ITC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1800" b="1" i="0" dirty="0" smtClean="0">
                <a:solidFill>
                  <a:srgbClr val="000000"/>
                </a:solidFill>
                <a:latin typeface="Eras Demi ITC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1800" b="1" i="0" dirty="0" smtClean="0">
                <a:solidFill>
                  <a:srgbClr val="000000"/>
                </a:solidFill>
                <a:latin typeface="Eras Demi ITC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1800" b="1" i="0" dirty="0" smtClean="0">
                <a:solidFill>
                  <a:srgbClr val="000000"/>
                </a:solidFill>
                <a:latin typeface="Eras Demi ITC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ts val="0"/>
                </a:spcBef>
              </a:pPr>
              <a:r>
                <a:rPr lang="en-US" sz="2400" b="1" i="0" dirty="0" smtClean="0">
                  <a:solidFill>
                    <a:srgbClr val="000000"/>
                  </a:solidFill>
                  <a:latin typeface="Candara" charset="0"/>
                </a:rPr>
                <a:t>Christian Choice: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ja-JP" altLang="en-US" sz="2200" b="1" i="0" dirty="0" smtClean="0">
                  <a:solidFill>
                    <a:srgbClr val="000000"/>
                  </a:solidFill>
                  <a:latin typeface="Candara" charset="0"/>
                </a:rPr>
                <a:t>“</a:t>
              </a:r>
              <a:r>
                <a:rPr lang="en-US" altLang="ja-JP" sz="2200" b="1" i="0" dirty="0" smtClean="0">
                  <a:solidFill>
                    <a:srgbClr val="000000"/>
                  </a:solidFill>
                  <a:latin typeface="Candara" charset="0"/>
                </a:rPr>
                <a:t>OBEDIENCE</a:t>
              </a:r>
              <a:r>
                <a:rPr lang="ja-JP" altLang="en-US" sz="2200" b="1" i="0" dirty="0" smtClean="0">
                  <a:solidFill>
                    <a:srgbClr val="000000"/>
                  </a:solidFill>
                  <a:latin typeface="Candara" charset="0"/>
                </a:rPr>
                <a:t>”</a:t>
              </a:r>
              <a:endParaRPr lang="en-US" altLang="ja-JP" sz="2200" b="1" i="0" dirty="0" smtClean="0">
                <a:solidFill>
                  <a:srgbClr val="000000"/>
                </a:solidFill>
                <a:latin typeface="Candara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2400" b="1" i="0" dirty="0" smtClean="0">
                <a:solidFill>
                  <a:srgbClr val="CC3300"/>
                </a:solidFill>
                <a:latin typeface="Candara" charset="0"/>
                <a:sym typeface="Wingdings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2400" b="1" i="0" dirty="0" smtClean="0">
                <a:solidFill>
                  <a:srgbClr val="CC3300"/>
                </a:solidFill>
                <a:latin typeface="Candara" charset="0"/>
                <a:sym typeface="Wingdings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1600" b="1" i="0" dirty="0" smtClean="0">
                <a:solidFill>
                  <a:srgbClr val="CC3300"/>
                </a:solidFill>
                <a:latin typeface="Candara" charset="0"/>
                <a:sym typeface="Wingdings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rPr>
                <a:t>7:13-27</a:t>
              </a:r>
              <a:endParaRPr lang="en-US" sz="2400" b="1" i="0" dirty="0" smtClean="0">
                <a:solidFill>
                  <a:srgbClr val="CC3300"/>
                </a:solidFill>
                <a:latin typeface="Candar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251510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i="0" dirty="0" smtClean="0">
                <a:solidFill>
                  <a:srgbClr val="FFFFFF"/>
                </a:solidFill>
                <a:latin typeface="Candara" charset="0"/>
              </a:rPr>
              <a:t>INTERRELATIONSHIPS OF THE EIGHT BEATITUDES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31775" y="1314450"/>
            <a:ext cx="8435975" cy="4659313"/>
            <a:chOff x="274" y="851"/>
            <a:chExt cx="5037" cy="2935"/>
          </a:xfrm>
        </p:grpSpPr>
        <p:grpSp>
          <p:nvGrpSpPr>
            <p:cNvPr id="35844" name="Group 72"/>
            <p:cNvGrpSpPr>
              <a:grpSpLocks/>
            </p:cNvGrpSpPr>
            <p:nvPr/>
          </p:nvGrpSpPr>
          <p:grpSpPr bwMode="auto">
            <a:xfrm>
              <a:off x="454" y="851"/>
              <a:ext cx="4857" cy="1241"/>
              <a:chOff x="454" y="851"/>
              <a:chExt cx="4857" cy="1241"/>
            </a:xfrm>
          </p:grpSpPr>
          <p:sp>
            <p:nvSpPr>
              <p:cNvPr id="35858" name="Line 6"/>
              <p:cNvSpPr>
                <a:spLocks noChangeShapeType="1"/>
              </p:cNvSpPr>
              <p:nvPr/>
            </p:nvSpPr>
            <p:spPr bwMode="auto">
              <a:xfrm>
                <a:off x="1527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9" name="Text Box 7"/>
              <p:cNvSpPr txBox="1">
                <a:spLocks noChangeArrowheads="1"/>
              </p:cNvSpPr>
              <p:nvPr/>
            </p:nvSpPr>
            <p:spPr bwMode="auto">
              <a:xfrm>
                <a:off x="2966" y="851"/>
                <a:ext cx="1070" cy="1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#3: the meek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(v.5)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inherit the earth.</a:t>
                </a:r>
              </a:p>
            </p:txBody>
          </p:sp>
          <p:sp>
            <p:nvSpPr>
              <p:cNvPr id="35860" name="Text Box 8"/>
              <p:cNvSpPr txBox="1">
                <a:spLocks noChangeArrowheads="1"/>
              </p:cNvSpPr>
              <p:nvPr/>
            </p:nvSpPr>
            <p:spPr bwMode="auto">
              <a:xfrm>
                <a:off x="1710" y="851"/>
                <a:ext cx="1071" cy="12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000000"/>
                    </a:solidFill>
                    <a:latin typeface="Candara" charset="0"/>
                  </a:rPr>
                  <a:t>#2: those who mourn (v.4)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</a:rPr>
                  <a:t>ll be comforted.</a:t>
                </a:r>
              </a:p>
            </p:txBody>
          </p:sp>
          <p:sp>
            <p:nvSpPr>
              <p:cNvPr id="35861" name="Text Box 9"/>
              <p:cNvSpPr txBox="1">
                <a:spLocks noChangeArrowheads="1"/>
              </p:cNvSpPr>
              <p:nvPr/>
            </p:nvSpPr>
            <p:spPr bwMode="auto">
              <a:xfrm>
                <a:off x="454" y="851"/>
                <a:ext cx="1069" cy="12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#1: the poor in spirit (v.3)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  <p:sp>
            <p:nvSpPr>
              <p:cNvPr id="35862" name="Line 10"/>
              <p:cNvSpPr>
                <a:spLocks noChangeShapeType="1"/>
              </p:cNvSpPr>
              <p:nvPr/>
            </p:nvSpPr>
            <p:spPr bwMode="auto">
              <a:xfrm>
                <a:off x="2783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3" name="Line 11"/>
              <p:cNvSpPr>
                <a:spLocks noChangeShapeType="1"/>
              </p:cNvSpPr>
              <p:nvPr/>
            </p:nvSpPr>
            <p:spPr bwMode="auto">
              <a:xfrm>
                <a:off x="3998" y="1367"/>
                <a:ext cx="279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Text Box 12"/>
              <p:cNvSpPr txBox="1">
                <a:spLocks noChangeArrowheads="1"/>
              </p:cNvSpPr>
              <p:nvPr/>
            </p:nvSpPr>
            <p:spPr bwMode="auto">
              <a:xfrm>
                <a:off x="4222" y="854"/>
                <a:ext cx="1089" cy="12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#4: those who hunger and thirst for righteousness (v.6) 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satisfied.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i="0" dirty="0" smtClean="0">
                  <a:solidFill>
                    <a:srgbClr val="000000"/>
                  </a:solidFill>
                  <a:latin typeface="Eras Demi ITC" charset="0"/>
                </a:endParaRPr>
              </a:p>
            </p:txBody>
          </p:sp>
        </p:grpSp>
        <p:grpSp>
          <p:nvGrpSpPr>
            <p:cNvPr id="35845" name="Group 13"/>
            <p:cNvGrpSpPr>
              <a:grpSpLocks/>
            </p:cNvGrpSpPr>
            <p:nvPr/>
          </p:nvGrpSpPr>
          <p:grpSpPr bwMode="auto">
            <a:xfrm>
              <a:off x="460" y="2545"/>
              <a:ext cx="4833" cy="1241"/>
              <a:chOff x="1830" y="4962"/>
              <a:chExt cx="8903" cy="2074"/>
            </a:xfrm>
          </p:grpSpPr>
          <p:sp>
            <p:nvSpPr>
              <p:cNvPr id="35851" name="Line 14"/>
              <p:cNvSpPr>
                <a:spLocks noChangeShapeType="1"/>
              </p:cNvSpPr>
              <p:nvPr/>
            </p:nvSpPr>
            <p:spPr bwMode="auto">
              <a:xfrm>
                <a:off x="3806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Text Box 15"/>
              <p:cNvSpPr txBox="1">
                <a:spLocks noChangeArrowheads="1"/>
              </p:cNvSpPr>
              <p:nvPr/>
            </p:nvSpPr>
            <p:spPr bwMode="auto">
              <a:xfrm>
                <a:off x="6458" y="4962"/>
                <a:ext cx="1971" cy="20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#7: the peacemakers (v.9)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called sons of God.</a:t>
                </a:r>
              </a:p>
            </p:txBody>
          </p:sp>
          <p:sp>
            <p:nvSpPr>
              <p:cNvPr id="35853" name="Text Box 16"/>
              <p:cNvSpPr txBox="1">
                <a:spLocks noChangeArrowheads="1"/>
              </p:cNvSpPr>
              <p:nvPr/>
            </p:nvSpPr>
            <p:spPr bwMode="auto">
              <a:xfrm>
                <a:off x="4144" y="4962"/>
                <a:ext cx="2018" cy="20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#6: the pure in heart (v.8)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see God.</a:t>
                </a:r>
              </a:p>
            </p:txBody>
          </p:sp>
          <p:sp>
            <p:nvSpPr>
              <p:cNvPr id="35854" name="Text Box 17"/>
              <p:cNvSpPr txBox="1">
                <a:spLocks noChangeArrowheads="1"/>
              </p:cNvSpPr>
              <p:nvPr/>
            </p:nvSpPr>
            <p:spPr bwMode="auto">
              <a:xfrm>
                <a:off x="1830" y="4962"/>
                <a:ext cx="1969" cy="2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#5: the merciful (v.7)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ll be shown mercy.</a:t>
                </a:r>
              </a:p>
            </p:txBody>
          </p:sp>
          <p:sp>
            <p:nvSpPr>
              <p:cNvPr id="35855" name="Line 18"/>
              <p:cNvSpPr>
                <a:spLocks noChangeShapeType="1"/>
              </p:cNvSpPr>
              <p:nvPr/>
            </p:nvSpPr>
            <p:spPr bwMode="auto">
              <a:xfrm>
                <a:off x="6120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6" name="Line 19"/>
              <p:cNvSpPr>
                <a:spLocks noChangeShapeType="1"/>
              </p:cNvSpPr>
              <p:nvPr/>
            </p:nvSpPr>
            <p:spPr bwMode="auto">
              <a:xfrm>
                <a:off x="8434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Text Box 20"/>
              <p:cNvSpPr txBox="1">
                <a:spLocks noChangeArrowheads="1"/>
              </p:cNvSpPr>
              <p:nvPr/>
            </p:nvSpPr>
            <p:spPr bwMode="auto">
              <a:xfrm>
                <a:off x="8772" y="4967"/>
                <a:ext cx="1961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b="1" i="0" spc="-150" dirty="0" smtClean="0">
                    <a:solidFill>
                      <a:srgbClr val="000000"/>
                    </a:solidFill>
                    <a:latin typeface="Candara" charset="0"/>
                  </a:rPr>
                  <a:t>#8: </a:t>
                </a:r>
                <a:r>
                  <a:rPr lang="en-US" sz="1950" b="1" i="0" spc="-150" dirty="0" smtClean="0">
                    <a:solidFill>
                      <a:srgbClr val="000000"/>
                    </a:solidFill>
                    <a:latin typeface="Candara" charset="0"/>
                  </a:rPr>
                  <a:t>those who are </a:t>
                </a:r>
                <a:r>
                  <a:rPr lang="en-US" sz="1950" b="1" i="0" spc="-50" dirty="0" smtClean="0">
                    <a:solidFill>
                      <a:srgbClr val="000000"/>
                    </a:solidFill>
                    <a:latin typeface="Candara" charset="0"/>
                  </a:rPr>
                  <a:t>persecuted for  righteousness  </a:t>
                </a: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(vs.10-12)</a:t>
                </a:r>
                <a:endParaRPr lang="en-US" sz="5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20000"/>
                  </a:spcBef>
                  <a:defRPr/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</p:grpSp>
        <p:sp>
          <p:nvSpPr>
            <p:cNvPr id="35846" name="Line 21"/>
            <p:cNvSpPr>
              <a:spLocks noChangeShapeType="1"/>
            </p:cNvSpPr>
            <p:nvPr/>
          </p:nvSpPr>
          <p:spPr bwMode="auto">
            <a:xfrm>
              <a:off x="274" y="3089"/>
              <a:ext cx="184" cy="1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7" name="Line 22"/>
            <p:cNvSpPr>
              <a:spLocks noChangeShapeType="1"/>
            </p:cNvSpPr>
            <p:nvPr/>
          </p:nvSpPr>
          <p:spPr bwMode="auto">
            <a:xfrm flipV="1">
              <a:off x="935" y="2061"/>
              <a:ext cx="0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8" name="Line 23"/>
            <p:cNvSpPr>
              <a:spLocks noChangeShapeType="1"/>
            </p:cNvSpPr>
            <p:nvPr/>
          </p:nvSpPr>
          <p:spPr bwMode="auto">
            <a:xfrm flipV="1">
              <a:off x="2206" y="2081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9" name="Line 24"/>
            <p:cNvSpPr>
              <a:spLocks noChangeShapeType="1"/>
            </p:cNvSpPr>
            <p:nvPr/>
          </p:nvSpPr>
          <p:spPr bwMode="auto">
            <a:xfrm flipV="1">
              <a:off x="3511" y="2100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50" name="Line 25"/>
            <p:cNvSpPr>
              <a:spLocks noChangeShapeType="1"/>
            </p:cNvSpPr>
            <p:nvPr/>
          </p:nvSpPr>
          <p:spPr bwMode="auto">
            <a:xfrm flipV="1">
              <a:off x="4797" y="2095"/>
              <a:ext cx="1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539686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096" y="457200"/>
            <a:ext cx="8787990" cy="6248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Matthew 5:3-12</a:t>
            </a:r>
            <a:endParaRPr lang="en-US" sz="2800" b="1" baseline="30000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b="1" baseline="30000" dirty="0" smtClean="0">
              <a:latin typeface="Candara"/>
              <a:cs typeface="Candar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300" b="1" baseline="30000" dirty="0" smtClean="0">
                <a:latin typeface="Candara"/>
                <a:cs typeface="Candara"/>
              </a:rPr>
              <a:t>3</a:t>
            </a:r>
            <a:r>
              <a:rPr lang="en-US" sz="2300" b="1" baseline="30000" dirty="0">
                <a:latin typeface="Candara"/>
                <a:cs typeface="Candara"/>
              </a:rPr>
              <a:t> </a:t>
            </a:r>
            <a:r>
              <a:rPr lang="en-US" sz="2300" b="1" dirty="0">
                <a:latin typeface="Candara"/>
                <a:cs typeface="Candara"/>
              </a:rPr>
              <a:t>“Blessed are the poor in spirit, </a:t>
            </a:r>
            <a:r>
              <a:rPr lang="en-US" sz="2300" b="1" dirty="0" smtClean="0">
                <a:latin typeface="Candara"/>
                <a:cs typeface="Candara"/>
              </a:rPr>
              <a:t>for</a:t>
            </a:r>
            <a:r>
              <a:rPr lang="en-US" sz="2300" b="1" dirty="0">
                <a:latin typeface="Candara"/>
                <a:cs typeface="Candara"/>
              </a:rPr>
              <a:t> theirs is the kingdom of heaven.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300" b="1" baseline="30000" dirty="0">
                <a:latin typeface="Candara"/>
                <a:cs typeface="Candara"/>
              </a:rPr>
              <a:t>4 </a:t>
            </a:r>
            <a:r>
              <a:rPr lang="en-US" sz="2300" b="1" dirty="0">
                <a:latin typeface="Candara"/>
                <a:cs typeface="Candara"/>
              </a:rPr>
              <a:t>“Blessed are those who mourn, for they shall be comforted.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300" b="1" baseline="30000" dirty="0">
                <a:latin typeface="Candara"/>
                <a:cs typeface="Candara"/>
              </a:rPr>
              <a:t>5 </a:t>
            </a:r>
            <a:r>
              <a:rPr lang="en-US" sz="2300" b="1" dirty="0">
                <a:latin typeface="Candara"/>
                <a:cs typeface="Candara"/>
              </a:rPr>
              <a:t>“Blessed are the meek, for they shall inherit the earth.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300" b="1" baseline="30000" dirty="0">
                <a:latin typeface="Candara"/>
                <a:cs typeface="Candara"/>
              </a:rPr>
              <a:t>6 </a:t>
            </a:r>
            <a:r>
              <a:rPr lang="en-US" sz="2300" b="1" dirty="0">
                <a:latin typeface="Candara"/>
                <a:cs typeface="Candara"/>
              </a:rPr>
              <a:t>“Blessed are those who hunger and thirst for righteousness, </a:t>
            </a:r>
            <a:r>
              <a:rPr lang="en-US" sz="2300" b="1" dirty="0" smtClean="0">
                <a:latin typeface="Candara"/>
                <a:cs typeface="Candara"/>
              </a:rPr>
              <a:t/>
            </a:r>
            <a:br>
              <a:rPr lang="en-US" sz="2300" b="1" dirty="0" smtClean="0">
                <a:latin typeface="Candara"/>
                <a:cs typeface="Candara"/>
              </a:rPr>
            </a:br>
            <a:r>
              <a:rPr lang="en-US" sz="2300" b="1" dirty="0" smtClean="0">
                <a:latin typeface="Candara"/>
                <a:cs typeface="Candara"/>
              </a:rPr>
              <a:t>for </a:t>
            </a:r>
            <a:r>
              <a:rPr lang="en-US" sz="2300" b="1" dirty="0">
                <a:latin typeface="Candara"/>
                <a:cs typeface="Candara"/>
              </a:rPr>
              <a:t>they shall be satisfied.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300" b="1" baseline="30000" dirty="0">
                <a:latin typeface="Candara"/>
                <a:cs typeface="Candara"/>
              </a:rPr>
              <a:t>7 </a:t>
            </a:r>
            <a:r>
              <a:rPr lang="en-US" sz="2300" b="1" dirty="0">
                <a:latin typeface="Candara"/>
                <a:cs typeface="Candara"/>
              </a:rPr>
              <a:t>“Blessed are the merciful, for they shall receive mercy.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300" b="1" baseline="30000" dirty="0">
                <a:latin typeface="Candara"/>
                <a:cs typeface="Candara"/>
              </a:rPr>
              <a:t>8 </a:t>
            </a:r>
            <a:r>
              <a:rPr lang="en-US" sz="2300" b="1" dirty="0">
                <a:latin typeface="Candara"/>
                <a:cs typeface="Candara"/>
              </a:rPr>
              <a:t>“Blessed are the pure in heart, for they shall see God.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300" b="1" baseline="30000" dirty="0">
                <a:latin typeface="Candara"/>
                <a:cs typeface="Candara"/>
              </a:rPr>
              <a:t>9 </a:t>
            </a:r>
            <a:r>
              <a:rPr lang="en-US" sz="2300" b="1" dirty="0">
                <a:latin typeface="Candara"/>
                <a:cs typeface="Candara"/>
              </a:rPr>
              <a:t>“Blessed are the peacemakers, for they shall be called sons of God.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300" b="1" baseline="30000" dirty="0">
                <a:latin typeface="Candara"/>
                <a:cs typeface="Candara"/>
              </a:rPr>
              <a:t>10 </a:t>
            </a:r>
            <a:r>
              <a:rPr lang="en-US" sz="2300" b="1" dirty="0">
                <a:latin typeface="Candara"/>
                <a:cs typeface="Candara"/>
              </a:rPr>
              <a:t>“Blessed are those who are persecuted for righteousness' sake, for theirs is the kingdom of heaven.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300" b="1" baseline="30000" dirty="0">
                <a:latin typeface="Candara"/>
                <a:cs typeface="Candara"/>
              </a:rPr>
              <a:t>11 </a:t>
            </a:r>
            <a:r>
              <a:rPr lang="en-US" sz="2300" b="1" dirty="0">
                <a:latin typeface="Candara"/>
                <a:cs typeface="Candara"/>
              </a:rPr>
              <a:t>“Blessed are you when others revile you and persecute you and utter all kinds of evil against you falsely on my account.</a:t>
            </a:r>
            <a:r>
              <a:rPr lang="en-US" sz="2300" b="1" baseline="30000" dirty="0">
                <a:latin typeface="Candara"/>
                <a:cs typeface="Candara"/>
              </a:rPr>
              <a:t>12 </a:t>
            </a:r>
            <a:r>
              <a:rPr lang="en-US" sz="2300" b="1" dirty="0">
                <a:latin typeface="Candara"/>
                <a:cs typeface="Candara"/>
              </a:rPr>
              <a:t>Rejoice and be glad, for your reward is great in heaven, for so they persecuted the prophets who were before you.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1" i="1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5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“POOR IN SPIRIT” DOES NOT MEAN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534400" cy="5486400"/>
          </a:xfrm>
        </p:spPr>
        <p:txBody>
          <a:bodyPr/>
          <a:lstStyle/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does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NOT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mean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material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poverty (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cf.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Luke 6:20) or voluntary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poverty.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does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mean outlook from low self-esteem,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self-pity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or self-condemnation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does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NOT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mean lack (or suppression) of personality, vitality, zeal, or courage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does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mean noble effort to be humble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(it causes us to be 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self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-conscious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rather than being 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self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-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forgetful)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3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THEN DOES IT MEAN TO BE POOR SPIRIT?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2999" cy="5486400"/>
          </a:xfrm>
        </p:spPr>
        <p:txBody>
          <a:bodyPr/>
          <a:lstStyle/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It means </a:t>
            </a: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 deep sense of spiritual poverty and helplessness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—acknowledging our utter spiritual-bankruptcy before God. 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1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6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This poor man cried, and the Lord heard him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 saved him out of all his troubles . . 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18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The Lord is near to the brokenhearted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saves the crushed in spirit.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Psalm 34:6, 18</a:t>
            </a:r>
          </a:p>
          <a:p>
            <a:pPr marL="0" lvl="0" indent="0" algn="ctr">
              <a:spcBef>
                <a:spcPts val="300"/>
              </a:spcBef>
              <a:buNone/>
              <a:defRPr/>
            </a:pPr>
            <a:endParaRPr lang="en-US" sz="14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1" indent="-342900" defTabSz="4572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sz="23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world: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The common presupposition of all self-help books is this: you have the power within you to change yourself.</a:t>
            </a:r>
          </a:p>
          <a:p>
            <a:pPr lvl="1" indent="-342900" defTabSz="4572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sz="23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Jesus: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Everyone in heaven is poor in spirit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(Ps. 34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:6, 18; Isa. 66:2). </a:t>
            </a:r>
          </a:p>
          <a:p>
            <a:pPr marL="0" indent="0" algn="ctr">
              <a:buNone/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4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THEN DOES IT MEAN TO BE POOR SPIRIT?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2999" cy="5486400"/>
          </a:xfrm>
        </p:spPr>
        <p:txBody>
          <a:bodyPr/>
          <a:lstStyle/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It means </a:t>
            </a:r>
            <a:r>
              <a:rPr lang="en-US" sz="24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complete </a:t>
            </a: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absence of self-reliance and self-</a:t>
            </a:r>
            <a:r>
              <a:rPr lang="en-US" sz="24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conceit.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 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1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You're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blessed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when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you're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at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end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rope.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With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less of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 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there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more of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 and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his rule.”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Matthew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5:3 [MSG]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4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1" indent="-342900" defTabSz="457200">
              <a:spcBef>
                <a:spcPct val="0"/>
              </a:spcBef>
              <a:buFont typeface="Wingdings" charset="2"/>
              <a:buChar char="Ø"/>
              <a:defRPr/>
            </a:pP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world: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 The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American idea of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strength is “self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-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reliance”—</a:t>
            </a:r>
            <a:r>
              <a:rPr lang="en-US" sz="2300" kern="1200" dirty="0" smtClean="0">
                <a:latin typeface="Candara" charset="0"/>
                <a:ea typeface="ＭＳ Ｐゴシック" charset="0"/>
                <a:cs typeface="Candara" charset="0"/>
              </a:rPr>
              <a:t>e.g., PBS kids show, </a:t>
            </a:r>
            <a:r>
              <a:rPr lang="en-US" sz="2300" i="1" kern="1200" dirty="0" smtClean="0">
                <a:latin typeface="Candara" charset="0"/>
                <a:ea typeface="ＭＳ Ｐゴシック" charset="0"/>
                <a:cs typeface="Candara" charset="0"/>
              </a:rPr>
              <a:t>Arthur </a:t>
            </a:r>
            <a:r>
              <a:rPr lang="en-US" sz="2300" i="1" kern="1200" dirty="0">
                <a:latin typeface="Candara" charset="0"/>
                <a:ea typeface="ＭＳ Ｐゴシック" charset="0"/>
                <a:cs typeface="Candara" charset="0"/>
              </a:rPr>
              <a:t>and Friends</a:t>
            </a:r>
            <a:r>
              <a:rPr lang="en-US" sz="2300" kern="1200" dirty="0">
                <a:latin typeface="Candara" charset="0"/>
                <a:ea typeface="ＭＳ Ｐゴシック" charset="0"/>
                <a:cs typeface="Candara" charset="0"/>
              </a:rPr>
              <a:t>’ </a:t>
            </a:r>
            <a:r>
              <a:rPr lang="en-US" sz="2300" kern="1200" dirty="0" smtClean="0">
                <a:latin typeface="Candara" charset="0"/>
                <a:ea typeface="ＭＳ Ｐゴシック" charset="0"/>
                <a:cs typeface="Candara" charset="0"/>
              </a:rPr>
              <a:t>theme song says it al: </a:t>
            </a:r>
            <a:r>
              <a:rPr lang="en-US" sz="2300" i="1" kern="1200" dirty="0" smtClean="0">
                <a:latin typeface="Candara" charset="0"/>
                <a:ea typeface="ＭＳ Ｐゴシック" charset="0"/>
                <a:cs typeface="Candara" charset="0"/>
              </a:rPr>
              <a:t>“Believe </a:t>
            </a:r>
            <a:r>
              <a:rPr lang="en-US" sz="2300" i="1" kern="1200" dirty="0">
                <a:latin typeface="Candara" charset="0"/>
                <a:ea typeface="ＭＳ Ｐゴシック" charset="0"/>
                <a:cs typeface="Candara" charset="0"/>
              </a:rPr>
              <a:t>in yourself—that’s the place to start</a:t>
            </a:r>
            <a:r>
              <a:rPr lang="en-US" sz="2300" i="1" kern="1200" dirty="0" smtClean="0">
                <a:latin typeface="Candara" charset="0"/>
                <a:ea typeface="ＭＳ Ｐゴシック" charset="0"/>
                <a:cs typeface="Candara" charset="0"/>
              </a:rPr>
              <a:t>.” </a:t>
            </a:r>
            <a:endParaRPr lang="en-US" sz="2300" i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lvl="1" indent="-342900" defTabSz="457200">
              <a:spcBef>
                <a:spcPct val="0"/>
              </a:spcBef>
              <a:buFont typeface="Wingdings" charset="2"/>
              <a:buChar char="Ø"/>
              <a:defRPr/>
            </a:pP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Jesus: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 “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You can do NOTHING apart from me.” (John 15:5)</a:t>
            </a:r>
          </a:p>
        </p:txBody>
      </p:sp>
    </p:spTree>
    <p:extLst>
      <p:ext uri="{BB962C8B-B14F-4D97-AF65-F5344CB8AC3E}">
        <p14:creationId xmlns:p14="http://schemas.microsoft.com/office/powerpoint/2010/main" val="241660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73883</TotalTime>
  <Words>712</Words>
  <Application>Microsoft Macintosh PowerPoint</Application>
  <PresentationFormat>On-screen Show (4:3)</PresentationFormat>
  <Paragraphs>191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16</vt:i4>
      </vt:variant>
    </vt:vector>
  </HeadingPairs>
  <TitlesOfParts>
    <vt:vector size="53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32_Default Design</vt:lpstr>
      <vt:lpstr>33_Default Design</vt:lpstr>
      <vt:lpstr>35_Default Design</vt:lpstr>
      <vt:lpstr>PowerPoint Presentation</vt:lpstr>
      <vt:lpstr>The Poor in Spirit</vt:lpstr>
      <vt:lpstr>OVERVIEW OF THE EIGHT  BEATITUDES AS A WHOLE (5:3-12)</vt:lpstr>
      <vt:lpstr>PowerPoint Presentation</vt:lpstr>
      <vt:lpstr>PowerPoint Presentation</vt:lpstr>
      <vt:lpstr>PowerPoint Presentation</vt:lpstr>
      <vt:lpstr>WHAT “POOR IN SPIRIT” DOES NOT MEAN</vt:lpstr>
      <vt:lpstr>WHAT THEN DOES IT MEAN TO BE POOR SPIRIT?</vt:lpstr>
      <vt:lpstr>WHAT THEN DOES IT MEAN TO BE POOR SPIRIT?</vt:lpstr>
      <vt:lpstr>WHAT THEN DOES IT MEAN TO BE POOR SPIRIT?</vt:lpstr>
      <vt:lpstr>WHAT THEN DOES IT MEAN TO BE POOR SPIRIT?</vt:lpstr>
      <vt:lpstr>LIVING THE FIRST BEATITUDE  AS A CHRIST-FOLLOWER</vt:lpstr>
      <vt:lpstr>LIVING OUT THE FIRST BEATITUDE  AS A CHRIST-FOLLOWER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3318</cp:revision>
  <cp:lastPrinted>2015-09-20T16:05:39Z</cp:lastPrinted>
  <dcterms:created xsi:type="dcterms:W3CDTF">2007-10-20T20:09:35Z</dcterms:created>
  <dcterms:modified xsi:type="dcterms:W3CDTF">2015-09-27T23:07:38Z</dcterms:modified>
</cp:coreProperties>
</file>