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Lst>
  <p:notesMasterIdLst>
    <p:notesMasterId r:id="rId32"/>
  </p:notesMasterIdLst>
  <p:sldIdLst>
    <p:sldId id="281" r:id="rId17"/>
    <p:sldId id="371" r:id="rId18"/>
    <p:sldId id="372" r:id="rId19"/>
    <p:sldId id="396" r:id="rId20"/>
    <p:sldId id="373" r:id="rId21"/>
    <p:sldId id="375" r:id="rId22"/>
    <p:sldId id="397" r:id="rId23"/>
    <p:sldId id="398" r:id="rId24"/>
    <p:sldId id="377" r:id="rId25"/>
    <p:sldId id="399" r:id="rId26"/>
    <p:sldId id="401" r:id="rId27"/>
    <p:sldId id="390" r:id="rId28"/>
    <p:sldId id="394" r:id="rId29"/>
    <p:sldId id="386" r:id="rId30"/>
    <p:sldId id="283" r:id="rId3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8" autoAdjust="0"/>
    <p:restoredTop sz="92760"/>
  </p:normalViewPr>
  <p:slideViewPr>
    <p:cSldViewPr>
      <p:cViewPr>
        <p:scale>
          <a:sx n="103" d="100"/>
          <a:sy n="103" d="100"/>
        </p:scale>
        <p:origin x="-688" y="-61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notesMaster" Target="notesMasters/notesMaster1.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3/12/16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872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4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2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2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9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9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0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0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9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6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1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0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80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7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5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5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5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3/12/16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3/12/16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3/12/16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3/12/16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3/12/16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4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3/12/16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0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5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5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3/12/16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3/12/16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3/12/16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3/12/16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5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3/12/16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54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3/12/16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3/12/16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6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6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1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51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51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6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3/12/16</a:t>
            </a:fld>
            <a:endParaRPr lang="en-US"/>
          </a:p>
        </p:txBody>
      </p:sp>
      <p:sp>
        <p:nvSpPr>
          <p:cNvPr id="5" name="Footer Placeholder 4"/>
          <p:cNvSpPr>
            <a:spLocks noGrp="1"/>
          </p:cNvSpPr>
          <p:nvPr>
            <p:ph type="ftr" sz="quarter" idx="3"/>
          </p:nvPr>
        </p:nvSpPr>
        <p:spPr>
          <a:xfrm>
            <a:off x="4038600" y="635646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46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46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3/12/16</a:t>
            </a:fld>
            <a:endParaRPr lang="en-US"/>
          </a:p>
        </p:txBody>
      </p:sp>
      <p:sp>
        <p:nvSpPr>
          <p:cNvPr id="5" name="Footer Placeholder 4"/>
          <p:cNvSpPr>
            <a:spLocks noGrp="1"/>
          </p:cNvSpPr>
          <p:nvPr>
            <p:ph type="ftr" sz="quarter" idx="3"/>
          </p:nvPr>
        </p:nvSpPr>
        <p:spPr>
          <a:xfrm>
            <a:off x="4038600" y="635646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46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JESUS’ RADICAL CALL FOR NON-RETALIATION</a:t>
            </a:r>
          </a:p>
        </p:txBody>
      </p:sp>
      <p:sp>
        <p:nvSpPr>
          <p:cNvPr id="27651" name="Rectangle 3"/>
          <p:cNvSpPr>
            <a:spLocks noGrp="1" noChangeArrowheads="1"/>
          </p:cNvSpPr>
          <p:nvPr>
            <p:ph type="body" idx="1"/>
          </p:nvPr>
        </p:nvSpPr>
        <p:spPr>
          <a:xfrm>
            <a:off x="194397" y="1219201"/>
            <a:ext cx="11769003" cy="5612494"/>
          </a:xfrm>
        </p:spPr>
        <p:txBody>
          <a:bodyPr/>
          <a:lstStyle/>
          <a:p>
            <a:pPr marL="461963" lvl="0" indent="-461963">
              <a:spcBef>
                <a:spcPct val="0"/>
              </a:spcBef>
            </a:pPr>
            <a:r>
              <a:rPr lang="en-US" sz="2600" b="1" dirty="0">
                <a:solidFill>
                  <a:srgbClr val="FF0000"/>
                </a:solidFill>
                <a:latin typeface="Candara" charset="0"/>
                <a:cs typeface="MS PGothic" charset="0"/>
              </a:rPr>
              <a:t>What Non-Retaliation Does NOT Mean</a:t>
            </a:r>
            <a:r>
              <a:rPr lang="en-US" sz="2600" b="1" dirty="0" smtClean="0">
                <a:solidFill>
                  <a:srgbClr val="FF0000"/>
                </a:solidFill>
                <a:latin typeface="Candara" charset="0"/>
                <a:cs typeface="MS PGothic" charset="0"/>
              </a:rPr>
              <a:t>:</a:t>
            </a:r>
            <a:endParaRPr lang="en-US" sz="1200" b="1" dirty="0">
              <a:latin typeface="Candara" charset="0"/>
              <a:cs typeface="MS PGothic" charset="0"/>
            </a:endParaRP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Ask for another hit</a:t>
            </a:r>
            <a:r>
              <a:rPr lang="en-US" sz="2500" b="1" kern="1200" dirty="0" smtClean="0">
                <a:latin typeface="Candara" charset="0"/>
                <a:ea typeface="ＭＳ Ｐゴシック" charset="0"/>
                <a:cs typeface="Candara" charset="0"/>
              </a:rPr>
              <a:t>.</a:t>
            </a:r>
            <a:endParaRPr lang="en-US" sz="1200" b="1" kern="1200" dirty="0">
              <a:latin typeface="Candara" charset="0"/>
              <a:ea typeface="ＭＳ Ｐゴシック" charset="0"/>
              <a:cs typeface="Candara" charset="0"/>
            </a:endParaRP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Be a “doormat.”</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Help others to take advantage of you.</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Do not resist evil or the </a:t>
            </a:r>
            <a:r>
              <a:rPr lang="en-US" sz="2500" b="1" kern="1200" dirty="0" smtClean="0">
                <a:latin typeface="Candara" charset="0"/>
                <a:ea typeface="ＭＳ Ｐゴシック" charset="0"/>
                <a:cs typeface="Candara" charset="0"/>
              </a:rPr>
              <a:t>Evil One [the Devil].</a:t>
            </a:r>
            <a:endParaRPr lang="en-US" sz="2500" b="1" kern="1200" dirty="0">
              <a:latin typeface="Candara" charset="0"/>
              <a:ea typeface="ＭＳ Ｐゴシック" charset="0"/>
              <a:cs typeface="Candara" charset="0"/>
            </a:endParaRP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Apply it also in civil/national justice (e.g., </a:t>
            </a:r>
            <a:r>
              <a:rPr lang="en-US" sz="2500" b="1" kern="1200" dirty="0" smtClean="0">
                <a:latin typeface="Candara" charset="0"/>
                <a:ea typeface="ＭＳ Ｐゴシック" charset="0"/>
                <a:cs typeface="Candara" charset="0"/>
              </a:rPr>
              <a:t>“unconditional pacifism” of </a:t>
            </a:r>
            <a:r>
              <a:rPr lang="en-US" sz="2500" b="1" kern="1200" dirty="0">
                <a:latin typeface="Candara" charset="0"/>
                <a:ea typeface="ＭＳ Ｐゴシック" charset="0"/>
                <a:cs typeface="Candara" charset="0"/>
              </a:rPr>
              <a:t>Tolstoy). </a:t>
            </a:r>
            <a:endParaRPr lang="en-US" sz="2500" b="1" kern="1200" dirty="0" smtClean="0">
              <a:latin typeface="Candara" charset="0"/>
              <a:ea typeface="ＭＳ Ｐゴシック" charset="0"/>
              <a:cs typeface="Candara" charset="0"/>
            </a:endParaRPr>
          </a:p>
          <a:p>
            <a:pPr marL="912813" lvl="2" indent="-457200" defTabSz="385763">
              <a:spcBef>
                <a:spcPts val="0"/>
              </a:spcBef>
              <a:buFont typeface="Wingdings" charset="2"/>
              <a:buChar char="Ø"/>
              <a:defRPr/>
            </a:pPr>
            <a:endParaRPr lang="en-US" sz="1200" b="1" kern="1200" dirty="0">
              <a:latin typeface="Candara" charset="0"/>
              <a:ea typeface="ＭＳ Ｐゴシック" charset="0"/>
              <a:cs typeface="Candara" charset="0"/>
            </a:endParaRPr>
          </a:p>
          <a:p>
            <a:pPr marL="461963" indent="-461963">
              <a:spcBef>
                <a:spcPct val="0"/>
              </a:spcBef>
            </a:pPr>
            <a:r>
              <a:rPr lang="en-US" sz="2600" b="1" dirty="0">
                <a:solidFill>
                  <a:srgbClr val="FF0000"/>
                </a:solidFill>
                <a:latin typeface="Candara" charset="0"/>
                <a:cs typeface="MS PGothic" charset="0"/>
              </a:rPr>
              <a:t>What Non-Retaliation Really Means:</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Don’t pay back evil with evil—choose good in fighting evil.</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Don’t resist a person who wrongs you while resisting evil and the Devil.</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Leave vengeance and judgment up to God as </a:t>
            </a:r>
            <a:r>
              <a:rPr lang="en-US" sz="2500" b="1" kern="1200" dirty="0" smtClean="0">
                <a:latin typeface="Candara" charset="0"/>
                <a:ea typeface="ＭＳ Ｐゴシック" charset="0"/>
                <a:cs typeface="Candara" charset="0"/>
              </a:rPr>
              <a:t>sons </a:t>
            </a:r>
            <a:r>
              <a:rPr lang="en-US" sz="2500" b="1" kern="1200" dirty="0">
                <a:latin typeface="Candara" charset="0"/>
                <a:ea typeface="ＭＳ Ｐゴシック" charset="0"/>
                <a:cs typeface="Candara" charset="0"/>
              </a:rPr>
              <a:t>of God. </a:t>
            </a:r>
          </a:p>
          <a:p>
            <a:pPr marL="912813" lvl="2" indent="-457200" defTabSz="385763">
              <a:spcBef>
                <a:spcPts val="0"/>
              </a:spcBef>
              <a:buFont typeface="Wingdings" charset="2"/>
              <a:buChar char="Ø"/>
              <a:defRPr/>
            </a:pPr>
            <a:r>
              <a:rPr lang="en-US" sz="2500" b="1" kern="1200" dirty="0">
                <a:latin typeface="Candara" charset="0"/>
                <a:ea typeface="ＭＳ Ｐゴシック" charset="0"/>
                <a:cs typeface="Candara" charset="0"/>
              </a:rPr>
              <a:t>Know what you could do, wanted to do, yet choose not to do it. (Prov. 20:22</a:t>
            </a:r>
            <a:r>
              <a:rPr lang="en-US" sz="2500" b="1" kern="1200" dirty="0" smtClean="0">
                <a:latin typeface="Candara" charset="0"/>
                <a:ea typeface="ＭＳ Ｐゴシック" charset="0"/>
                <a:cs typeface="Candara" charset="0"/>
              </a:rPr>
              <a:t>)</a:t>
            </a:r>
          </a:p>
          <a:p>
            <a:pPr marL="912813" lvl="2" indent="-457200" defTabSz="385763">
              <a:spcBef>
                <a:spcPts val="0"/>
              </a:spcBef>
              <a:buFont typeface="Wingdings" charset="2"/>
              <a:buChar char="Ø"/>
              <a:defRPr/>
            </a:pPr>
            <a:endParaRPr lang="en-US" sz="1200" b="1" kern="1200" dirty="0">
              <a:latin typeface="Candara" charset="0"/>
              <a:ea typeface="ＭＳ Ｐゴシック" charset="0"/>
              <a:cs typeface="Candara" charset="0"/>
            </a:endParaRPr>
          </a:p>
          <a:p>
            <a:pPr marL="455613" lvl="2" indent="0" algn="ctr" defTabSz="385763">
              <a:spcBef>
                <a:spcPts val="0"/>
              </a:spcBef>
              <a:buNone/>
              <a:defRPr/>
            </a:pPr>
            <a:r>
              <a:rPr lang="en-US" i="1" kern="1200" dirty="0" smtClean="0">
                <a:latin typeface="Candara" charset="0"/>
                <a:ea typeface="ＭＳ Ｐゴシック" charset="0"/>
                <a:cs typeface="Candara" charset="0"/>
              </a:rPr>
              <a:t>Do </a:t>
            </a:r>
            <a:r>
              <a:rPr lang="en-US" i="1" kern="1200" dirty="0">
                <a:latin typeface="Candara" charset="0"/>
                <a:ea typeface="ＭＳ Ｐゴシック" charset="0"/>
                <a:cs typeface="Candara" charset="0"/>
              </a:rPr>
              <a:t>not say, “I will repay evil”</a:t>
            </a:r>
            <a:r>
              <a:rPr lang="en-US" i="1" kern="1200" dirty="0" smtClean="0">
                <a:latin typeface="Candara" charset="0"/>
                <a:ea typeface="ＭＳ Ｐゴシック" charset="0"/>
                <a:cs typeface="Candara" charset="0"/>
              </a:rPr>
              <a:t>; </a:t>
            </a:r>
            <a:r>
              <a:rPr lang="en-US" i="1" kern="1200" dirty="0">
                <a:latin typeface="Candara" charset="0"/>
                <a:ea typeface="ＭＳ Ｐゴシック" charset="0"/>
                <a:cs typeface="Candara" charset="0"/>
              </a:rPr>
              <a:t>wait for the Lord, and he will deliver you.</a:t>
            </a:r>
            <a:br>
              <a:rPr lang="en-US" i="1" kern="1200" dirty="0">
                <a:latin typeface="Candara" charset="0"/>
                <a:ea typeface="ＭＳ Ｐゴシック" charset="0"/>
                <a:cs typeface="Candara" charset="0"/>
              </a:rPr>
            </a:br>
            <a:r>
              <a:rPr lang="en-US" i="1" kern="1200" dirty="0">
                <a:latin typeface="Candara" charset="0"/>
                <a:ea typeface="ＭＳ Ｐゴシック" charset="0"/>
                <a:cs typeface="Candara" charset="0"/>
              </a:rPr>
              <a:t>Proverbs 20:22</a:t>
            </a:r>
          </a:p>
          <a:p>
            <a:pPr marL="455613" lvl="2" indent="0" algn="ctr" defTabSz="385763">
              <a:spcBef>
                <a:spcPts val="0"/>
              </a:spcBef>
              <a:buNone/>
              <a:defRPr/>
            </a:pPr>
            <a:endParaRPr lang="en-US" i="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138193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JESUS’ RADICAL CALL FOR NON-RETALIATION</a:t>
            </a:r>
          </a:p>
        </p:txBody>
      </p:sp>
      <p:sp>
        <p:nvSpPr>
          <p:cNvPr id="27651" name="Rectangle 3"/>
          <p:cNvSpPr>
            <a:spLocks noGrp="1" noChangeArrowheads="1"/>
          </p:cNvSpPr>
          <p:nvPr>
            <p:ph type="body" idx="1"/>
          </p:nvPr>
        </p:nvSpPr>
        <p:spPr>
          <a:xfrm>
            <a:off x="194397" y="1219201"/>
            <a:ext cx="11769003" cy="5612494"/>
          </a:xfrm>
        </p:spPr>
        <p:txBody>
          <a:bodyPr/>
          <a:lstStyle/>
          <a:p>
            <a:pPr marL="461963" lvl="0" indent="-461963">
              <a:spcBef>
                <a:spcPct val="0"/>
              </a:spcBef>
            </a:pPr>
            <a:r>
              <a:rPr lang="en-US" sz="2600" b="1" dirty="0">
                <a:solidFill>
                  <a:srgbClr val="FF0000"/>
                </a:solidFill>
                <a:latin typeface="Candara" charset="0"/>
                <a:cs typeface="MS PGothic" charset="0"/>
              </a:rPr>
              <a:t>The Spirit of Non-Retaliation: </a:t>
            </a:r>
            <a:r>
              <a:rPr lang="en-US" sz="2600" b="1" dirty="0">
                <a:latin typeface="Candara" charset="0"/>
                <a:cs typeface="MS PGothic" charset="0"/>
              </a:rPr>
              <a:t>Deny your “self” and follow Christ in overcoming evil with good. The key issue is your own attitude toward yourself: </a:t>
            </a:r>
            <a:r>
              <a:rPr lang="en-US" sz="2600" b="1" i="1" dirty="0">
                <a:latin typeface="Candara" charset="0"/>
                <a:cs typeface="MS PGothic" charset="0"/>
              </a:rPr>
              <a:t>self-entitlement vs. self-denial.</a:t>
            </a:r>
          </a:p>
          <a:p>
            <a:pPr marL="0" lvl="0" indent="0">
              <a:spcBef>
                <a:spcPct val="0"/>
              </a:spcBef>
              <a:buNone/>
            </a:pPr>
            <a:endParaRPr lang="en-US" sz="1200" b="1" dirty="0">
              <a:latin typeface="Candara" charset="0"/>
              <a:cs typeface="MS PGothic" charset="0"/>
            </a:endParaRPr>
          </a:p>
          <a:p>
            <a:pPr marL="455613" lvl="2" indent="0" algn="ctr" defTabSz="385763">
              <a:spcBef>
                <a:spcPts val="0"/>
              </a:spcBef>
              <a:buNone/>
              <a:defRPr/>
            </a:pPr>
            <a:r>
              <a:rPr lang="en-US" i="1" kern="1200" dirty="0" smtClean="0">
                <a:latin typeface="Candara" charset="0"/>
                <a:ea typeface="ＭＳ Ｐゴシック" charset="0"/>
                <a:cs typeface="Candara" charset="0"/>
              </a:rPr>
              <a:t>There </a:t>
            </a:r>
            <a:r>
              <a:rPr lang="en-US" i="1" kern="1200" dirty="0">
                <a:latin typeface="Candara" charset="0"/>
                <a:ea typeface="ＭＳ Ｐゴシック" charset="0"/>
                <a:cs typeface="Candara" charset="0"/>
              </a:rPr>
              <a:t>was a day when I died, utterly died, </a:t>
            </a:r>
            <a:r>
              <a:rPr lang="en-US" i="1" kern="1200" dirty="0" smtClean="0">
                <a:latin typeface="Candara" charset="0"/>
                <a:ea typeface="ＭＳ Ｐゴシック" charset="0"/>
                <a:cs typeface="Candara" charset="0"/>
              </a:rPr>
              <a:t/>
            </a:r>
            <a:br>
              <a:rPr lang="en-US" i="1" kern="1200" dirty="0" smtClean="0">
                <a:latin typeface="Candara" charset="0"/>
                <a:ea typeface="ＭＳ Ｐゴシック" charset="0"/>
                <a:cs typeface="Candara" charset="0"/>
              </a:rPr>
            </a:br>
            <a:r>
              <a:rPr lang="en-US" i="1" kern="1200" dirty="0" smtClean="0">
                <a:latin typeface="Candara" charset="0"/>
                <a:ea typeface="ＭＳ Ｐゴシック" charset="0"/>
                <a:cs typeface="Candara" charset="0"/>
              </a:rPr>
              <a:t>died </a:t>
            </a:r>
            <a:r>
              <a:rPr lang="en-US" i="1" kern="1200" dirty="0">
                <a:latin typeface="Candara" charset="0"/>
                <a:ea typeface="ＭＳ Ｐゴシック" charset="0"/>
                <a:cs typeface="Candara" charset="0"/>
              </a:rPr>
              <a:t>to George Muller </a:t>
            </a:r>
            <a:r>
              <a:rPr lang="en-US" i="1" kern="1200" dirty="0" smtClean="0">
                <a:latin typeface="Candara" charset="0"/>
                <a:ea typeface="ＭＳ Ｐゴシック" charset="0"/>
                <a:cs typeface="Candara" charset="0"/>
              </a:rPr>
              <a:t>and </a:t>
            </a:r>
            <a:r>
              <a:rPr lang="en-US" i="1" kern="1200" dirty="0">
                <a:latin typeface="Candara" charset="0"/>
                <a:ea typeface="ＭＳ Ｐゴシック" charset="0"/>
                <a:cs typeface="Candara" charset="0"/>
              </a:rPr>
              <a:t>his opinions, preferences</a:t>
            </a:r>
            <a:r>
              <a:rPr lang="en-US" i="1" kern="1200" dirty="0" smtClean="0">
                <a:latin typeface="Candara" charset="0"/>
                <a:ea typeface="ＭＳ Ｐゴシック" charset="0"/>
                <a:cs typeface="Candara" charset="0"/>
              </a:rPr>
              <a:t>,</a:t>
            </a:r>
            <a:br>
              <a:rPr lang="en-US" i="1" kern="1200" dirty="0" smtClean="0">
                <a:latin typeface="Candara" charset="0"/>
                <a:ea typeface="ＭＳ Ｐゴシック" charset="0"/>
                <a:cs typeface="Candara" charset="0"/>
              </a:rPr>
            </a:br>
            <a:r>
              <a:rPr lang="en-US" i="1" kern="1200" dirty="0" smtClean="0">
                <a:latin typeface="Candara" charset="0"/>
                <a:ea typeface="ＭＳ Ｐゴシック" charset="0"/>
                <a:cs typeface="Candara" charset="0"/>
              </a:rPr>
              <a:t> </a:t>
            </a:r>
            <a:r>
              <a:rPr lang="en-US" i="1" kern="1200" dirty="0">
                <a:latin typeface="Candara" charset="0"/>
                <a:ea typeface="ＭＳ Ｐゴシック" charset="0"/>
                <a:cs typeface="Candara" charset="0"/>
              </a:rPr>
              <a:t>tastes and will; died to the world, its </a:t>
            </a:r>
            <a:r>
              <a:rPr lang="en-US" i="1" kern="1200" dirty="0" smtClean="0">
                <a:latin typeface="Candara" charset="0"/>
                <a:ea typeface="ＭＳ Ｐゴシック" charset="0"/>
                <a:cs typeface="Candara" charset="0"/>
              </a:rPr>
              <a:t>approval or </a:t>
            </a:r>
            <a:r>
              <a:rPr lang="en-US" i="1" kern="1200" dirty="0">
                <a:latin typeface="Candara" charset="0"/>
                <a:ea typeface="ＭＳ Ｐゴシック" charset="0"/>
                <a:cs typeface="Candara" charset="0"/>
              </a:rPr>
              <a:t>censure; </a:t>
            </a:r>
            <a:r>
              <a:rPr lang="en-US" i="1" kern="1200" dirty="0" smtClean="0">
                <a:latin typeface="Candara" charset="0"/>
                <a:ea typeface="ＭＳ Ｐゴシック" charset="0"/>
                <a:cs typeface="Candara" charset="0"/>
              </a:rPr>
              <a:t/>
            </a:r>
            <a:br>
              <a:rPr lang="en-US" i="1" kern="1200" dirty="0" smtClean="0">
                <a:latin typeface="Candara" charset="0"/>
                <a:ea typeface="ＭＳ Ｐゴシック" charset="0"/>
                <a:cs typeface="Candara" charset="0"/>
              </a:rPr>
            </a:br>
            <a:r>
              <a:rPr lang="en-US" i="1" kern="1200" dirty="0" smtClean="0">
                <a:latin typeface="Candara" charset="0"/>
                <a:ea typeface="ＭＳ Ｐゴシック" charset="0"/>
                <a:cs typeface="Candara" charset="0"/>
              </a:rPr>
              <a:t>died </a:t>
            </a:r>
            <a:r>
              <a:rPr lang="en-US" i="1" kern="1200" dirty="0">
                <a:latin typeface="Candara" charset="0"/>
                <a:ea typeface="ＭＳ Ｐゴシック" charset="0"/>
                <a:cs typeface="Candara" charset="0"/>
              </a:rPr>
              <a:t>to the approval or blame of even my brethren </a:t>
            </a:r>
            <a:r>
              <a:rPr lang="en-US" i="1" kern="1200" dirty="0" smtClean="0">
                <a:latin typeface="Candara" charset="0"/>
                <a:ea typeface="ＭＳ Ｐゴシック" charset="0"/>
                <a:cs typeface="Candara" charset="0"/>
              </a:rPr>
              <a:t/>
            </a:r>
            <a:br>
              <a:rPr lang="en-US" i="1" kern="1200" dirty="0" smtClean="0">
                <a:latin typeface="Candara" charset="0"/>
                <a:ea typeface="ＭＳ Ｐゴシック" charset="0"/>
                <a:cs typeface="Candara" charset="0"/>
              </a:rPr>
            </a:br>
            <a:r>
              <a:rPr lang="en-US" i="1" kern="1200" dirty="0" smtClean="0">
                <a:latin typeface="Candara" charset="0"/>
                <a:ea typeface="ＭＳ Ｐゴシック" charset="0"/>
                <a:cs typeface="Candara" charset="0"/>
              </a:rPr>
              <a:t>and </a:t>
            </a:r>
            <a:r>
              <a:rPr lang="en-US" i="1" kern="1200" dirty="0">
                <a:latin typeface="Candara" charset="0"/>
                <a:ea typeface="ＭＳ Ｐゴシック" charset="0"/>
                <a:cs typeface="Candara" charset="0"/>
              </a:rPr>
              <a:t>friends</a:t>
            </a:r>
            <a:r>
              <a:rPr lang="en-US" i="1" kern="1200" dirty="0" smtClean="0">
                <a:latin typeface="Candara" charset="0"/>
                <a:ea typeface="ＭＳ Ｐゴシック" charset="0"/>
                <a:cs typeface="Candara" charset="0"/>
              </a:rPr>
              <a:t>; </a:t>
            </a:r>
            <a:r>
              <a:rPr lang="en-US" i="1" kern="1200" dirty="0">
                <a:latin typeface="Candara" charset="0"/>
                <a:ea typeface="ＭＳ Ｐゴシック" charset="0"/>
                <a:cs typeface="Candara" charset="0"/>
              </a:rPr>
              <a:t>and since then I have studied only </a:t>
            </a:r>
            <a:r>
              <a:rPr lang="en-US" i="1" kern="1200" dirty="0" smtClean="0">
                <a:latin typeface="Candara" charset="0"/>
                <a:ea typeface="ＭＳ Ｐゴシック" charset="0"/>
                <a:cs typeface="Candara" charset="0"/>
              </a:rPr>
              <a:t/>
            </a:r>
            <a:br>
              <a:rPr lang="en-US" i="1" kern="1200" dirty="0" smtClean="0">
                <a:latin typeface="Candara" charset="0"/>
                <a:ea typeface="ＭＳ Ｐゴシック" charset="0"/>
                <a:cs typeface="Candara" charset="0"/>
              </a:rPr>
            </a:br>
            <a:r>
              <a:rPr lang="en-US" i="1" kern="1200" dirty="0" smtClean="0">
                <a:latin typeface="Candara" charset="0"/>
                <a:ea typeface="ＭＳ Ｐゴシック" charset="0"/>
                <a:cs typeface="Candara" charset="0"/>
              </a:rPr>
              <a:t>to </a:t>
            </a:r>
            <a:r>
              <a:rPr lang="en-US" i="1" kern="1200" dirty="0">
                <a:latin typeface="Candara" charset="0"/>
                <a:ea typeface="ＭＳ Ｐゴシック" charset="0"/>
                <a:cs typeface="Candara" charset="0"/>
              </a:rPr>
              <a:t>show myself approved unto God.</a:t>
            </a:r>
          </a:p>
          <a:p>
            <a:pPr marL="455613" lvl="2" indent="0" algn="ctr" defTabSz="385763">
              <a:spcBef>
                <a:spcPts val="0"/>
              </a:spcBef>
              <a:buNone/>
              <a:defRPr/>
            </a:pPr>
            <a:r>
              <a:rPr lang="en-US" i="1" kern="1200" dirty="0" smtClean="0">
                <a:latin typeface="Candara" charset="0"/>
                <a:ea typeface="ＭＳ Ｐゴシック" charset="0"/>
                <a:cs typeface="Candara" charset="0"/>
              </a:rPr>
              <a:t>George </a:t>
            </a:r>
            <a:r>
              <a:rPr lang="en-US" i="1" kern="1200" dirty="0">
                <a:latin typeface="Candara" charset="0"/>
                <a:ea typeface="ＭＳ Ｐゴシック" charset="0"/>
                <a:cs typeface="Candara" charset="0"/>
              </a:rPr>
              <a:t>Muller </a:t>
            </a:r>
          </a:p>
          <a:p>
            <a:pPr marL="455613" lvl="2" indent="0" algn="ctr" defTabSz="385763">
              <a:spcBef>
                <a:spcPts val="0"/>
              </a:spcBef>
              <a:buNone/>
              <a:defRPr/>
            </a:pPr>
            <a:endParaRPr lang="en-US" i="1"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4224747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RADICAL </a:t>
            </a:r>
            <a:br>
              <a:rPr lang="en-US" sz="3000" b="1" dirty="0" smtClean="0">
                <a:latin typeface="Candara" charset="0"/>
                <a:cs typeface="MS PGothic" charset="0"/>
              </a:rPr>
            </a:br>
            <a:r>
              <a:rPr lang="en-US" sz="3000" b="1" dirty="0" smtClean="0">
                <a:latin typeface="Candara" charset="0"/>
                <a:cs typeface="MS PGothic" charset="0"/>
              </a:rPr>
              <a:t>TEACHING ON NON-RETALIATION HAVE </a:t>
            </a:r>
            <a:r>
              <a:rPr lang="en-US" sz="3000" b="1" dirty="0">
                <a:latin typeface="Candara" charset="0"/>
                <a:cs typeface="MS PGothic" charset="0"/>
              </a:rPr>
              <a:t>FOR US TODAY?</a:t>
            </a:r>
          </a:p>
        </p:txBody>
      </p:sp>
      <p:sp>
        <p:nvSpPr>
          <p:cNvPr id="27651" name="Rectangle 3"/>
          <p:cNvSpPr>
            <a:spLocks noGrp="1" noChangeArrowheads="1"/>
          </p:cNvSpPr>
          <p:nvPr>
            <p:ph type="body" idx="1"/>
          </p:nvPr>
        </p:nvSpPr>
        <p:spPr>
          <a:xfrm>
            <a:off x="304800" y="1600274"/>
            <a:ext cx="11684000" cy="5198035"/>
          </a:xfrm>
        </p:spPr>
        <p:txBody>
          <a:bodyPr/>
          <a:lstStyle/>
          <a:p>
            <a:pPr marL="461963" lvl="0" indent="-461963">
              <a:buNone/>
            </a:pPr>
            <a:r>
              <a:rPr lang="en-US" sz="2600" b="1" dirty="0" smtClean="0">
                <a:latin typeface="Candara" charset="0"/>
                <a:cs typeface="MS PGothic" charset="0"/>
              </a:rPr>
              <a:t>1</a:t>
            </a:r>
            <a:r>
              <a:rPr lang="en-US" sz="2600" b="1" dirty="0">
                <a:latin typeface="Candara" charset="0"/>
                <a:cs typeface="MS PGothic" charset="0"/>
              </a:rPr>
              <a:t>)   We are </a:t>
            </a:r>
            <a:r>
              <a:rPr lang="en-US" sz="2600" b="1" dirty="0" smtClean="0">
                <a:latin typeface="Candara" charset="0"/>
                <a:cs typeface="MS PGothic" charset="0"/>
              </a:rPr>
              <a:t>to </a:t>
            </a:r>
            <a:r>
              <a:rPr lang="en-US" sz="2600" b="1" dirty="0" smtClean="0">
                <a:solidFill>
                  <a:srgbClr val="FF0000"/>
                </a:solidFill>
                <a:latin typeface="Candara" charset="0"/>
                <a:cs typeface="MS PGothic" charset="0"/>
              </a:rPr>
              <a:t>surrender OURSELVES </a:t>
            </a:r>
            <a:r>
              <a:rPr lang="en-US" sz="2600" b="1" dirty="0">
                <a:solidFill>
                  <a:srgbClr val="FF0000"/>
                </a:solidFill>
                <a:latin typeface="Candara" charset="0"/>
                <a:cs typeface="MS PGothic" charset="0"/>
              </a:rPr>
              <a:t>&amp; “SELF-ATTITUDES” to Christ when [and before] </a:t>
            </a:r>
            <a:r>
              <a:rPr lang="en-US" sz="2600" b="1" dirty="0" smtClean="0">
                <a:solidFill>
                  <a:srgbClr val="FF0000"/>
                </a:solidFill>
                <a:latin typeface="Candara" charset="0"/>
                <a:cs typeface="MS PGothic" charset="0"/>
              </a:rPr>
              <a:t>we </a:t>
            </a:r>
            <a:r>
              <a:rPr lang="en-US" sz="2600" b="1" dirty="0">
                <a:solidFill>
                  <a:srgbClr val="FF0000"/>
                </a:solidFill>
                <a:latin typeface="Candara" charset="0"/>
                <a:cs typeface="MS PGothic" charset="0"/>
              </a:rPr>
              <a:t>are </a:t>
            </a:r>
            <a:r>
              <a:rPr lang="en-US" sz="2600" b="1" dirty="0" smtClean="0">
                <a:solidFill>
                  <a:srgbClr val="FF0000"/>
                </a:solidFill>
                <a:latin typeface="Candara" charset="0"/>
                <a:cs typeface="MS PGothic" charset="0"/>
              </a:rPr>
              <a:t>wronged.</a:t>
            </a:r>
            <a:endParaRPr lang="en-US" sz="2600" b="1" dirty="0">
              <a:solidFill>
                <a:srgbClr val="FF0000"/>
              </a:solidFill>
              <a:latin typeface="Candara" charset="0"/>
              <a:cs typeface="MS PGothic" charset="0"/>
            </a:endParaRPr>
          </a:p>
          <a:p>
            <a:pPr marL="461963" lvl="0" indent="-461963">
              <a:buNone/>
            </a:pPr>
            <a:endParaRPr lang="en-US" sz="1200" i="1" dirty="0">
              <a:latin typeface="Candara" charset="0"/>
              <a:cs typeface="Candara" charset="0"/>
            </a:endParaRPr>
          </a:p>
          <a:p>
            <a:pPr marL="461963" indent="-461963" algn="ctr">
              <a:spcBef>
                <a:spcPct val="0"/>
              </a:spcBef>
              <a:buNone/>
            </a:pPr>
            <a:r>
              <a:rPr lang="en-US" sz="2400" i="1" baseline="30000" dirty="0" smtClean="0">
                <a:latin typeface="Candara"/>
                <a:cs typeface="Candara"/>
              </a:rPr>
              <a:t>20</a:t>
            </a:r>
            <a:r>
              <a:rPr lang="en-US" sz="2400" i="1" dirty="0">
                <a:latin typeface="Candara"/>
                <a:cs typeface="Candara"/>
              </a:rPr>
              <a:t> I have been crucified with Christ. It is no longer I who live, </a:t>
            </a:r>
            <a:r>
              <a:rPr lang="en-US" sz="2400" i="1" dirty="0" smtClean="0">
                <a:latin typeface="Candara"/>
                <a:cs typeface="Candara"/>
              </a:rPr>
              <a:t/>
            </a:r>
            <a:br>
              <a:rPr lang="en-US" sz="2400" i="1" dirty="0" smtClean="0">
                <a:latin typeface="Candara"/>
                <a:cs typeface="Candara"/>
              </a:rPr>
            </a:br>
            <a:r>
              <a:rPr lang="en-US" sz="2400" i="1" dirty="0" smtClean="0">
                <a:latin typeface="Candara"/>
                <a:cs typeface="Candara"/>
              </a:rPr>
              <a:t>but </a:t>
            </a:r>
            <a:r>
              <a:rPr lang="en-US" sz="2400" i="1" dirty="0">
                <a:latin typeface="Candara"/>
                <a:cs typeface="Candara"/>
              </a:rPr>
              <a:t>Christ who lives in me. And the life I now live in the flesh I </a:t>
            </a:r>
            <a:r>
              <a:rPr lang="en-US" sz="2400" i="1" dirty="0" smtClean="0">
                <a:latin typeface="Candara"/>
                <a:cs typeface="Candara"/>
              </a:rPr>
              <a:t>live </a:t>
            </a:r>
            <a:r>
              <a:rPr lang="en-US" sz="2400" i="1" dirty="0">
                <a:latin typeface="Candara"/>
                <a:cs typeface="Candara"/>
              </a:rPr>
              <a:t>by </a:t>
            </a:r>
            <a:r>
              <a:rPr lang="en-US" sz="2400" i="1" dirty="0" smtClean="0">
                <a:latin typeface="Candara"/>
                <a:cs typeface="Candara"/>
              </a:rPr>
              <a:t/>
            </a:r>
            <a:br>
              <a:rPr lang="en-US" sz="2400" i="1" dirty="0" smtClean="0">
                <a:latin typeface="Candara"/>
                <a:cs typeface="Candara"/>
              </a:rPr>
            </a:br>
            <a:r>
              <a:rPr lang="en-US" sz="2400" i="1" dirty="0" smtClean="0">
                <a:latin typeface="Candara"/>
                <a:cs typeface="Candara"/>
              </a:rPr>
              <a:t>faith </a:t>
            </a:r>
            <a:r>
              <a:rPr lang="en-US" sz="2400" i="1" dirty="0">
                <a:latin typeface="Candara"/>
                <a:cs typeface="Candara"/>
              </a:rPr>
              <a:t>in the Son of God, who loved me and gave himself for me.</a:t>
            </a:r>
            <a:br>
              <a:rPr lang="en-US" sz="2400" i="1" dirty="0">
                <a:latin typeface="Candara"/>
                <a:cs typeface="Candara"/>
              </a:rPr>
            </a:br>
            <a:r>
              <a:rPr lang="en-US" sz="2400" i="1" dirty="0">
                <a:latin typeface="Candara"/>
                <a:cs typeface="Candara"/>
              </a:rPr>
              <a:t>Galatians 2:</a:t>
            </a:r>
            <a:r>
              <a:rPr lang="en-US" sz="2400" i="1" dirty="0" smtClean="0">
                <a:latin typeface="Candara"/>
                <a:cs typeface="Candara"/>
              </a:rPr>
              <a:t>20</a:t>
            </a:r>
          </a:p>
          <a:p>
            <a:pPr marL="461963" indent="-461963" algn="ctr">
              <a:spcBef>
                <a:spcPct val="0"/>
              </a:spcBef>
              <a:buNone/>
            </a:pPr>
            <a:endParaRPr lang="en-US" sz="1200" i="1" dirty="0">
              <a:latin typeface="Candara"/>
              <a:cs typeface="Candara"/>
            </a:endParaRPr>
          </a:p>
          <a:p>
            <a:pPr marL="461963" indent="-461963" algn="ctr">
              <a:spcBef>
                <a:spcPct val="0"/>
              </a:spcBef>
              <a:buNone/>
            </a:pPr>
            <a:r>
              <a:rPr lang="en-US" sz="2400" i="1" dirty="0">
                <a:latin typeface="Candara"/>
                <a:cs typeface="Candara"/>
              </a:rPr>
              <a:t>"Lord, bend that proud and stiff-necked I,</a:t>
            </a:r>
          </a:p>
          <a:p>
            <a:pPr marL="461963" indent="-461963" algn="ctr">
              <a:spcBef>
                <a:spcPct val="0"/>
              </a:spcBef>
              <a:buNone/>
            </a:pPr>
            <a:r>
              <a:rPr lang="en-US" sz="2400" i="1" dirty="0">
                <a:latin typeface="Candara"/>
                <a:cs typeface="Candara"/>
              </a:rPr>
              <a:t>Help me to bow the head and die;</a:t>
            </a:r>
          </a:p>
          <a:p>
            <a:pPr marL="461963" indent="-461963" algn="ctr">
              <a:spcBef>
                <a:spcPct val="0"/>
              </a:spcBef>
              <a:buNone/>
            </a:pPr>
            <a:r>
              <a:rPr lang="en-US" sz="2400" i="1" dirty="0">
                <a:latin typeface="Candara"/>
                <a:cs typeface="Candara"/>
              </a:rPr>
              <a:t>Beholding Him on Calvary,</a:t>
            </a:r>
          </a:p>
          <a:p>
            <a:pPr marL="461963" indent="-461963" algn="ctr">
              <a:spcBef>
                <a:spcPct val="0"/>
              </a:spcBef>
              <a:buNone/>
            </a:pPr>
            <a:r>
              <a:rPr lang="en-US" sz="2400" i="1" dirty="0">
                <a:latin typeface="Candara"/>
                <a:cs typeface="Candara"/>
              </a:rPr>
              <a:t>Who bowed His head for me</a:t>
            </a:r>
            <a:r>
              <a:rPr lang="en-US" sz="2400" i="1" dirty="0" smtClean="0">
                <a:latin typeface="Candara"/>
                <a:cs typeface="Candara"/>
              </a:rPr>
              <a:t>.”</a:t>
            </a:r>
            <a:endParaRPr lang="en-US" sz="2400" i="1" dirty="0">
              <a:latin typeface="Candara"/>
              <a:cs typeface="Candara"/>
            </a:endParaRPr>
          </a:p>
          <a:p>
            <a:pPr marL="461963" indent="-461963" algn="ctr">
              <a:spcBef>
                <a:spcPct val="0"/>
              </a:spcBef>
              <a:buNone/>
            </a:pPr>
            <a:r>
              <a:rPr lang="en-US" sz="2400" i="1" dirty="0" smtClean="0">
                <a:latin typeface="Candara"/>
                <a:cs typeface="Candara"/>
              </a:rPr>
              <a:t>Roy Hession</a:t>
            </a:r>
            <a:endParaRPr lang="en-US" sz="2500" b="1" kern="1200" dirty="0">
              <a:latin typeface="Candara" charset="0"/>
              <a:ea typeface="ＭＳ Ｐゴシック" charset="0"/>
              <a:cs typeface="Candara" charset="0"/>
            </a:endParaRPr>
          </a:p>
        </p:txBody>
      </p:sp>
    </p:spTree>
    <p:extLst>
      <p:ext uri="{BB962C8B-B14F-4D97-AF65-F5344CB8AC3E}">
        <p14:creationId xmlns:p14="http://schemas.microsoft.com/office/powerpoint/2010/main" val="15684160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838200"/>
          </a:xfrm>
        </p:spPr>
        <p:txBody>
          <a:bodyPr/>
          <a:lstStyle/>
          <a:p>
            <a:r>
              <a:rPr lang="en-US" sz="3000" b="1" dirty="0">
                <a:latin typeface="Candara" charset="0"/>
                <a:cs typeface="MS PGothic" charset="0"/>
              </a:rPr>
              <a:t>WHAT IMPLICATIONS DOES JESUS’ </a:t>
            </a:r>
            <a:r>
              <a:rPr lang="en-US" sz="3000" b="1" dirty="0" smtClean="0">
                <a:latin typeface="Candara" charset="0"/>
                <a:cs typeface="MS PGothic" charset="0"/>
              </a:rPr>
              <a:t>RADICAL </a:t>
            </a:r>
            <a:br>
              <a:rPr lang="en-US" sz="3000" b="1" dirty="0" smtClean="0">
                <a:latin typeface="Candara" charset="0"/>
                <a:cs typeface="MS PGothic" charset="0"/>
              </a:rPr>
            </a:br>
            <a:r>
              <a:rPr lang="en-US" sz="3000" b="1" dirty="0" smtClean="0">
                <a:latin typeface="Candara" charset="0"/>
                <a:cs typeface="MS PGothic" charset="0"/>
              </a:rPr>
              <a:t>TEACHING ON NON-RETALIATION HAVE </a:t>
            </a:r>
            <a:r>
              <a:rPr lang="en-US" sz="3000" b="1" dirty="0">
                <a:latin typeface="Candara" charset="0"/>
                <a:cs typeface="MS PGothic" charset="0"/>
              </a:rPr>
              <a:t>FOR US TODAY?</a:t>
            </a:r>
          </a:p>
        </p:txBody>
      </p:sp>
      <p:sp>
        <p:nvSpPr>
          <p:cNvPr id="27651" name="Rectangle 3"/>
          <p:cNvSpPr>
            <a:spLocks noGrp="1" noChangeArrowheads="1"/>
          </p:cNvSpPr>
          <p:nvPr>
            <p:ph type="body" idx="1"/>
          </p:nvPr>
        </p:nvSpPr>
        <p:spPr>
          <a:xfrm>
            <a:off x="304800" y="1600274"/>
            <a:ext cx="11684000" cy="5198035"/>
          </a:xfrm>
        </p:spPr>
        <p:txBody>
          <a:bodyPr/>
          <a:lstStyle/>
          <a:p>
            <a:pPr marL="461963" indent="-461963">
              <a:buNone/>
            </a:pPr>
            <a:r>
              <a:rPr lang="en-US" sz="2600" b="1" dirty="0">
                <a:latin typeface="Candara" charset="0"/>
                <a:cs typeface="MS PGothic" charset="0"/>
              </a:rPr>
              <a:t>2</a:t>
            </a:r>
            <a:r>
              <a:rPr lang="en-US" sz="2600" b="1" dirty="0" smtClean="0">
                <a:latin typeface="Candara" charset="0"/>
                <a:cs typeface="MS PGothic" charset="0"/>
              </a:rPr>
              <a:t>)   </a:t>
            </a:r>
            <a:r>
              <a:rPr lang="en-US" sz="2600" b="1" dirty="0">
                <a:latin typeface="Candara" charset="0"/>
                <a:cs typeface="MS PGothic" charset="0"/>
              </a:rPr>
              <a:t>We are </a:t>
            </a:r>
            <a:r>
              <a:rPr lang="en-US" sz="2600" b="1" dirty="0" smtClean="0">
                <a:latin typeface="Candara" charset="0"/>
                <a:cs typeface="MS PGothic" charset="0"/>
              </a:rPr>
              <a:t>to </a:t>
            </a:r>
            <a:r>
              <a:rPr lang="en-US" sz="2600" b="1" dirty="0">
                <a:solidFill>
                  <a:srgbClr val="FF0000"/>
                </a:solidFill>
                <a:latin typeface="Candara" charset="0"/>
                <a:cs typeface="MS PGothic" charset="0"/>
              </a:rPr>
              <a:t>o</a:t>
            </a:r>
            <a:r>
              <a:rPr lang="en-US" sz="2600" b="1" dirty="0" smtClean="0">
                <a:solidFill>
                  <a:srgbClr val="FF0000"/>
                </a:solidFill>
                <a:latin typeface="Candara" charset="0"/>
                <a:cs typeface="MS PGothic" charset="0"/>
              </a:rPr>
              <a:t>vercome </a:t>
            </a:r>
            <a:r>
              <a:rPr lang="en-US" sz="2600" b="1" dirty="0">
                <a:solidFill>
                  <a:srgbClr val="FF0000"/>
                </a:solidFill>
                <a:latin typeface="Candara" charset="0"/>
                <a:cs typeface="MS PGothic" charset="0"/>
              </a:rPr>
              <a:t>evil with good by relying on BY THE POWER OF THE </a:t>
            </a:r>
            <a:r>
              <a:rPr lang="en-US" sz="2600" b="1" dirty="0" smtClean="0">
                <a:solidFill>
                  <a:srgbClr val="FF0000"/>
                </a:solidFill>
                <a:latin typeface="Candara" charset="0"/>
                <a:cs typeface="MS PGothic" charset="0"/>
              </a:rPr>
              <a:t>HOLY SPIRIT.</a:t>
            </a:r>
            <a:endParaRPr lang="en-US" sz="2600" b="1" dirty="0">
              <a:solidFill>
                <a:srgbClr val="FF0000"/>
              </a:solidFill>
              <a:latin typeface="Candara" charset="0"/>
              <a:cs typeface="MS PGothic" charset="0"/>
            </a:endParaRPr>
          </a:p>
          <a:p>
            <a:pPr marL="461963" lvl="0" indent="-461963">
              <a:buNone/>
            </a:pPr>
            <a:endParaRPr lang="en-US" sz="1200" i="1" dirty="0">
              <a:latin typeface="Candara" charset="0"/>
              <a:cs typeface="Candara" charset="0"/>
            </a:endParaRPr>
          </a:p>
          <a:p>
            <a:pPr marL="461963" indent="-461963" algn="ctr">
              <a:spcBef>
                <a:spcPct val="0"/>
              </a:spcBef>
              <a:buNone/>
            </a:pPr>
            <a:r>
              <a:rPr lang="en-US" sz="2400" i="1" baseline="30000" dirty="0" smtClean="0">
                <a:latin typeface="Candara"/>
                <a:cs typeface="Candara"/>
              </a:rPr>
              <a:t>19</a:t>
            </a:r>
            <a:r>
              <a:rPr lang="en-US" sz="2400" i="1" dirty="0">
                <a:latin typeface="Candara"/>
                <a:cs typeface="Candara"/>
              </a:rPr>
              <a:t> Beloved, never avenge yourselves, but leave it to the wrath </a:t>
            </a:r>
            <a:r>
              <a:rPr lang="en-US" sz="2400" i="1" dirty="0" smtClean="0">
                <a:latin typeface="Candara"/>
                <a:cs typeface="Candara"/>
              </a:rPr>
              <a:t>of </a:t>
            </a:r>
            <a:br>
              <a:rPr lang="en-US" sz="2400" i="1" dirty="0" smtClean="0">
                <a:latin typeface="Candara"/>
                <a:cs typeface="Candara"/>
              </a:rPr>
            </a:br>
            <a:r>
              <a:rPr lang="en-US" sz="2400" i="1" dirty="0" smtClean="0">
                <a:latin typeface="Candara"/>
                <a:cs typeface="Candara"/>
              </a:rPr>
              <a:t>God, </a:t>
            </a:r>
            <a:r>
              <a:rPr lang="en-US" sz="2400" i="1" dirty="0">
                <a:latin typeface="Candara"/>
                <a:cs typeface="Candara"/>
              </a:rPr>
              <a:t>for it is written, “Vengeance is mine, I will repay, says the Lord.</a:t>
            </a:r>
            <a:r>
              <a:rPr lang="en-US" sz="2400" i="1" dirty="0" smtClean="0">
                <a:latin typeface="Candara"/>
                <a:cs typeface="Candara"/>
              </a:rPr>
              <a:t>”</a:t>
            </a:r>
            <a:br>
              <a:rPr lang="en-US" sz="2400" i="1" dirty="0" smtClean="0">
                <a:latin typeface="Candara"/>
                <a:cs typeface="Candara"/>
              </a:rPr>
            </a:br>
            <a:r>
              <a:rPr lang="en-US" sz="2400" i="1" dirty="0">
                <a:latin typeface="Candara"/>
                <a:cs typeface="Candara"/>
              </a:rPr>
              <a:t> </a:t>
            </a:r>
            <a:r>
              <a:rPr lang="en-US" sz="2400" i="1" baseline="30000" dirty="0">
                <a:latin typeface="Candara"/>
                <a:cs typeface="Candara"/>
              </a:rPr>
              <a:t>20</a:t>
            </a:r>
            <a:r>
              <a:rPr lang="en-US" sz="2400" i="1" dirty="0">
                <a:latin typeface="Candara"/>
                <a:cs typeface="Candara"/>
              </a:rPr>
              <a:t> To </a:t>
            </a:r>
            <a:r>
              <a:rPr lang="en-US" sz="2400" i="1" dirty="0" smtClean="0">
                <a:latin typeface="Candara"/>
                <a:cs typeface="Candara"/>
              </a:rPr>
              <a:t>the </a:t>
            </a:r>
            <a:r>
              <a:rPr lang="en-US" sz="2400" i="1" dirty="0">
                <a:latin typeface="Candara"/>
                <a:cs typeface="Candara"/>
              </a:rPr>
              <a:t>contrary, “if your enemy is hungry, feed him; if he is thirsty, </a:t>
            </a:r>
            <a:r>
              <a:rPr lang="en-US" sz="2400" i="1" dirty="0" smtClean="0">
                <a:latin typeface="Candara"/>
                <a:cs typeface="Candara"/>
              </a:rPr>
              <a:t/>
            </a:r>
            <a:br>
              <a:rPr lang="en-US" sz="2400" i="1" dirty="0" smtClean="0">
                <a:latin typeface="Candara"/>
                <a:cs typeface="Candara"/>
              </a:rPr>
            </a:br>
            <a:r>
              <a:rPr lang="en-US" sz="2400" i="1" dirty="0" smtClean="0">
                <a:latin typeface="Candara"/>
                <a:cs typeface="Candara"/>
              </a:rPr>
              <a:t>give </a:t>
            </a:r>
            <a:r>
              <a:rPr lang="en-US" sz="2400" i="1" dirty="0">
                <a:latin typeface="Candara"/>
                <a:cs typeface="Candara"/>
              </a:rPr>
              <a:t>him something </a:t>
            </a:r>
            <a:r>
              <a:rPr lang="en-US" sz="2400" i="1" dirty="0" smtClean="0">
                <a:latin typeface="Candara"/>
                <a:cs typeface="Candara"/>
              </a:rPr>
              <a:t>to </a:t>
            </a:r>
            <a:r>
              <a:rPr lang="en-US" sz="2400" i="1" dirty="0">
                <a:latin typeface="Candara"/>
                <a:cs typeface="Candara"/>
              </a:rPr>
              <a:t>drink; for by so doing you will heap burning </a:t>
            </a:r>
            <a:r>
              <a:rPr lang="en-US" sz="2400" i="1" dirty="0" smtClean="0">
                <a:latin typeface="Candara"/>
                <a:cs typeface="Candara"/>
              </a:rPr>
              <a:t>coals</a:t>
            </a:r>
            <a:br>
              <a:rPr lang="en-US" sz="2400" i="1" dirty="0" smtClean="0">
                <a:latin typeface="Candara"/>
                <a:cs typeface="Candara"/>
              </a:rPr>
            </a:br>
            <a:r>
              <a:rPr lang="en-US" sz="2400" i="1" dirty="0" smtClean="0">
                <a:latin typeface="Candara"/>
                <a:cs typeface="Candara"/>
              </a:rPr>
              <a:t> </a:t>
            </a:r>
            <a:r>
              <a:rPr lang="en-US" sz="2400" i="1" dirty="0">
                <a:latin typeface="Candara"/>
                <a:cs typeface="Candara"/>
              </a:rPr>
              <a:t>on his head.” </a:t>
            </a:r>
            <a:r>
              <a:rPr lang="en-US" sz="2400" i="1" baseline="30000" dirty="0" smtClean="0">
                <a:latin typeface="Candara"/>
                <a:cs typeface="Candara"/>
              </a:rPr>
              <a:t>21</a:t>
            </a:r>
            <a:r>
              <a:rPr lang="en-US" sz="2400" i="1" dirty="0">
                <a:latin typeface="Candara"/>
                <a:cs typeface="Candara"/>
              </a:rPr>
              <a:t> Do not </a:t>
            </a:r>
            <a:r>
              <a:rPr lang="en-US" sz="2400" i="1" dirty="0" smtClean="0">
                <a:latin typeface="Candara"/>
                <a:cs typeface="Candara"/>
              </a:rPr>
              <a:t>be overcome </a:t>
            </a:r>
            <a:r>
              <a:rPr lang="en-US" sz="2400" i="1" dirty="0">
                <a:latin typeface="Candara"/>
                <a:cs typeface="Candara"/>
              </a:rPr>
              <a:t>by evil, but overcome evil with good.</a:t>
            </a:r>
          </a:p>
          <a:p>
            <a:pPr marL="461963" indent="-461963" algn="ctr">
              <a:spcBef>
                <a:spcPct val="0"/>
              </a:spcBef>
              <a:buNone/>
            </a:pPr>
            <a:r>
              <a:rPr lang="en-US" sz="2400" i="1" dirty="0">
                <a:latin typeface="Candara"/>
                <a:cs typeface="Candara"/>
              </a:rPr>
              <a:t>Romans 12</a:t>
            </a:r>
            <a:r>
              <a:rPr lang="en-US" sz="2400" i="1" dirty="0" smtClean="0">
                <a:latin typeface="Candara"/>
                <a:cs typeface="Candara"/>
              </a:rPr>
              <a:t>:19-21</a:t>
            </a:r>
          </a:p>
          <a:p>
            <a:pPr marL="461963" indent="-461963" algn="ctr">
              <a:spcBef>
                <a:spcPct val="0"/>
              </a:spcBef>
              <a:buNone/>
            </a:pPr>
            <a:endParaRPr lang="en-US" sz="1200" i="1" dirty="0">
              <a:latin typeface="Candara"/>
              <a:cs typeface="Candara"/>
            </a:endParaRPr>
          </a:p>
          <a:p>
            <a:pPr marL="461963" indent="-461963" algn="ctr">
              <a:spcBef>
                <a:spcPct val="0"/>
              </a:spcBef>
              <a:buNone/>
            </a:pPr>
            <a:r>
              <a:rPr lang="en-US" sz="2400" i="1" dirty="0" smtClean="0">
                <a:latin typeface="Candara"/>
                <a:cs typeface="Candara"/>
              </a:rPr>
              <a:t>“The </a:t>
            </a:r>
            <a:r>
              <a:rPr lang="en-US" sz="2400" i="1" dirty="0">
                <a:latin typeface="Candara"/>
                <a:cs typeface="Candara"/>
              </a:rPr>
              <a:t>best way to get even is </a:t>
            </a:r>
            <a:r>
              <a:rPr lang="en-US" sz="2400" i="1" dirty="0" smtClean="0">
                <a:latin typeface="Candara"/>
                <a:cs typeface="Candara"/>
              </a:rPr>
              <a:t>to </a:t>
            </a:r>
            <a:r>
              <a:rPr lang="en-US" sz="2400" i="1" dirty="0">
                <a:latin typeface="Candara"/>
                <a:cs typeface="Candara"/>
              </a:rPr>
              <a:t>forgive </a:t>
            </a:r>
            <a:r>
              <a:rPr lang="en-US" sz="2400" i="1" dirty="0" smtClean="0">
                <a:latin typeface="Candara"/>
                <a:cs typeface="Candara"/>
              </a:rPr>
              <a:t>as </a:t>
            </a:r>
            <a:r>
              <a:rPr lang="en-US" sz="2400" i="1" dirty="0">
                <a:latin typeface="Candara"/>
                <a:cs typeface="Candara"/>
              </a:rPr>
              <a:t>you have been forgiven</a:t>
            </a:r>
            <a:r>
              <a:rPr lang="en-US" sz="2400" i="1" dirty="0" smtClean="0">
                <a:latin typeface="Candara"/>
                <a:cs typeface="Candara"/>
              </a:rPr>
              <a:t>.”</a:t>
            </a:r>
            <a:r>
              <a:rPr lang="en-US" sz="2400" i="1" dirty="0">
                <a:latin typeface="Candara"/>
                <a:cs typeface="Candara"/>
              </a:rPr>
              <a:t/>
            </a:r>
            <a:br>
              <a:rPr lang="en-US" sz="2400" i="1" dirty="0">
                <a:latin typeface="Candara"/>
                <a:cs typeface="Candara"/>
              </a:rPr>
            </a:br>
            <a:r>
              <a:rPr lang="en-US" sz="2400" i="1" dirty="0">
                <a:latin typeface="Candara"/>
                <a:cs typeface="Candara"/>
              </a:rPr>
              <a:t>Herbert VanderLugt </a:t>
            </a:r>
          </a:p>
          <a:p>
            <a:pPr marL="461963" indent="-461963" algn="ctr">
              <a:spcBef>
                <a:spcPct val="0"/>
              </a:spcBef>
              <a:buNone/>
            </a:pPr>
            <a:endParaRPr lang="en-US" sz="2400" i="1" dirty="0">
              <a:latin typeface="Candara"/>
              <a:cs typeface="Candara"/>
            </a:endParaRPr>
          </a:p>
        </p:txBody>
      </p:sp>
    </p:spTree>
    <p:extLst>
      <p:ext uri="{BB962C8B-B14F-4D97-AF65-F5344CB8AC3E}">
        <p14:creationId xmlns:p14="http://schemas.microsoft.com/office/powerpoint/2010/main" val="39997245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0" y="1600200"/>
            <a:ext cx="11404599" cy="5105400"/>
          </a:xfrm>
        </p:spPr>
        <p:txBody>
          <a:bodyPr/>
          <a:lstStyle/>
          <a:p>
            <a:pPr marL="457200" indent="-457200">
              <a:buFont typeface="Calibri" charset="0"/>
              <a:buAutoNum type="arabicPeriod"/>
            </a:pPr>
            <a:r>
              <a:rPr lang="en-US" sz="2600" dirty="0">
                <a:latin typeface="Candara" charset="0"/>
                <a:cs typeface="Candara" charset="0"/>
              </a:rPr>
              <a:t>In what ways are you convinced more of your need for heart transformation toward non-retaliation when you are wronged?</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would it mean for you to die to yourself and your self-attitudes for vengeance?</a:t>
            </a:r>
          </a:p>
          <a:p>
            <a:pPr marL="457200" indent="-457200">
              <a:buFont typeface="Calibri" charset="0"/>
              <a:buAutoNum type="arabicPeriod"/>
            </a:pPr>
            <a:endParaRPr lang="en-US" sz="2000" dirty="0">
              <a:latin typeface="Candara" charset="0"/>
              <a:cs typeface="Candara" charset="0"/>
            </a:endParaRPr>
          </a:p>
          <a:p>
            <a:pPr marL="457200" indent="-457200">
              <a:buFont typeface="Calibri" charset="0"/>
              <a:buAutoNum type="arabicPeriod"/>
            </a:pPr>
            <a:r>
              <a:rPr lang="en-US" sz="2600" dirty="0">
                <a:latin typeface="Candara" charset="0"/>
                <a:cs typeface="Candara" charset="0"/>
              </a:rPr>
              <a:t>What is one practical way for you to overcome evil with good in your everyday life these days?</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762000"/>
          </a:xfrm>
        </p:spPr>
        <p:txBody>
          <a:bodyPr/>
          <a:lstStyle/>
          <a:p>
            <a:pPr eaLnBrk="1" hangingPunct="1">
              <a:defRPr/>
            </a:pPr>
            <a:r>
              <a:rPr lang="en-US" sz="4200" b="1" i="1" dirty="0" smtClean="0">
                <a:effectLst>
                  <a:outerShdw blurRad="38100" dist="38100" dir="2700000" algn="tl">
                    <a:srgbClr val="DDDDDD"/>
                  </a:outerShdw>
                </a:effectLst>
                <a:latin typeface="Candara" charset="0"/>
                <a:ea typeface="MS PGothic" charset="0"/>
                <a:cs typeface="Arial" charset="0"/>
              </a:rPr>
              <a:t> Non-Retaliation: Overcoming Evil with Good</a:t>
            </a:r>
            <a:endParaRPr lang="en-US" sz="42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3048000"/>
            <a:ext cx="10464800" cy="2514600"/>
          </a:xfrm>
        </p:spPr>
        <p:txBody>
          <a:bodyPr/>
          <a:lstStyle/>
          <a:p>
            <a:pPr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The Sermon on the Mount Series [16]</a:t>
            </a:r>
            <a:endParaRPr lang="en-US"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Matthew 5:38-42</a:t>
            </a:r>
          </a:p>
          <a:p>
            <a:pPr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March 6, 2016</a:t>
            </a:r>
          </a:p>
          <a:p>
            <a:pPr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40840565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457200"/>
            <a:ext cx="11582400" cy="685800"/>
          </a:xfrm>
        </p:spPr>
        <p:txBody>
          <a:bodyPr/>
          <a:lstStyle/>
          <a:p>
            <a:r>
              <a:rPr lang="en-US" sz="3200" b="1" dirty="0">
                <a:latin typeface="Candara" charset="0"/>
                <a:ea typeface="MS PGothic" charset="0"/>
                <a:cs typeface="Arial" charset="0"/>
              </a:rPr>
              <a:t>TRUE DISCIPLESHIP: WHAT DOES IT TAKE TO FOLLOW CHRIST?</a:t>
            </a:r>
          </a:p>
        </p:txBody>
      </p:sp>
      <p:sp>
        <p:nvSpPr>
          <p:cNvPr id="27651" name="Rectangle 3"/>
          <p:cNvSpPr>
            <a:spLocks noGrp="1" noChangeArrowheads="1"/>
          </p:cNvSpPr>
          <p:nvPr>
            <p:ph type="body" idx="1"/>
          </p:nvPr>
        </p:nvSpPr>
        <p:spPr>
          <a:xfrm>
            <a:off x="304800" y="1171254"/>
            <a:ext cx="11684000" cy="5626983"/>
          </a:xfrm>
        </p:spPr>
        <p:txBody>
          <a:bodyPr/>
          <a:lstStyle/>
          <a:p>
            <a:pPr marL="458788" lvl="0" indent="-458788">
              <a:spcBef>
                <a:spcPts val="0"/>
              </a:spcBef>
              <a:defRPr/>
            </a:pPr>
            <a:r>
              <a:rPr lang="en-US" sz="2600" b="1" dirty="0">
                <a:solidFill>
                  <a:srgbClr val="FF0000"/>
                </a:solidFill>
                <a:latin typeface="Candara" charset="0"/>
                <a:ea typeface="MS PGothic" charset="0"/>
                <a:cs typeface="Arial" charset="0"/>
              </a:rPr>
              <a:t>A </a:t>
            </a:r>
            <a:r>
              <a:rPr lang="en-US" sz="2600" b="1" dirty="0" smtClean="0">
                <a:solidFill>
                  <a:srgbClr val="FF0000"/>
                </a:solidFill>
                <a:latin typeface="Candara" charset="0"/>
                <a:ea typeface="MS PGothic" charset="0"/>
                <a:cs typeface="Arial" charset="0"/>
              </a:rPr>
              <a:t>Common </a:t>
            </a:r>
            <a:r>
              <a:rPr lang="en-US" sz="2600" b="1" dirty="0">
                <a:solidFill>
                  <a:srgbClr val="FF0000"/>
                </a:solidFill>
                <a:latin typeface="Candara" charset="0"/>
                <a:ea typeface="MS PGothic" charset="0"/>
                <a:cs typeface="Arial" charset="0"/>
              </a:rPr>
              <a:t>Misconception: </a:t>
            </a:r>
            <a:r>
              <a:rPr lang="en-US" sz="2600" b="1" dirty="0">
                <a:latin typeface="Candara" charset="0"/>
                <a:ea typeface="MS PGothic" charset="0"/>
                <a:cs typeface="Arial" charset="0"/>
              </a:rPr>
              <a:t>Use Christ’s teaching to improve yourself—</a:t>
            </a:r>
            <a:r>
              <a:rPr lang="en-US" sz="2600" b="1" dirty="0" smtClean="0">
                <a:latin typeface="Candara" charset="0"/>
                <a:ea typeface="MS PGothic" charset="0"/>
                <a:cs typeface="Arial" charset="0"/>
              </a:rPr>
              <a:t>fixing yourself to be presentable [</a:t>
            </a:r>
            <a:r>
              <a:rPr lang="en-US" sz="2600" b="1" i="1" dirty="0">
                <a:latin typeface="Candara" charset="0"/>
                <a:ea typeface="MS PGothic" charset="0"/>
                <a:cs typeface="Arial" charset="0"/>
              </a:rPr>
              <a:t>behavior </a:t>
            </a:r>
            <a:r>
              <a:rPr lang="en-US" sz="2600" b="1" i="1" dirty="0" smtClean="0">
                <a:latin typeface="Candara" charset="0"/>
                <a:ea typeface="MS PGothic" charset="0"/>
                <a:cs typeface="Arial" charset="0"/>
              </a:rPr>
              <a:t>modification = pseudo discipleship</a:t>
            </a:r>
            <a:r>
              <a:rPr lang="en-US" sz="2600" b="1" dirty="0" smtClean="0">
                <a:latin typeface="Candara" charset="0"/>
                <a:ea typeface="MS PGothic" charset="0"/>
                <a:cs typeface="Arial" charset="0"/>
              </a:rPr>
              <a:t>]</a:t>
            </a:r>
            <a:r>
              <a:rPr lang="en-US" sz="2600" b="1" dirty="0">
                <a:latin typeface="Candara" charset="0"/>
                <a:ea typeface="MS PGothic" charset="0"/>
                <a:cs typeface="Arial" charset="0"/>
              </a:rPr>
              <a:t>.</a:t>
            </a:r>
          </a:p>
          <a:p>
            <a:pPr marL="458788" lvl="0" indent="-458788">
              <a:spcBef>
                <a:spcPts val="0"/>
              </a:spcBef>
              <a:defRPr/>
            </a:pPr>
            <a:endParaRPr lang="en-US" sz="1200" b="1" dirty="0">
              <a:latin typeface="Candara" charset="0"/>
              <a:ea typeface="MS PGothic" charset="0"/>
              <a:cs typeface="Arial" charset="0"/>
            </a:endParaRPr>
          </a:p>
          <a:p>
            <a:pPr marL="458788" lvl="0" indent="-458788">
              <a:spcBef>
                <a:spcPts val="0"/>
              </a:spcBef>
              <a:defRPr/>
            </a:pPr>
            <a:r>
              <a:rPr lang="en-US" sz="2600" b="1" dirty="0">
                <a:solidFill>
                  <a:srgbClr val="FF0000"/>
                </a:solidFill>
                <a:latin typeface="Candara" charset="0"/>
                <a:ea typeface="MS PGothic" charset="0"/>
                <a:cs typeface="Arial" charset="0"/>
              </a:rPr>
              <a:t>The Way of Jesus: </a:t>
            </a:r>
            <a:r>
              <a:rPr lang="en-US" sz="2600" b="1" dirty="0">
                <a:latin typeface="Candara" charset="0"/>
                <a:ea typeface="MS PGothic" charset="0"/>
                <a:cs typeface="Arial" charset="0"/>
              </a:rPr>
              <a:t>Surrender yourself unreservedly to Christ as your center—</a:t>
            </a:r>
            <a:r>
              <a:rPr lang="en-US" sz="2600" b="1" dirty="0" smtClean="0">
                <a:latin typeface="Candara" charset="0"/>
                <a:ea typeface="MS PGothic" charset="0"/>
                <a:cs typeface="Arial" charset="0"/>
              </a:rPr>
              <a:t>dying to self for inside-out change [</a:t>
            </a:r>
            <a:r>
              <a:rPr lang="en-US" sz="2600" b="1" i="1" dirty="0">
                <a:latin typeface="Candara" charset="0"/>
                <a:ea typeface="MS PGothic" charset="0"/>
                <a:cs typeface="Arial" charset="0"/>
              </a:rPr>
              <a:t>heart transformation = true discipleship</a:t>
            </a:r>
            <a:r>
              <a:rPr lang="en-US" sz="2600" b="1" dirty="0">
                <a:latin typeface="Candara" charset="0"/>
                <a:ea typeface="MS PGothic" charset="0"/>
                <a:cs typeface="Arial" charset="0"/>
              </a:rPr>
              <a:t>].</a:t>
            </a:r>
          </a:p>
          <a:p>
            <a:pPr marL="458788" lvl="0" indent="-458788">
              <a:spcBef>
                <a:spcPts val="0"/>
              </a:spcBef>
              <a:defRPr/>
            </a:pPr>
            <a:endParaRPr lang="en-US" sz="1200" b="1" dirty="0">
              <a:solidFill>
                <a:srgbClr val="FF0000"/>
              </a:solidFill>
              <a:latin typeface="Candara" charset="0"/>
              <a:ea typeface="MS PGothic" charset="0"/>
              <a:cs typeface="Arial" charset="0"/>
            </a:endParaRPr>
          </a:p>
          <a:p>
            <a:pPr marL="458788" indent="-458788">
              <a:spcBef>
                <a:spcPts val="0"/>
              </a:spcBef>
              <a:defRPr/>
            </a:pPr>
            <a:r>
              <a:rPr lang="en-US" sz="2600" b="1" dirty="0" smtClean="0">
                <a:solidFill>
                  <a:srgbClr val="FF0000"/>
                </a:solidFill>
                <a:latin typeface="Candara" charset="0"/>
                <a:ea typeface="MS PGothic" charset="0"/>
                <a:cs typeface="Arial" charset="0"/>
              </a:rPr>
              <a:t>The Fifth Example: </a:t>
            </a:r>
            <a:r>
              <a:rPr lang="en-US" sz="2600" b="1" dirty="0" smtClean="0">
                <a:latin typeface="Candara" charset="0"/>
                <a:ea typeface="MS PGothic" charset="0"/>
                <a:cs typeface="Arial" charset="0"/>
              </a:rPr>
              <a:t>Jesus</a:t>
            </a:r>
            <a:r>
              <a:rPr lang="en-US" sz="2600" b="1" dirty="0">
                <a:latin typeface="Candara" charset="0"/>
                <a:ea typeface="MS PGothic" charset="0"/>
                <a:cs typeface="Arial" charset="0"/>
              </a:rPr>
              <a:t>’ </a:t>
            </a:r>
            <a:r>
              <a:rPr lang="en-US" sz="2600" b="1" dirty="0" smtClean="0">
                <a:latin typeface="Candara" charset="0"/>
                <a:ea typeface="MS PGothic" charset="0"/>
                <a:cs typeface="Arial" charset="0"/>
              </a:rPr>
              <a:t>radical teaching </a:t>
            </a:r>
            <a:r>
              <a:rPr lang="en-US" sz="2600" b="1" dirty="0">
                <a:latin typeface="Candara" charset="0"/>
                <a:ea typeface="MS PGothic" charset="0"/>
                <a:cs typeface="Arial" charset="0"/>
              </a:rPr>
              <a:t>on the true meaning of the OT Law</a:t>
            </a:r>
            <a:r>
              <a:rPr lang="en-US" sz="2600" b="1" dirty="0" smtClean="0">
                <a:latin typeface="Candara" charset="0"/>
                <a:ea typeface="MS PGothic" charset="0"/>
                <a:cs typeface="Arial" charset="0"/>
              </a:rPr>
              <a:t>:</a:t>
            </a:r>
            <a:br>
              <a:rPr lang="en-US" sz="2600" b="1" dirty="0" smtClean="0">
                <a:latin typeface="Candara" charset="0"/>
                <a:ea typeface="MS PGothic" charset="0"/>
                <a:cs typeface="Arial" charset="0"/>
              </a:rPr>
            </a:br>
            <a:r>
              <a:rPr lang="en-US" sz="2600" b="1" i="1" dirty="0" smtClean="0">
                <a:latin typeface="Candara" charset="0"/>
                <a:ea typeface="MS PGothic" charset="0"/>
                <a:cs typeface="Arial" charset="0"/>
              </a:rPr>
              <a:t>“</a:t>
            </a:r>
            <a:r>
              <a:rPr lang="en-US" sz="2600" b="1" i="1" dirty="0">
                <a:latin typeface="Candara" charset="0"/>
                <a:ea typeface="MS PGothic" charset="0"/>
                <a:cs typeface="Arial" charset="0"/>
              </a:rPr>
              <a:t>You have heard that it was said… but I say to you.” </a:t>
            </a:r>
          </a:p>
          <a:p>
            <a:pPr marL="458788" lvl="0" indent="-458788">
              <a:spcBef>
                <a:spcPts val="0"/>
              </a:spcBef>
              <a:defRPr/>
            </a:pPr>
            <a:endParaRPr lang="en-US" sz="1200" b="1" dirty="0">
              <a:latin typeface="Candara" charset="0"/>
              <a:ea typeface="MS PGothic" charset="0"/>
              <a:cs typeface="Arial" charset="0"/>
            </a:endParaRP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Murder vs. Anger (5:21-26)</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Adultery vs. Lust (5:27-30)</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Divorce vs. Fidelity in Marriage (5:31-32)</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Oaths vs. Honesty in Speech (5:33-37)</a:t>
            </a:r>
          </a:p>
          <a:p>
            <a:pPr marL="912813" lvl="2" indent="-457200" defTabSz="385763">
              <a:spcBef>
                <a:spcPts val="0"/>
              </a:spcBef>
              <a:buFont typeface="Wingdings" charset="0"/>
              <a:buChar char="Ø"/>
              <a:defRPr/>
            </a:pPr>
            <a:r>
              <a:rPr lang="en-US" sz="2500" kern="1200" dirty="0">
                <a:solidFill>
                  <a:srgbClr val="FF0000"/>
                </a:solidFill>
                <a:latin typeface="Candara"/>
                <a:ea typeface="ＭＳ Ｐゴシック" charset="0"/>
                <a:cs typeface="Candara"/>
              </a:rPr>
              <a:t>An Eye for an Eye vs. Non-Retaliation (5:38-42)</a:t>
            </a:r>
          </a:p>
          <a:p>
            <a:pPr marL="912813" lvl="2" indent="-457200" defTabSz="385763">
              <a:spcBef>
                <a:spcPts val="0"/>
              </a:spcBef>
              <a:buFont typeface="Wingdings" charset="0"/>
              <a:buChar char="Ø"/>
              <a:defRPr/>
            </a:pPr>
            <a:r>
              <a:rPr lang="en-US" sz="2500" kern="1200" dirty="0">
                <a:latin typeface="Candara"/>
                <a:ea typeface="ＭＳ Ｐゴシック" charset="0"/>
                <a:cs typeface="Candara"/>
              </a:rPr>
              <a:t>Love for Neighbor vs. Love for Enemy (5:43-48)</a:t>
            </a:r>
          </a:p>
        </p:txBody>
      </p:sp>
    </p:spTree>
    <p:extLst>
      <p:ext uri="{BB962C8B-B14F-4D97-AF65-F5344CB8AC3E}">
        <p14:creationId xmlns:p14="http://schemas.microsoft.com/office/powerpoint/2010/main" val="39287787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533400" y="457200"/>
            <a:ext cx="11150600" cy="6248400"/>
          </a:xfrm>
        </p:spPr>
        <p:txBody>
          <a:bodyPr/>
          <a:lstStyle/>
          <a:p>
            <a:pPr marL="0" indent="0" algn="just">
              <a:buNone/>
              <a:tabLst>
                <a:tab pos="457200" algn="l"/>
              </a:tabLst>
            </a:pPr>
            <a:r>
              <a:rPr lang="en-US" sz="3000" b="1" dirty="0">
                <a:solidFill>
                  <a:srgbClr val="800000"/>
                </a:solidFill>
                <a:latin typeface="Candara" charset="0"/>
                <a:cs typeface="Arial" charset="0"/>
              </a:rPr>
              <a:t>A Default Mode </a:t>
            </a:r>
            <a:r>
              <a:rPr lang="en-US" sz="3000" b="1" dirty="0" smtClean="0">
                <a:solidFill>
                  <a:srgbClr val="800000"/>
                </a:solidFill>
                <a:latin typeface="Candara" charset="0"/>
                <a:cs typeface="Arial" charset="0"/>
              </a:rPr>
              <a:t>of a Human </a:t>
            </a:r>
            <a:r>
              <a:rPr lang="en-US" sz="3000" b="1" dirty="0">
                <a:solidFill>
                  <a:srgbClr val="800000"/>
                </a:solidFill>
                <a:latin typeface="Candara" charset="0"/>
                <a:cs typeface="Arial" charset="0"/>
              </a:rPr>
              <a:t>Heart</a:t>
            </a:r>
          </a:p>
          <a:p>
            <a:pPr marL="0" indent="0" algn="just">
              <a:buNone/>
              <a:tabLst>
                <a:tab pos="457200" algn="l"/>
              </a:tabLst>
            </a:pPr>
            <a:r>
              <a:rPr lang="en-US" sz="2500" b="1" dirty="0" smtClean="0">
                <a:latin typeface="Candara" charset="0"/>
                <a:cs typeface="Arial" charset="0"/>
              </a:rPr>
              <a:t>I </a:t>
            </a:r>
            <a:r>
              <a:rPr lang="en-US" sz="2500" b="1" dirty="0">
                <a:latin typeface="Candara" charset="0"/>
                <a:cs typeface="Arial" charset="0"/>
              </a:rPr>
              <a:t>remember hearing of some officers during the Korean War who rented a house for themselves and hired a Korean houseboy to work for them. He was a cheerful, happy soul, and they were young and had a lot of fun playing tricks on him. They would nail his shoes to the floor, and they would put water up over the door so that when he pushed it open the bucket would fall on him. They played all kinds of tricks, but he always took them in such a beautiful, good humor that they finally became ashamed for themselves. They called him in one day and said, "We've been doing all these mean things to you and you have taken it so beautifully. We just want to apologize to you and tell you that we are never going to do those things again." He said, "You mean no more nail shoes to floor?" They said, "No more." He said, "You mean no more water on door</a:t>
            </a:r>
            <a:r>
              <a:rPr lang="en-US" sz="2500" b="1" dirty="0" smtClean="0">
                <a:latin typeface="Candara" charset="0"/>
                <a:cs typeface="Arial" charset="0"/>
              </a:rPr>
              <a:t>?” They </a:t>
            </a:r>
            <a:r>
              <a:rPr lang="en-US" sz="2500" b="1" dirty="0">
                <a:latin typeface="Candara" charset="0"/>
                <a:cs typeface="Arial" charset="0"/>
              </a:rPr>
              <a:t>said, "No more</a:t>
            </a:r>
            <a:r>
              <a:rPr lang="en-US" sz="2500" b="1" dirty="0" smtClean="0">
                <a:latin typeface="Candara" charset="0"/>
                <a:cs typeface="Arial" charset="0"/>
              </a:rPr>
              <a:t>." "Okay then," he said, "no more spit in soup!"</a:t>
            </a:r>
          </a:p>
          <a:p>
            <a:pPr marL="0" indent="0" algn="r">
              <a:buNone/>
              <a:tabLst>
                <a:tab pos="457200" algn="l"/>
              </a:tabLst>
            </a:pPr>
            <a:r>
              <a:rPr lang="en-US" sz="2500" b="1" dirty="0" smtClean="0">
                <a:latin typeface="Candara" charset="0"/>
                <a:cs typeface="Arial" charset="0"/>
              </a:rPr>
              <a:t>— </a:t>
            </a:r>
            <a:r>
              <a:rPr lang="en-US" sz="2500" b="1" dirty="0">
                <a:latin typeface="Candara" charset="0"/>
                <a:cs typeface="Arial" charset="0"/>
              </a:rPr>
              <a:t>Ray Stedman</a:t>
            </a:r>
          </a:p>
        </p:txBody>
      </p:sp>
      <p:sp>
        <p:nvSpPr>
          <p:cNvPr id="2" name="TextBox 1"/>
          <p:cNvSpPr txBox="1"/>
          <p:nvPr/>
        </p:nvSpPr>
        <p:spPr>
          <a:xfrm>
            <a:off x="6880542" y="8038501"/>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3861254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“AN EYE FOR AN EYE” AND NON-RETALIATION</a:t>
            </a:r>
          </a:p>
        </p:txBody>
      </p:sp>
      <p:sp>
        <p:nvSpPr>
          <p:cNvPr id="27651" name="Rectangle 3"/>
          <p:cNvSpPr>
            <a:spLocks noGrp="1" noChangeArrowheads="1"/>
          </p:cNvSpPr>
          <p:nvPr>
            <p:ph type="body" idx="1"/>
          </p:nvPr>
        </p:nvSpPr>
        <p:spPr>
          <a:xfrm>
            <a:off x="194397" y="1219205"/>
            <a:ext cx="118452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distorted interpretation of Pharisees [“You have </a:t>
            </a:r>
            <a:r>
              <a:rPr lang="en-US" sz="2600" b="1" dirty="0" smtClean="0">
                <a:latin typeface="Candara" charset="0"/>
                <a:cs typeface="MS PGothic" charset="0"/>
              </a:rPr>
              <a:t>heard </a:t>
            </a:r>
            <a:r>
              <a:rPr lang="en-US" sz="2600" b="1" dirty="0">
                <a:latin typeface="Candara" charset="0"/>
                <a:cs typeface="MS PGothic" charset="0"/>
              </a:rPr>
              <a:t>it was said...”]: </a:t>
            </a:r>
            <a:r>
              <a:rPr lang="en-US" sz="2600" b="1" dirty="0" smtClean="0">
                <a:latin typeface="Candara" charset="0"/>
                <a:cs typeface="MS PGothic" charset="0"/>
              </a:rPr>
              <a:t/>
            </a:r>
            <a:br>
              <a:rPr lang="en-US" sz="2600" b="1" dirty="0" smtClean="0">
                <a:latin typeface="Candara" charset="0"/>
                <a:cs typeface="MS PGothic" charset="0"/>
              </a:rPr>
            </a:br>
            <a:r>
              <a:rPr lang="en-US" sz="2400" i="1" dirty="0">
                <a:latin typeface="Candara" charset="0"/>
                <a:cs typeface="MS PGothic" charset="0"/>
              </a:rPr>
              <a:t>“An eye for an eye and a tooth for a tooth…” (v. 38</a:t>
            </a:r>
            <a:r>
              <a:rPr lang="en-US" sz="2400" i="1" dirty="0" smtClean="0">
                <a:latin typeface="Candara" charset="0"/>
                <a:cs typeface="MS PGothic" charset="0"/>
              </a:rPr>
              <a:t>)</a:t>
            </a:r>
          </a:p>
          <a:p>
            <a:pPr marL="0" indent="0">
              <a:spcBef>
                <a:spcPct val="0"/>
              </a:spcBef>
              <a:buNone/>
            </a:pPr>
            <a:endParaRPr lang="en-US" sz="1200" i="1" dirty="0">
              <a:latin typeface="Candara" charset="0"/>
              <a:cs typeface="MS PGothic" charset="0"/>
            </a:endParaRPr>
          </a:p>
          <a:p>
            <a:pPr marL="912813" lvl="2" indent="-457200" defTabSz="385763">
              <a:spcBef>
                <a:spcPts val="0"/>
              </a:spcBef>
              <a:buFont typeface="Wingdings" charset="0"/>
              <a:buChar char="Ø"/>
              <a:defRPr/>
            </a:pPr>
            <a:r>
              <a:rPr lang="en-US" sz="2500" b="1" kern="1200" dirty="0" smtClean="0">
                <a:solidFill>
                  <a:prstClr val="black"/>
                </a:solidFill>
                <a:latin typeface="Candara" charset="0"/>
                <a:ea typeface="ＭＳ Ｐゴシック" charset="0"/>
                <a:cs typeface="Candara" charset="0"/>
              </a:rPr>
              <a:t>They </a:t>
            </a:r>
            <a:r>
              <a:rPr lang="en-US" sz="2500" b="1" kern="1200" dirty="0">
                <a:solidFill>
                  <a:prstClr val="black"/>
                </a:solidFill>
                <a:latin typeface="Candara" charset="0"/>
                <a:ea typeface="ＭＳ Ｐゴシック" charset="0"/>
                <a:cs typeface="Candara" charset="0"/>
              </a:rPr>
              <a:t>took what was meant</a:t>
            </a:r>
            <a:r>
              <a:rPr lang="en-US" sz="2500" b="1" kern="1200" dirty="0">
                <a:solidFill>
                  <a:srgbClr val="FF0000"/>
                </a:solidFill>
                <a:latin typeface="Candara" charset="0"/>
                <a:ea typeface="ＭＳ Ｐゴシック" charset="0"/>
                <a:cs typeface="Candara" charset="0"/>
              </a:rPr>
              <a:t> for the civil justice/</a:t>
            </a:r>
            <a:r>
              <a:rPr lang="en-US" sz="2500" b="1" kern="1200" dirty="0" smtClean="0">
                <a:solidFill>
                  <a:srgbClr val="FF0000"/>
                </a:solidFill>
                <a:latin typeface="Candara" charset="0"/>
                <a:ea typeface="ＭＳ Ｐゴシック" charset="0"/>
                <a:cs typeface="Candara" charset="0"/>
              </a:rPr>
              <a:t>law </a:t>
            </a:r>
            <a:r>
              <a:rPr lang="en-US" sz="2500" b="1" kern="1200" dirty="0" smtClean="0">
                <a:solidFill>
                  <a:prstClr val="black"/>
                </a:solidFill>
                <a:latin typeface="Candara" charset="0"/>
                <a:ea typeface="ＭＳ Ｐゴシック" charset="0"/>
                <a:cs typeface="Candara" charset="0"/>
              </a:rPr>
              <a:t>as </a:t>
            </a:r>
            <a:r>
              <a:rPr lang="en-US" sz="2500" b="1" kern="1200" dirty="0">
                <a:solidFill>
                  <a:prstClr val="black"/>
                </a:solidFill>
                <a:latin typeface="Candara" charset="0"/>
                <a:ea typeface="ＭＳ Ｐゴシック" charset="0"/>
                <a:cs typeface="Candara" charset="0"/>
              </a:rPr>
              <a:t>the equity rule for retribution </a:t>
            </a:r>
            <a:r>
              <a:rPr lang="en-US" sz="2500" b="1" kern="1200" dirty="0" smtClean="0">
                <a:solidFill>
                  <a:prstClr val="black"/>
                </a:solidFill>
                <a:latin typeface="Candara" charset="0"/>
                <a:ea typeface="ＭＳ Ｐゴシック" charset="0"/>
                <a:cs typeface="Candara" charset="0"/>
              </a:rPr>
              <a:t>[</a:t>
            </a:r>
            <a:r>
              <a:rPr lang="en-US" sz="2500" b="1" i="1" kern="1200" dirty="0" smtClean="0">
                <a:solidFill>
                  <a:prstClr val="black"/>
                </a:solidFill>
                <a:latin typeface="Candara" charset="0"/>
                <a:ea typeface="ＭＳ Ｐゴシック" charset="0"/>
                <a:cs typeface="Candara" charset="0"/>
              </a:rPr>
              <a:t>“</a:t>
            </a:r>
            <a:r>
              <a:rPr lang="en-US" sz="2500" b="1" i="1" kern="1200" dirty="0" err="1">
                <a:solidFill>
                  <a:prstClr val="black"/>
                </a:solidFill>
                <a:latin typeface="Candara" charset="0"/>
                <a:ea typeface="ＭＳ Ｐゴシック" charset="0"/>
                <a:cs typeface="Candara" charset="0"/>
              </a:rPr>
              <a:t>lex</a:t>
            </a:r>
            <a:r>
              <a:rPr lang="en-US" sz="2500" b="1" i="1" kern="1200" dirty="0">
                <a:solidFill>
                  <a:prstClr val="black"/>
                </a:solidFill>
                <a:latin typeface="Candara" charset="0"/>
                <a:ea typeface="ＭＳ Ｐゴシック" charset="0"/>
                <a:cs typeface="Candara" charset="0"/>
              </a:rPr>
              <a:t> talionis”</a:t>
            </a:r>
            <a:r>
              <a:rPr lang="en-US" sz="2500" b="1" kern="1200" dirty="0">
                <a:solidFill>
                  <a:prstClr val="black"/>
                </a:solidFill>
                <a:latin typeface="Candara" charset="0"/>
                <a:ea typeface="ＭＳ Ｐゴシック" charset="0"/>
                <a:cs typeface="Candara" charset="0"/>
              </a:rPr>
              <a:t>]  </a:t>
            </a:r>
            <a:r>
              <a:rPr lang="en-US" sz="2500" b="1" kern="1200" dirty="0" smtClean="0">
                <a:solidFill>
                  <a:prstClr val="black"/>
                </a:solidFill>
                <a:latin typeface="Candara" charset="0"/>
                <a:ea typeface="ＭＳ Ｐゴシック" charset="0"/>
                <a:cs typeface="Candara" charset="0"/>
              </a:rPr>
              <a:t>to be administered by </a:t>
            </a:r>
            <a:r>
              <a:rPr lang="en-US" sz="2500" b="1" kern="1200" dirty="0">
                <a:solidFill>
                  <a:prstClr val="black"/>
                </a:solidFill>
                <a:latin typeface="Candara" charset="0"/>
                <a:ea typeface="ＭＳ Ｐゴシック" charset="0"/>
                <a:cs typeface="Candara" charset="0"/>
              </a:rPr>
              <a:t>the legal </a:t>
            </a:r>
            <a:r>
              <a:rPr lang="en-US" sz="2500" b="1" kern="1200" dirty="0" smtClean="0">
                <a:solidFill>
                  <a:prstClr val="black"/>
                </a:solidFill>
                <a:latin typeface="Candara" charset="0"/>
                <a:ea typeface="ＭＳ Ｐゴシック" charset="0"/>
                <a:cs typeface="Candara" charset="0"/>
              </a:rPr>
              <a:t>court.</a:t>
            </a:r>
          </a:p>
          <a:p>
            <a:pPr marL="912813" lvl="2" indent="-457200" defTabSz="385763">
              <a:spcBef>
                <a:spcPts val="0"/>
              </a:spcBef>
              <a:buFont typeface="Wingdings" charset="0"/>
              <a:buChar char="Ø"/>
              <a:defRPr/>
            </a:pPr>
            <a:r>
              <a:rPr lang="en-US" sz="2500" b="1" kern="1200" dirty="0">
                <a:solidFill>
                  <a:prstClr val="black"/>
                </a:solidFill>
                <a:latin typeface="Candara" charset="0"/>
                <a:ea typeface="ＭＳ Ｐゴシック" charset="0"/>
                <a:cs typeface="Candara" charset="0"/>
              </a:rPr>
              <a:t>They shifted its focus from </a:t>
            </a:r>
            <a:r>
              <a:rPr lang="en-US" sz="2500" b="1" kern="1200" dirty="0">
                <a:solidFill>
                  <a:srgbClr val="FF0000"/>
                </a:solidFill>
                <a:latin typeface="Candara" charset="0"/>
                <a:ea typeface="ＭＳ Ｐゴシック" charset="0"/>
                <a:cs typeface="Candara" charset="0"/>
              </a:rPr>
              <a:t>“equity/limitation</a:t>
            </a:r>
            <a:r>
              <a:rPr lang="en-US" sz="2500" b="1" kern="1200" dirty="0" smtClean="0">
                <a:solidFill>
                  <a:srgbClr val="FF0000"/>
                </a:solidFill>
                <a:latin typeface="Candara" charset="0"/>
                <a:ea typeface="ＭＳ Ｐゴシック" charset="0"/>
                <a:cs typeface="Candara" charset="0"/>
              </a:rPr>
              <a:t>” in retribution </a:t>
            </a:r>
            <a:r>
              <a:rPr lang="en-US" sz="2500" b="1" kern="1200" dirty="0">
                <a:solidFill>
                  <a:srgbClr val="FF0000"/>
                </a:solidFill>
                <a:latin typeface="Candara" charset="0"/>
                <a:ea typeface="ＭＳ Ｐゴシック" charset="0"/>
                <a:cs typeface="Candara" charset="0"/>
              </a:rPr>
              <a:t>to </a:t>
            </a:r>
            <a:r>
              <a:rPr lang="en-US" sz="2500" b="1" kern="1200" dirty="0" smtClean="0">
                <a:solidFill>
                  <a:srgbClr val="FF0000"/>
                </a:solidFill>
                <a:latin typeface="Candara" charset="0"/>
                <a:ea typeface="ＭＳ Ｐゴシック" charset="0"/>
                <a:cs typeface="Candara" charset="0"/>
              </a:rPr>
              <a:t>“mandate/license” </a:t>
            </a:r>
            <a:r>
              <a:rPr lang="en-US" sz="2500" b="1" kern="1200" dirty="0">
                <a:solidFill>
                  <a:srgbClr val="FF0000"/>
                </a:solidFill>
                <a:latin typeface="Candara" charset="0"/>
                <a:ea typeface="ＭＳ Ｐゴシック" charset="0"/>
                <a:cs typeface="Candara" charset="0"/>
              </a:rPr>
              <a:t>for personal vengeance. </a:t>
            </a:r>
          </a:p>
          <a:p>
            <a:pPr marL="400050" lvl="1" indent="0">
              <a:spcBef>
                <a:spcPct val="0"/>
              </a:spcBef>
              <a:buNone/>
            </a:pPr>
            <a:endParaRPr lang="en-US" sz="1200" i="1" dirty="0" smtClean="0">
              <a:solidFill>
                <a:srgbClr val="FF0000"/>
              </a:solidFill>
              <a:latin typeface="Candara" charset="0"/>
              <a:cs typeface="MS PGothic" charset="0"/>
            </a:endParaRPr>
          </a:p>
          <a:p>
            <a:pPr marL="400050" lvl="1" indent="0" algn="ctr">
              <a:spcBef>
                <a:spcPct val="0"/>
              </a:spcBef>
              <a:buNone/>
            </a:pPr>
            <a:r>
              <a:rPr lang="en-US" sz="2400" i="1" dirty="0">
                <a:latin typeface="Candara" charset="0"/>
                <a:cs typeface="MS PGothic" charset="0"/>
              </a:rPr>
              <a:t> </a:t>
            </a:r>
            <a:r>
              <a:rPr lang="en-US" sz="2400" i="1" baseline="30000" dirty="0">
                <a:latin typeface="Candara" charset="0"/>
                <a:cs typeface="MS PGothic" charset="0"/>
              </a:rPr>
              <a:t>22</a:t>
            </a:r>
            <a:r>
              <a:rPr lang="en-US" sz="2400" i="1" dirty="0">
                <a:latin typeface="Candara" charset="0"/>
                <a:cs typeface="MS PGothic" charset="0"/>
              </a:rPr>
              <a:t> “When men strive together and hit a pregnant woman, so that her children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come </a:t>
            </a:r>
            <a:r>
              <a:rPr lang="en-US" sz="2400" i="1" dirty="0">
                <a:latin typeface="Candara" charset="0"/>
                <a:cs typeface="MS PGothic" charset="0"/>
              </a:rPr>
              <a:t>out, but there is no harm, the one who hit her shall surely be fined, as </a:t>
            </a:r>
            <a:r>
              <a:rPr lang="en-US" sz="2400" i="1" dirty="0" smtClean="0">
                <a:latin typeface="Candara" charset="0"/>
                <a:cs typeface="MS PGothic" charset="0"/>
              </a:rPr>
              <a:t>the</a:t>
            </a:r>
            <a:br>
              <a:rPr lang="en-US" sz="2400" i="1" dirty="0" smtClean="0">
                <a:latin typeface="Candara" charset="0"/>
                <a:cs typeface="MS PGothic" charset="0"/>
              </a:rPr>
            </a:br>
            <a:r>
              <a:rPr lang="en-US" sz="2400" i="1" dirty="0" smtClean="0">
                <a:latin typeface="Candara" charset="0"/>
                <a:cs typeface="MS PGothic" charset="0"/>
              </a:rPr>
              <a:t> </a:t>
            </a:r>
            <a:r>
              <a:rPr lang="en-US" sz="2400" i="1" dirty="0">
                <a:latin typeface="Candara" charset="0"/>
                <a:cs typeface="MS PGothic" charset="0"/>
              </a:rPr>
              <a:t>woman's husband shall impose on him, and he shall pay as the judges determine. </a:t>
            </a:r>
            <a:r>
              <a:rPr lang="en-US" sz="2400" i="1" dirty="0" smtClean="0">
                <a:latin typeface="Candara" charset="0"/>
                <a:cs typeface="MS PGothic" charset="0"/>
              </a:rPr>
              <a:t/>
            </a:r>
            <a:br>
              <a:rPr lang="en-US" sz="2400" i="1" dirty="0" smtClean="0">
                <a:latin typeface="Candara" charset="0"/>
                <a:cs typeface="MS PGothic" charset="0"/>
              </a:rPr>
            </a:br>
            <a:r>
              <a:rPr lang="en-US" sz="2400" i="1" baseline="30000" dirty="0" smtClean="0">
                <a:latin typeface="Candara" charset="0"/>
                <a:cs typeface="MS PGothic" charset="0"/>
              </a:rPr>
              <a:t>23</a:t>
            </a:r>
            <a:r>
              <a:rPr lang="en-US" sz="2400" i="1" dirty="0">
                <a:latin typeface="Candara" charset="0"/>
                <a:cs typeface="MS PGothic" charset="0"/>
              </a:rPr>
              <a:t> But if there is harm, then you shall pay life for life, </a:t>
            </a:r>
            <a:r>
              <a:rPr lang="en-US" sz="2400" i="1" baseline="30000" dirty="0">
                <a:latin typeface="Candara" charset="0"/>
                <a:cs typeface="MS PGothic" charset="0"/>
              </a:rPr>
              <a:t>24</a:t>
            </a:r>
            <a:r>
              <a:rPr lang="en-US" sz="2400" i="1" dirty="0">
                <a:latin typeface="Candara" charset="0"/>
                <a:cs typeface="MS PGothic" charset="0"/>
              </a:rPr>
              <a:t> eye for eye, tooth for tooth, </a:t>
            </a:r>
            <a:r>
              <a:rPr lang="en-US" sz="2400" i="1" dirty="0" smtClean="0">
                <a:latin typeface="Candara" charset="0"/>
                <a:cs typeface="MS PGothic" charset="0"/>
              </a:rPr>
              <a:t/>
            </a:r>
            <a:br>
              <a:rPr lang="en-US" sz="2400" i="1" dirty="0" smtClean="0">
                <a:latin typeface="Candara" charset="0"/>
                <a:cs typeface="MS PGothic" charset="0"/>
              </a:rPr>
            </a:br>
            <a:r>
              <a:rPr lang="en-US" sz="2400" i="1" dirty="0" smtClean="0">
                <a:latin typeface="Candara" charset="0"/>
                <a:cs typeface="MS PGothic" charset="0"/>
              </a:rPr>
              <a:t>hand </a:t>
            </a:r>
            <a:r>
              <a:rPr lang="en-US" sz="2400" i="1" dirty="0">
                <a:latin typeface="Candara" charset="0"/>
                <a:cs typeface="MS PGothic" charset="0"/>
              </a:rPr>
              <a:t>for hand, foot for foot, </a:t>
            </a:r>
            <a:r>
              <a:rPr lang="en-US" sz="2400" i="1" baseline="30000" dirty="0">
                <a:latin typeface="Candara" charset="0"/>
                <a:cs typeface="MS PGothic" charset="0"/>
              </a:rPr>
              <a:t>25</a:t>
            </a:r>
            <a:r>
              <a:rPr lang="en-US" sz="2400" i="1" dirty="0">
                <a:latin typeface="Candara" charset="0"/>
                <a:cs typeface="MS PGothic" charset="0"/>
              </a:rPr>
              <a:t> burn for burn, wound for wound, stripe for </a:t>
            </a:r>
            <a:r>
              <a:rPr lang="en-US" sz="2400" i="1" dirty="0" smtClean="0">
                <a:latin typeface="Candara" charset="0"/>
                <a:cs typeface="MS PGothic" charset="0"/>
              </a:rPr>
              <a:t>stripe.</a:t>
            </a:r>
            <a:br>
              <a:rPr lang="en-US" sz="2400" i="1" dirty="0" smtClean="0">
                <a:latin typeface="Candara" charset="0"/>
                <a:cs typeface="MS PGothic" charset="0"/>
              </a:rPr>
            </a:br>
            <a:r>
              <a:rPr lang="en-US" sz="2400" i="1" dirty="0" smtClean="0">
                <a:latin typeface="Candara" charset="0"/>
                <a:cs typeface="MS PGothic" charset="0"/>
              </a:rPr>
              <a:t>Exodus </a:t>
            </a:r>
            <a:r>
              <a:rPr lang="en-US" sz="2400" i="1" dirty="0">
                <a:latin typeface="Candara" charset="0"/>
                <a:cs typeface="MS PGothic" charset="0"/>
              </a:rPr>
              <a:t>21:22-</a:t>
            </a:r>
            <a:r>
              <a:rPr lang="en-US" sz="2400" i="1" dirty="0" smtClean="0">
                <a:latin typeface="Candara" charset="0"/>
                <a:cs typeface="MS PGothic" charset="0"/>
              </a:rPr>
              <a:t>25</a:t>
            </a:r>
          </a:p>
        </p:txBody>
      </p:sp>
    </p:spTree>
    <p:extLst>
      <p:ext uri="{BB962C8B-B14F-4D97-AF65-F5344CB8AC3E}">
        <p14:creationId xmlns:p14="http://schemas.microsoft.com/office/powerpoint/2010/main" val="14480112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“AN EYE FOR AN EYE” AND NON-RETALIATION</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a:t>
            </a:r>
            <a:r>
              <a:rPr lang="en-US" sz="2400" i="1" dirty="0">
                <a:latin typeface="Candara" charset="0"/>
                <a:cs typeface="MS PGothic" charset="0"/>
              </a:rPr>
              <a:t>... </a:t>
            </a:r>
            <a:r>
              <a:rPr lang="en-US" sz="2400" i="1" baseline="30000" dirty="0">
                <a:latin typeface="Candara" charset="0"/>
                <a:cs typeface="MS PGothic" charset="0"/>
              </a:rPr>
              <a:t>39</a:t>
            </a:r>
            <a:r>
              <a:rPr lang="en-US" sz="2400" i="1" dirty="0">
                <a:latin typeface="Candara" charset="0"/>
                <a:cs typeface="MS PGothic" charset="0"/>
              </a:rPr>
              <a:t> But I say to you, Do not resist the one who is evil. But if anyone slaps you on the right cheek, turn to him the other also. </a:t>
            </a:r>
            <a:r>
              <a:rPr lang="en-US" sz="2400" i="1" baseline="30000" dirty="0">
                <a:latin typeface="Candara" charset="0"/>
                <a:cs typeface="MS PGothic" charset="0"/>
              </a:rPr>
              <a:t>40</a:t>
            </a:r>
            <a:r>
              <a:rPr lang="en-US" sz="2400" i="1" dirty="0">
                <a:latin typeface="Candara" charset="0"/>
                <a:cs typeface="MS PGothic" charset="0"/>
              </a:rPr>
              <a:t> And if anyone would sue you and take your tunic, let him have your cloak as well. </a:t>
            </a:r>
            <a:r>
              <a:rPr lang="en-US" sz="2400" i="1" baseline="30000" dirty="0">
                <a:latin typeface="Candara" charset="0"/>
                <a:cs typeface="MS PGothic" charset="0"/>
              </a:rPr>
              <a:t>41</a:t>
            </a:r>
            <a:r>
              <a:rPr lang="en-US" sz="2400" i="1" dirty="0">
                <a:latin typeface="Candara" charset="0"/>
                <a:cs typeface="MS PGothic" charset="0"/>
              </a:rPr>
              <a:t> And if anyone forces you to go one mile, go with him two miles. </a:t>
            </a:r>
            <a:r>
              <a:rPr lang="en-US" sz="2400" i="1" baseline="30000" dirty="0">
                <a:latin typeface="Candara" charset="0"/>
                <a:cs typeface="MS PGothic" charset="0"/>
              </a:rPr>
              <a:t>42</a:t>
            </a:r>
            <a:r>
              <a:rPr lang="en-US" sz="2400" i="1" dirty="0">
                <a:latin typeface="Candara" charset="0"/>
                <a:cs typeface="MS PGothic" charset="0"/>
              </a:rPr>
              <a:t> Give to the one who begs from you, and do not refuse the one who would borrow </a:t>
            </a:r>
            <a:r>
              <a:rPr lang="en-US" sz="2400" i="1" dirty="0" smtClean="0">
                <a:latin typeface="Candara" charset="0"/>
                <a:cs typeface="MS PGothic" charset="0"/>
              </a:rPr>
              <a:t>from.” </a:t>
            </a:r>
            <a:r>
              <a:rPr lang="en-US" sz="2400" i="1" dirty="0">
                <a:latin typeface="Candara" charset="0"/>
                <a:cs typeface="MS PGothic" charset="0"/>
              </a:rPr>
              <a:t>(vs. </a:t>
            </a:r>
            <a:r>
              <a:rPr lang="en-US" sz="2400" i="1" dirty="0" smtClean="0">
                <a:latin typeface="Candara" charset="0"/>
                <a:cs typeface="MS PGothic" charset="0"/>
              </a:rPr>
              <a:t>39-42)</a:t>
            </a:r>
            <a:endParaRPr lang="en-US" sz="2400" i="1" dirty="0">
              <a:latin typeface="Candara" charset="0"/>
              <a:cs typeface="MS PGothic" charset="0"/>
            </a:endParaRPr>
          </a:p>
          <a:p>
            <a:pPr marL="461963" indent="-461963">
              <a:spcBef>
                <a:spcPct val="0"/>
              </a:spcBef>
            </a:pPr>
            <a:endParaRPr lang="en-US" sz="10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sz="2500" b="1" kern="1200" dirty="0" smtClean="0">
                <a:latin typeface="Candara" charset="0"/>
                <a:ea typeface="ＭＳ Ｐゴシック" charset="0"/>
                <a:cs typeface="Candara" charset="0"/>
              </a:rPr>
              <a:t>limiting retribution and seeking equity as justice.</a:t>
            </a:r>
          </a:p>
          <a:p>
            <a:pPr marL="455613" lvl="2" indent="0" defTabSz="385763">
              <a:spcBef>
                <a:spcPts val="0"/>
              </a:spcBef>
              <a:buNone/>
              <a:defRPr/>
            </a:pPr>
            <a:endParaRPr lang="en-US" sz="1000" b="1" kern="1200" dirty="0" smtClean="0">
              <a:latin typeface="Candara" charset="0"/>
              <a:ea typeface="ＭＳ Ｐゴシック" charset="0"/>
              <a:cs typeface="Candara" charset="0"/>
            </a:endParaRPr>
          </a:p>
          <a:p>
            <a:pPr marL="1258888" lvl="2" indent="-342900">
              <a:spcBef>
                <a:spcPct val="0"/>
              </a:spcBef>
              <a:buFont typeface="Wingdings" charset="2"/>
              <a:buChar char="ü"/>
            </a:pPr>
            <a:r>
              <a:rPr lang="en-US" b="1" dirty="0" smtClean="0">
                <a:solidFill>
                  <a:srgbClr val="000000"/>
                </a:solidFill>
                <a:latin typeface="Candara" charset="0"/>
                <a:cs typeface="MS PGothic" charset="0"/>
              </a:rPr>
              <a:t>Provide </a:t>
            </a:r>
            <a:r>
              <a:rPr lang="en-US" b="1" dirty="0">
                <a:solidFill>
                  <a:srgbClr val="000000"/>
                </a:solidFill>
                <a:latin typeface="Candara" charset="0"/>
                <a:cs typeface="MS PGothic" charset="0"/>
              </a:rPr>
              <a:t>justice and purging evil from God’s people. </a:t>
            </a:r>
            <a:r>
              <a:rPr lang="en-US" b="1" dirty="0" smtClean="0">
                <a:solidFill>
                  <a:srgbClr val="000000"/>
                </a:solidFill>
                <a:latin typeface="Candara" charset="0"/>
                <a:cs typeface="MS PGothic" charset="0"/>
              </a:rPr>
              <a:t>The </a:t>
            </a:r>
            <a:r>
              <a:rPr lang="en-US" b="1" i="1" dirty="0" err="1" smtClean="0">
                <a:solidFill>
                  <a:srgbClr val="000000"/>
                </a:solidFill>
                <a:latin typeface="Candara" charset="0"/>
                <a:cs typeface="MS PGothic" charset="0"/>
              </a:rPr>
              <a:t>lex</a:t>
            </a:r>
            <a:r>
              <a:rPr lang="en-US" b="1" i="1" dirty="0" smtClean="0">
                <a:solidFill>
                  <a:srgbClr val="000000"/>
                </a:solidFill>
                <a:latin typeface="Candara" charset="0"/>
                <a:cs typeface="MS PGothic" charset="0"/>
              </a:rPr>
              <a:t> </a:t>
            </a:r>
            <a:r>
              <a:rPr lang="en-US" b="1" i="1" dirty="0">
                <a:solidFill>
                  <a:srgbClr val="000000"/>
                </a:solidFill>
                <a:latin typeface="Candara" charset="0"/>
                <a:cs typeface="MS PGothic" charset="0"/>
              </a:rPr>
              <a:t>talionis </a:t>
            </a:r>
            <a:r>
              <a:rPr lang="en-US" b="1" dirty="0" smtClean="0">
                <a:solidFill>
                  <a:srgbClr val="000000"/>
                </a:solidFill>
                <a:latin typeface="Candara" charset="0"/>
                <a:cs typeface="MS PGothic" charset="0"/>
              </a:rPr>
              <a:t>(“eye </a:t>
            </a:r>
            <a:r>
              <a:rPr lang="en-US" b="1" dirty="0">
                <a:solidFill>
                  <a:srgbClr val="000000"/>
                </a:solidFill>
                <a:latin typeface="Candara" charset="0"/>
                <a:cs typeface="MS PGothic" charset="0"/>
              </a:rPr>
              <a:t>for </a:t>
            </a:r>
            <a:r>
              <a:rPr lang="en-US" b="1" dirty="0" smtClean="0">
                <a:solidFill>
                  <a:srgbClr val="000000"/>
                </a:solidFill>
                <a:latin typeface="Candara" charset="0"/>
                <a:cs typeface="MS PGothic" charset="0"/>
              </a:rPr>
              <a:t>eye”) was </a:t>
            </a:r>
            <a:r>
              <a:rPr lang="en-US" b="1" dirty="0">
                <a:solidFill>
                  <a:srgbClr val="000000"/>
                </a:solidFill>
                <a:latin typeface="Candara" charset="0"/>
                <a:cs typeface="MS PGothic" charset="0"/>
              </a:rPr>
              <a:t>intended for civil authorities so they can apply it as the </a:t>
            </a:r>
            <a:r>
              <a:rPr lang="en-US" b="1" dirty="0" smtClean="0">
                <a:solidFill>
                  <a:srgbClr val="000000"/>
                </a:solidFill>
                <a:latin typeface="Candara" charset="0"/>
                <a:cs typeface="MS PGothic" charset="0"/>
              </a:rPr>
              <a:t>equity rule </a:t>
            </a:r>
            <a:r>
              <a:rPr lang="en-US" b="1" dirty="0">
                <a:solidFill>
                  <a:srgbClr val="000000"/>
                </a:solidFill>
                <a:latin typeface="Candara" charset="0"/>
                <a:cs typeface="MS PGothic" charset="0"/>
              </a:rPr>
              <a:t>for regulating crimes and to curb </a:t>
            </a:r>
            <a:r>
              <a:rPr lang="en-US" b="1" dirty="0" smtClean="0">
                <a:solidFill>
                  <a:srgbClr val="000000"/>
                </a:solidFill>
                <a:latin typeface="Candara" charset="0"/>
                <a:cs typeface="MS PGothic" charset="0"/>
              </a:rPr>
              <a:t>excesses. </a:t>
            </a:r>
          </a:p>
          <a:p>
            <a:pPr marL="1258888" lvl="2" indent="-342900">
              <a:spcBef>
                <a:spcPct val="0"/>
              </a:spcBef>
              <a:buFont typeface="Wingdings" charset="2"/>
              <a:buChar char="ü"/>
            </a:pPr>
            <a:endParaRPr lang="en-US" sz="1000" kern="1200" dirty="0">
              <a:solidFill>
                <a:srgbClr val="000000"/>
              </a:solidFill>
              <a:latin typeface="Candara" charset="0"/>
              <a:ea typeface="ＭＳ Ｐゴシック" charset="0"/>
              <a:cs typeface="MS PGothic" charset="0"/>
            </a:endParaRPr>
          </a:p>
          <a:p>
            <a:pPr marL="400050" lvl="1" indent="0" algn="ctr">
              <a:spcBef>
                <a:spcPct val="0"/>
              </a:spcBef>
              <a:buNone/>
            </a:pPr>
            <a:r>
              <a:rPr lang="en-US" sz="2400" i="1" dirty="0">
                <a:latin typeface="Candara" charset="0"/>
                <a:cs typeface="MS PGothic" charset="0"/>
              </a:rPr>
              <a:t>“You shall not take vengeance or bear a grudge against the </a:t>
            </a:r>
            <a:r>
              <a:rPr lang="en-US" sz="2400" i="1" dirty="0" smtClean="0">
                <a:latin typeface="Candara" charset="0"/>
                <a:cs typeface="MS PGothic" charset="0"/>
              </a:rPr>
              <a:t>sons </a:t>
            </a:r>
            <a:r>
              <a:rPr lang="en-US" sz="2400" i="1" dirty="0">
                <a:latin typeface="Candara" charset="0"/>
                <a:cs typeface="MS PGothic" charset="0"/>
              </a:rPr>
              <a:t>of your </a:t>
            </a:r>
            <a:r>
              <a:rPr lang="en-US" sz="2400" i="1" dirty="0" smtClean="0">
                <a:latin typeface="Candara" charset="0"/>
                <a:cs typeface="MS PGothic" charset="0"/>
              </a:rPr>
              <a:t>own </a:t>
            </a:r>
            <a:br>
              <a:rPr lang="en-US" sz="2400" i="1" dirty="0" smtClean="0">
                <a:latin typeface="Candara" charset="0"/>
                <a:cs typeface="MS PGothic" charset="0"/>
              </a:rPr>
            </a:br>
            <a:r>
              <a:rPr lang="en-US" sz="2400" i="1" dirty="0" smtClean="0">
                <a:latin typeface="Candara" charset="0"/>
                <a:cs typeface="MS PGothic" charset="0"/>
              </a:rPr>
              <a:t>people</a:t>
            </a:r>
            <a:r>
              <a:rPr lang="en-US" sz="2400" i="1" dirty="0">
                <a:latin typeface="Candara" charset="0"/>
                <a:cs typeface="MS PGothic" charset="0"/>
              </a:rPr>
              <a:t>, but you shall love your neighbor as yourself: I am the Lord</a:t>
            </a:r>
            <a:r>
              <a:rPr lang="en-US" sz="2400" i="1" dirty="0" smtClean="0">
                <a:latin typeface="Candara" charset="0"/>
                <a:cs typeface="MS PGothic" charset="0"/>
              </a:rPr>
              <a:t>.” – Lev. </a:t>
            </a:r>
            <a:r>
              <a:rPr lang="en-US" sz="2400" i="1" dirty="0">
                <a:latin typeface="Candara" charset="0"/>
                <a:cs typeface="MS PGothic" charset="0"/>
              </a:rPr>
              <a:t>19:18</a:t>
            </a:r>
          </a:p>
          <a:p>
            <a:pPr marL="400050" lvl="1" indent="0" algn="ctr">
              <a:spcBef>
                <a:spcPct val="0"/>
              </a:spcBef>
              <a:buNone/>
            </a:pPr>
            <a:endParaRPr lang="en-US" sz="2400" i="1" dirty="0">
              <a:latin typeface="Candara" charset="0"/>
              <a:cs typeface="MS PGothic" charset="0"/>
            </a:endParaRPr>
          </a:p>
          <a:p>
            <a:pPr marL="915988" lvl="2" indent="0">
              <a:spcBef>
                <a:spcPct val="0"/>
              </a:spcBef>
              <a:buNone/>
            </a:pPr>
            <a:endParaRPr lang="en-US"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905790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“AN EYE FOR AN EYE” AND NON-RETALIATION</a:t>
            </a:r>
          </a:p>
        </p:txBody>
      </p:sp>
      <p:sp>
        <p:nvSpPr>
          <p:cNvPr id="27651" name="Rectangle 3"/>
          <p:cNvSpPr>
            <a:spLocks noGrp="1" noChangeArrowheads="1"/>
          </p:cNvSpPr>
          <p:nvPr>
            <p:ph type="body" idx="1"/>
          </p:nvPr>
        </p:nvSpPr>
        <p:spPr>
          <a:xfrm>
            <a:off x="194397" y="1219205"/>
            <a:ext cx="11769003" cy="5612489"/>
          </a:xfrm>
        </p:spPr>
        <p:txBody>
          <a:bodyPr/>
          <a:lstStyle/>
          <a:p>
            <a:pPr marL="461963" indent="-461963">
              <a:spcBef>
                <a:spcPct val="0"/>
              </a:spcBef>
            </a:pPr>
            <a:r>
              <a:rPr lang="en-US" sz="2600" b="1" dirty="0" smtClean="0">
                <a:latin typeface="Candara" charset="0"/>
                <a:cs typeface="MS PGothic" charset="0"/>
              </a:rPr>
              <a:t>Its </a:t>
            </a:r>
            <a:r>
              <a:rPr lang="en-US" sz="2600" b="1" dirty="0">
                <a:latin typeface="Candara" charset="0"/>
                <a:cs typeface="MS PGothic" charset="0"/>
              </a:rPr>
              <a:t>true meaning </a:t>
            </a:r>
            <a:r>
              <a:rPr lang="en-US" sz="2600" b="1" dirty="0" smtClean="0">
                <a:latin typeface="Candara" charset="0"/>
                <a:cs typeface="MS PGothic" charset="0"/>
              </a:rPr>
              <a:t>and </a:t>
            </a:r>
            <a:r>
              <a:rPr lang="en-US" sz="2600" b="1" dirty="0">
                <a:latin typeface="Candara" charset="0"/>
                <a:cs typeface="MS PGothic" charset="0"/>
              </a:rPr>
              <a:t>deeper application </a:t>
            </a:r>
            <a:r>
              <a:rPr lang="en-US" sz="2600" b="1" dirty="0" smtClean="0">
                <a:latin typeface="Candara" charset="0"/>
                <a:cs typeface="MS PGothic" charset="0"/>
              </a:rPr>
              <a:t>[“</a:t>
            </a:r>
            <a:r>
              <a:rPr lang="en-US" sz="2600" b="1" dirty="0">
                <a:latin typeface="Candara" charset="0"/>
                <a:cs typeface="MS PGothic" charset="0"/>
              </a:rPr>
              <a:t>…but I say to you…</a:t>
            </a:r>
            <a:r>
              <a:rPr lang="en-US" sz="2600" b="1" dirty="0" smtClean="0">
                <a:latin typeface="Candara" charset="0"/>
                <a:cs typeface="MS PGothic" charset="0"/>
              </a:rPr>
              <a:t>”]: </a:t>
            </a:r>
            <a:br>
              <a:rPr lang="en-US" sz="2600" b="1" dirty="0" smtClean="0">
                <a:latin typeface="Candara" charset="0"/>
                <a:cs typeface="MS PGothic" charset="0"/>
              </a:rPr>
            </a:br>
            <a:r>
              <a:rPr lang="en-US" sz="2400" i="1" dirty="0" smtClean="0">
                <a:latin typeface="Candara" charset="0"/>
                <a:cs typeface="MS PGothic" charset="0"/>
              </a:rPr>
              <a:t>“</a:t>
            </a:r>
            <a:r>
              <a:rPr lang="en-US" sz="2400" i="1" dirty="0">
                <a:latin typeface="Candara" charset="0"/>
                <a:cs typeface="MS PGothic" charset="0"/>
              </a:rPr>
              <a:t>... </a:t>
            </a:r>
            <a:r>
              <a:rPr lang="en-US" sz="2400" i="1" baseline="30000" dirty="0">
                <a:latin typeface="Candara" charset="0"/>
                <a:cs typeface="MS PGothic" charset="0"/>
              </a:rPr>
              <a:t>39</a:t>
            </a:r>
            <a:r>
              <a:rPr lang="en-US" sz="2400" i="1" dirty="0">
                <a:latin typeface="Candara" charset="0"/>
                <a:cs typeface="MS PGothic" charset="0"/>
              </a:rPr>
              <a:t> But I say to you, Do not resist the one who is evil. But if anyone slaps you on the right cheek, turn to him the other also. </a:t>
            </a:r>
            <a:r>
              <a:rPr lang="en-US" sz="2400" i="1" baseline="30000" dirty="0">
                <a:latin typeface="Candara" charset="0"/>
                <a:cs typeface="MS PGothic" charset="0"/>
              </a:rPr>
              <a:t>40</a:t>
            </a:r>
            <a:r>
              <a:rPr lang="en-US" sz="2400" i="1" dirty="0">
                <a:latin typeface="Candara" charset="0"/>
                <a:cs typeface="MS PGothic" charset="0"/>
              </a:rPr>
              <a:t> And if anyone would sue you and take your tunic, let him have your cloak as well. </a:t>
            </a:r>
            <a:r>
              <a:rPr lang="en-US" sz="2400" i="1" baseline="30000" dirty="0">
                <a:latin typeface="Candara" charset="0"/>
                <a:cs typeface="MS PGothic" charset="0"/>
              </a:rPr>
              <a:t>41</a:t>
            </a:r>
            <a:r>
              <a:rPr lang="en-US" sz="2400" i="1" dirty="0">
                <a:latin typeface="Candara" charset="0"/>
                <a:cs typeface="MS PGothic" charset="0"/>
              </a:rPr>
              <a:t> And if anyone forces you to go one mile, go with him two miles. </a:t>
            </a:r>
            <a:r>
              <a:rPr lang="en-US" sz="2400" i="1" baseline="30000" dirty="0">
                <a:latin typeface="Candara" charset="0"/>
                <a:cs typeface="MS PGothic" charset="0"/>
              </a:rPr>
              <a:t>42</a:t>
            </a:r>
            <a:r>
              <a:rPr lang="en-US" sz="2400" i="1" dirty="0">
                <a:latin typeface="Candara" charset="0"/>
                <a:cs typeface="MS PGothic" charset="0"/>
              </a:rPr>
              <a:t> Give to the one who begs from you, and do not refuse the one who would borrow </a:t>
            </a:r>
            <a:r>
              <a:rPr lang="en-US" sz="2400" i="1" dirty="0" smtClean="0">
                <a:latin typeface="Candara" charset="0"/>
                <a:cs typeface="MS PGothic" charset="0"/>
              </a:rPr>
              <a:t>from.” </a:t>
            </a:r>
            <a:r>
              <a:rPr lang="en-US" sz="2400" i="1" dirty="0">
                <a:latin typeface="Candara" charset="0"/>
                <a:cs typeface="MS PGothic" charset="0"/>
              </a:rPr>
              <a:t>(vs. </a:t>
            </a:r>
            <a:r>
              <a:rPr lang="en-US" sz="2400" i="1" dirty="0" smtClean="0">
                <a:latin typeface="Candara" charset="0"/>
                <a:cs typeface="MS PGothic" charset="0"/>
              </a:rPr>
              <a:t>39-42)</a:t>
            </a:r>
            <a:endParaRPr lang="en-US" sz="2400" i="1" dirty="0">
              <a:latin typeface="Candara" charset="0"/>
              <a:cs typeface="MS PGothic" charset="0"/>
            </a:endParaRPr>
          </a:p>
          <a:p>
            <a:pPr marL="461963" indent="-461963">
              <a:spcBef>
                <a:spcPct val="0"/>
              </a:spcBef>
            </a:pPr>
            <a:endParaRPr lang="en-US" sz="1000" b="1" i="1" dirty="0">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True meaning of the OT Law: </a:t>
            </a:r>
            <a:r>
              <a:rPr lang="en-US" sz="2500" b="1" kern="1200" dirty="0">
                <a:latin typeface="Candara" charset="0"/>
                <a:ea typeface="ＭＳ Ｐゴシック" charset="0"/>
                <a:cs typeface="Candara" charset="0"/>
              </a:rPr>
              <a:t>limiting retribution and seeking equity as </a:t>
            </a:r>
            <a:r>
              <a:rPr lang="en-US" sz="2500" b="1" kern="1200" dirty="0" smtClean="0">
                <a:latin typeface="Candara" charset="0"/>
                <a:ea typeface="ＭＳ Ｐゴシック" charset="0"/>
                <a:cs typeface="Candara" charset="0"/>
              </a:rPr>
              <a:t>justice</a:t>
            </a:r>
            <a:r>
              <a:rPr lang="en-US" sz="2500" b="1" kern="1200" dirty="0" smtClean="0">
                <a:latin typeface="Candara" charset="0"/>
                <a:ea typeface="ＭＳ Ｐゴシック" charset="0"/>
                <a:cs typeface="Candara" charset="0"/>
              </a:rPr>
              <a:t>.</a:t>
            </a:r>
            <a:endParaRPr lang="en-US" sz="2500" b="1" kern="1200" dirty="0" smtClean="0">
              <a:latin typeface="Candara" charset="0"/>
              <a:ea typeface="ＭＳ Ｐゴシック" charset="0"/>
              <a:cs typeface="Candara" charset="0"/>
            </a:endParaRPr>
          </a:p>
          <a:p>
            <a:pPr marL="455613" lvl="2" indent="0" defTabSz="385763">
              <a:spcBef>
                <a:spcPts val="0"/>
              </a:spcBef>
              <a:buNone/>
              <a:defRPr/>
            </a:pPr>
            <a:endParaRPr lang="en-US" sz="1000" b="1" kern="1200" dirty="0" smtClean="0">
              <a:latin typeface="Candara" charset="0"/>
              <a:ea typeface="ＭＳ Ｐゴシック" charset="0"/>
              <a:cs typeface="Candara" charset="0"/>
            </a:endParaRPr>
          </a:p>
          <a:p>
            <a:pPr marL="1258888" lvl="2" indent="-342900">
              <a:spcBef>
                <a:spcPct val="0"/>
              </a:spcBef>
              <a:buFont typeface="Wingdings" charset="2"/>
              <a:buChar char="ü"/>
            </a:pPr>
            <a:r>
              <a:rPr lang="en-US" b="1" dirty="0" smtClean="0">
                <a:solidFill>
                  <a:srgbClr val="000000"/>
                </a:solidFill>
                <a:latin typeface="Candara" charset="0"/>
                <a:cs typeface="MS PGothic" charset="0"/>
              </a:rPr>
              <a:t>Provide </a:t>
            </a:r>
            <a:r>
              <a:rPr lang="en-US" b="1" dirty="0">
                <a:solidFill>
                  <a:srgbClr val="000000"/>
                </a:solidFill>
                <a:latin typeface="Candara" charset="0"/>
                <a:cs typeface="MS PGothic" charset="0"/>
              </a:rPr>
              <a:t>justice and purging evil from God’s people. </a:t>
            </a:r>
            <a:r>
              <a:rPr lang="en-US" b="1" dirty="0" smtClean="0">
                <a:solidFill>
                  <a:srgbClr val="000000"/>
                </a:solidFill>
                <a:latin typeface="Candara" charset="0"/>
                <a:cs typeface="MS PGothic" charset="0"/>
              </a:rPr>
              <a:t>The </a:t>
            </a:r>
            <a:r>
              <a:rPr lang="en-US" b="1" i="1" dirty="0" err="1" smtClean="0">
                <a:solidFill>
                  <a:srgbClr val="000000"/>
                </a:solidFill>
                <a:latin typeface="Candara" charset="0"/>
                <a:cs typeface="MS PGothic" charset="0"/>
              </a:rPr>
              <a:t>lex</a:t>
            </a:r>
            <a:r>
              <a:rPr lang="en-US" b="1" i="1" dirty="0" smtClean="0">
                <a:solidFill>
                  <a:srgbClr val="000000"/>
                </a:solidFill>
                <a:latin typeface="Candara" charset="0"/>
                <a:cs typeface="MS PGothic" charset="0"/>
              </a:rPr>
              <a:t> </a:t>
            </a:r>
            <a:r>
              <a:rPr lang="en-US" b="1" i="1" dirty="0">
                <a:solidFill>
                  <a:srgbClr val="000000"/>
                </a:solidFill>
                <a:latin typeface="Candara" charset="0"/>
                <a:cs typeface="MS PGothic" charset="0"/>
              </a:rPr>
              <a:t>talionis </a:t>
            </a:r>
            <a:r>
              <a:rPr lang="en-US" b="1" dirty="0" smtClean="0">
                <a:solidFill>
                  <a:srgbClr val="000000"/>
                </a:solidFill>
                <a:latin typeface="Candara" charset="0"/>
                <a:cs typeface="MS PGothic" charset="0"/>
              </a:rPr>
              <a:t>(“eye </a:t>
            </a:r>
            <a:r>
              <a:rPr lang="en-US" b="1" dirty="0">
                <a:solidFill>
                  <a:srgbClr val="000000"/>
                </a:solidFill>
                <a:latin typeface="Candara" charset="0"/>
                <a:cs typeface="MS PGothic" charset="0"/>
              </a:rPr>
              <a:t>for </a:t>
            </a:r>
            <a:r>
              <a:rPr lang="en-US" b="1" dirty="0" smtClean="0">
                <a:solidFill>
                  <a:srgbClr val="000000"/>
                </a:solidFill>
                <a:latin typeface="Candara" charset="0"/>
                <a:cs typeface="MS PGothic" charset="0"/>
              </a:rPr>
              <a:t>eye”) was </a:t>
            </a:r>
            <a:r>
              <a:rPr lang="en-US" b="1" dirty="0">
                <a:solidFill>
                  <a:srgbClr val="000000"/>
                </a:solidFill>
                <a:latin typeface="Candara" charset="0"/>
                <a:cs typeface="MS PGothic" charset="0"/>
              </a:rPr>
              <a:t>intended for civil authorities so they can apply it as the </a:t>
            </a:r>
            <a:r>
              <a:rPr lang="en-US" b="1" dirty="0" smtClean="0">
                <a:solidFill>
                  <a:srgbClr val="000000"/>
                </a:solidFill>
                <a:latin typeface="Candara" charset="0"/>
                <a:cs typeface="MS PGothic" charset="0"/>
              </a:rPr>
              <a:t>equity rule </a:t>
            </a:r>
            <a:r>
              <a:rPr lang="en-US" b="1" dirty="0">
                <a:solidFill>
                  <a:srgbClr val="000000"/>
                </a:solidFill>
                <a:latin typeface="Candara" charset="0"/>
                <a:cs typeface="MS PGothic" charset="0"/>
              </a:rPr>
              <a:t>for regulating crimes and to curb </a:t>
            </a:r>
            <a:r>
              <a:rPr lang="en-US" b="1" dirty="0" smtClean="0">
                <a:solidFill>
                  <a:srgbClr val="000000"/>
                </a:solidFill>
                <a:latin typeface="Candara" charset="0"/>
                <a:cs typeface="MS PGothic" charset="0"/>
              </a:rPr>
              <a:t>excesses. </a:t>
            </a:r>
          </a:p>
          <a:p>
            <a:pPr marL="1258888" lvl="2" indent="-342900">
              <a:spcBef>
                <a:spcPct val="0"/>
              </a:spcBef>
              <a:buFont typeface="Wingdings" charset="2"/>
              <a:buChar char="ü"/>
            </a:pPr>
            <a:endParaRPr lang="en-US" sz="1000" i="1" dirty="0">
              <a:solidFill>
                <a:srgbClr val="000000"/>
              </a:solidFill>
              <a:latin typeface="Candara" charset="0"/>
              <a:cs typeface="MS PGothic" charset="0"/>
            </a:endParaRPr>
          </a:p>
          <a:p>
            <a:pPr marL="912813" lvl="2" indent="-457200" defTabSz="385763">
              <a:spcBef>
                <a:spcPts val="0"/>
              </a:spcBef>
              <a:buFont typeface="Wingdings" charset="0"/>
              <a:buChar char="Ø"/>
              <a:defRPr/>
            </a:pPr>
            <a:r>
              <a:rPr lang="en-US" sz="2500" b="1" kern="1200" dirty="0">
                <a:solidFill>
                  <a:srgbClr val="FF0000"/>
                </a:solidFill>
                <a:latin typeface="Candara" charset="0"/>
                <a:ea typeface="ＭＳ Ｐゴシック" charset="0"/>
                <a:cs typeface="Candara" charset="0"/>
              </a:rPr>
              <a:t>Jesus’ deeper application: </a:t>
            </a:r>
            <a:r>
              <a:rPr lang="en-US" sz="2500" b="1" kern="1200" dirty="0">
                <a:solidFill>
                  <a:srgbClr val="000000"/>
                </a:solidFill>
                <a:latin typeface="Candara" charset="0"/>
                <a:ea typeface="ＭＳ Ｐゴシック" charset="0"/>
                <a:cs typeface="Candara" charset="0"/>
              </a:rPr>
              <a:t>Do not resist an evil person—Do not be overcome by evil, but overcome evil with good! </a:t>
            </a:r>
            <a:endParaRPr lang="en-US" i="1" dirty="0">
              <a:solidFill>
                <a:srgbClr val="000000"/>
              </a:solidFill>
              <a:latin typeface="Candara" charset="0"/>
              <a:cs typeface="MS PGothic" charset="0"/>
            </a:endParaRPr>
          </a:p>
          <a:p>
            <a:pPr marL="912813" lvl="2" indent="-457200" defTabSz="385763">
              <a:spcBef>
                <a:spcPts val="0"/>
              </a:spcBef>
              <a:buFont typeface="Wingdings" charset="0"/>
              <a:buChar char="Ø"/>
              <a:defRPr/>
            </a:pPr>
            <a:endParaRPr lang="en-US" sz="2500"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14991172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304800" y="457200"/>
            <a:ext cx="11582400" cy="734932"/>
          </a:xfrm>
        </p:spPr>
        <p:txBody>
          <a:bodyPr/>
          <a:lstStyle/>
          <a:p>
            <a:r>
              <a:rPr lang="en-US" sz="3200" b="1" dirty="0">
                <a:latin typeface="Candara" charset="0"/>
                <a:cs typeface="MS PGothic" charset="0"/>
              </a:rPr>
              <a:t>JESUS’ RADICAL CALL FOR NON-RETALIATION</a:t>
            </a:r>
          </a:p>
        </p:txBody>
      </p:sp>
      <p:sp>
        <p:nvSpPr>
          <p:cNvPr id="27651" name="Rectangle 3"/>
          <p:cNvSpPr>
            <a:spLocks noGrp="1" noChangeArrowheads="1"/>
          </p:cNvSpPr>
          <p:nvPr>
            <p:ph type="body" idx="1"/>
          </p:nvPr>
        </p:nvSpPr>
        <p:spPr>
          <a:xfrm>
            <a:off x="194397" y="1219199"/>
            <a:ext cx="11769003" cy="5612495"/>
          </a:xfrm>
        </p:spPr>
        <p:txBody>
          <a:bodyPr/>
          <a:lstStyle/>
          <a:p>
            <a:pPr marL="461963" lvl="0" indent="-461963">
              <a:spcBef>
                <a:spcPct val="0"/>
              </a:spcBef>
            </a:pPr>
            <a:r>
              <a:rPr lang="en-US" sz="2600" b="1" dirty="0">
                <a:latin typeface="Candara" charset="0"/>
                <a:cs typeface="MS PGothic" charset="0"/>
              </a:rPr>
              <a:t>Four Scenarios</a:t>
            </a:r>
            <a:r>
              <a:rPr lang="en-US" sz="2600" b="1" dirty="0" smtClean="0">
                <a:latin typeface="Candara" charset="0"/>
                <a:cs typeface="MS PGothic" charset="0"/>
              </a:rPr>
              <a:t>:</a:t>
            </a:r>
            <a:br>
              <a:rPr lang="en-US" sz="2600" b="1" dirty="0" smtClean="0">
                <a:latin typeface="Candara" charset="0"/>
                <a:cs typeface="MS PGothic" charset="0"/>
              </a:rPr>
            </a:br>
            <a:endParaRPr lang="en-US" sz="1000" i="1" dirty="0">
              <a:latin typeface="Candara" charset="0"/>
              <a:cs typeface="MS PGothic" charset="0"/>
            </a:endParaRPr>
          </a:p>
          <a:p>
            <a:pPr marL="912813" lvl="2" indent="-457200" defTabSz="385763">
              <a:spcBef>
                <a:spcPts val="0"/>
              </a:spcBef>
              <a:buFont typeface="+mj-lt"/>
              <a:buAutoNum type="arabicParenR"/>
              <a:defRPr/>
            </a:pPr>
            <a:r>
              <a:rPr lang="en-US" b="1" kern="1200" dirty="0">
                <a:solidFill>
                  <a:srgbClr val="FF0000"/>
                </a:solidFill>
                <a:latin typeface="Candara" charset="0"/>
                <a:ea typeface="ＭＳ Ｐゴシック" charset="0"/>
                <a:cs typeface="Candara" charset="0"/>
              </a:rPr>
              <a:t>When Maliciously Insulted [dignity]: </a:t>
            </a:r>
            <a:r>
              <a:rPr lang="en-US" b="1" i="1" kern="1200" dirty="0">
                <a:latin typeface="Candara" charset="0"/>
                <a:ea typeface="ＭＳ Ｐゴシック" charset="0"/>
                <a:cs typeface="Candara" charset="0"/>
              </a:rPr>
              <a:t>“Do not resist the one who is evil. But if anyone slaps you on the right cheek, turn to him the other also</a:t>
            </a:r>
            <a:r>
              <a:rPr lang="en-US" b="1" i="1" kern="1200" dirty="0" smtClean="0">
                <a:latin typeface="Candara" charset="0"/>
                <a:ea typeface="ＭＳ Ｐゴシック" charset="0"/>
                <a:cs typeface="Candara" charset="0"/>
              </a:rPr>
              <a:t>.” </a:t>
            </a:r>
            <a:r>
              <a:rPr lang="en-US" b="1" i="1" kern="1200" dirty="0">
                <a:latin typeface="Candara" charset="0"/>
                <a:ea typeface="ＭＳ Ｐゴシック" charset="0"/>
                <a:cs typeface="Candara" charset="0"/>
              </a:rPr>
              <a:t>(v. 39</a:t>
            </a:r>
            <a:r>
              <a:rPr lang="en-US" b="1" i="1"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1200" b="1" kern="1200" dirty="0">
              <a:latin typeface="Candara" charset="0"/>
              <a:ea typeface="ＭＳ Ｐゴシック" charset="0"/>
              <a:cs typeface="Candara" charset="0"/>
            </a:endParaRPr>
          </a:p>
          <a:p>
            <a:pPr marL="912813" lvl="2" indent="-457200" defTabSz="385763">
              <a:spcBef>
                <a:spcPts val="0"/>
              </a:spcBef>
              <a:buFont typeface="+mj-lt"/>
              <a:buAutoNum type="arabicParenR"/>
              <a:defRPr/>
            </a:pPr>
            <a:r>
              <a:rPr lang="en-US" b="1" kern="1200" dirty="0">
                <a:solidFill>
                  <a:srgbClr val="FF0000"/>
                </a:solidFill>
                <a:latin typeface="Candara" charset="0"/>
                <a:ea typeface="ＭＳ Ｐゴシック" charset="0"/>
                <a:cs typeface="Candara" charset="0"/>
              </a:rPr>
              <a:t>When Devastatingly Sued [security]: </a:t>
            </a:r>
            <a:r>
              <a:rPr lang="en-US" b="1" i="1" kern="1200" dirty="0">
                <a:latin typeface="Candara" charset="0"/>
                <a:ea typeface="ＭＳ Ｐゴシック" charset="0"/>
                <a:cs typeface="Candara" charset="0"/>
              </a:rPr>
              <a:t>“And if anyone would sue you and take your tunic, let him have your cloak as well</a:t>
            </a:r>
            <a:r>
              <a:rPr lang="en-US" b="1" i="1" kern="1200" dirty="0" smtClean="0">
                <a:latin typeface="Candara" charset="0"/>
                <a:ea typeface="ＭＳ Ｐゴシック" charset="0"/>
                <a:cs typeface="Candara" charset="0"/>
              </a:rPr>
              <a:t>.” (</a:t>
            </a:r>
            <a:r>
              <a:rPr lang="en-US" b="1" i="1" kern="1200" dirty="0">
                <a:latin typeface="Candara" charset="0"/>
                <a:ea typeface="ＭＳ Ｐゴシック" charset="0"/>
                <a:cs typeface="Candara" charset="0"/>
              </a:rPr>
              <a:t>v. 40</a:t>
            </a:r>
            <a:r>
              <a:rPr lang="en-US" b="1" i="1"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1200" b="1" i="1" kern="1200" dirty="0">
              <a:latin typeface="Candara" charset="0"/>
              <a:ea typeface="ＭＳ Ｐゴシック" charset="0"/>
              <a:cs typeface="Candara" charset="0"/>
            </a:endParaRPr>
          </a:p>
          <a:p>
            <a:pPr marL="912813" lvl="2" indent="-457200" defTabSz="385763">
              <a:spcBef>
                <a:spcPts val="0"/>
              </a:spcBef>
              <a:buFont typeface="+mj-lt"/>
              <a:buAutoNum type="arabicParenR"/>
              <a:defRPr/>
            </a:pPr>
            <a:r>
              <a:rPr lang="en-US" b="1" kern="1200" dirty="0">
                <a:solidFill>
                  <a:srgbClr val="FF0000"/>
                </a:solidFill>
                <a:latin typeface="Candara" charset="0"/>
                <a:ea typeface="ＭＳ Ｐゴシック" charset="0"/>
                <a:cs typeface="Candara" charset="0"/>
              </a:rPr>
              <a:t>When Wrongly Forced [liberty]: </a:t>
            </a:r>
            <a:r>
              <a:rPr lang="en-US" b="1" i="1" kern="1200" dirty="0" smtClean="0">
                <a:latin typeface="Candara" charset="0"/>
                <a:ea typeface="ＭＳ Ｐゴシック" charset="0"/>
                <a:cs typeface="Candara" charset="0"/>
              </a:rPr>
              <a:t>“And </a:t>
            </a:r>
            <a:r>
              <a:rPr lang="en-US" b="1" i="1" kern="1200" dirty="0">
                <a:latin typeface="Candara" charset="0"/>
                <a:ea typeface="ＭＳ Ｐゴシック" charset="0"/>
                <a:cs typeface="Candara" charset="0"/>
              </a:rPr>
              <a:t>if anyone forces you to go one mile, go with him two miles</a:t>
            </a:r>
            <a:r>
              <a:rPr lang="en-US" b="1" i="1" kern="1200" dirty="0" smtClean="0">
                <a:latin typeface="Candara" charset="0"/>
                <a:ea typeface="ＭＳ Ｐゴシック" charset="0"/>
                <a:cs typeface="Candara" charset="0"/>
              </a:rPr>
              <a:t>.” </a:t>
            </a:r>
            <a:r>
              <a:rPr lang="en-US" b="1" i="1" kern="1200" dirty="0">
                <a:latin typeface="Candara" charset="0"/>
                <a:ea typeface="ＭＳ Ｐゴシック" charset="0"/>
                <a:cs typeface="Candara" charset="0"/>
              </a:rPr>
              <a:t>(v. 41</a:t>
            </a:r>
            <a:r>
              <a:rPr lang="en-US" b="1" i="1" kern="1200" dirty="0" smtClean="0">
                <a:latin typeface="Candara" charset="0"/>
                <a:ea typeface="ＭＳ Ｐゴシック" charset="0"/>
                <a:cs typeface="Candara" charset="0"/>
              </a:rPr>
              <a:t>)</a:t>
            </a:r>
          </a:p>
          <a:p>
            <a:pPr marL="912813" lvl="2" indent="-457200" defTabSz="385763">
              <a:spcBef>
                <a:spcPts val="0"/>
              </a:spcBef>
              <a:buFont typeface="Wingdings" charset="0"/>
              <a:buChar char="Ø"/>
              <a:defRPr/>
            </a:pPr>
            <a:endParaRPr lang="en-US" sz="1200" b="1" i="1" kern="1200" dirty="0">
              <a:latin typeface="Candara" charset="0"/>
              <a:ea typeface="ＭＳ Ｐゴシック" charset="0"/>
              <a:cs typeface="Candara" charset="0"/>
            </a:endParaRPr>
          </a:p>
          <a:p>
            <a:pPr marL="912813" lvl="2" indent="-457200" defTabSz="385763">
              <a:spcBef>
                <a:spcPts val="0"/>
              </a:spcBef>
              <a:buFont typeface="+mj-lt"/>
              <a:buAutoNum type="arabicParenR"/>
              <a:defRPr/>
            </a:pPr>
            <a:r>
              <a:rPr lang="en-US" b="1" kern="1200" dirty="0">
                <a:solidFill>
                  <a:srgbClr val="FF0000"/>
                </a:solidFill>
                <a:latin typeface="Candara" charset="0"/>
                <a:ea typeface="ＭＳ Ｐゴシック" charset="0"/>
                <a:cs typeface="Candara" charset="0"/>
              </a:rPr>
              <a:t>When Unnervingly Asked [property]: </a:t>
            </a:r>
            <a:r>
              <a:rPr lang="en-US" b="1" i="1" kern="1200" dirty="0" smtClean="0">
                <a:latin typeface="Candara" charset="0"/>
                <a:ea typeface="ＭＳ Ｐゴシック" charset="0"/>
                <a:cs typeface="Candara" charset="0"/>
              </a:rPr>
              <a:t>“Give </a:t>
            </a:r>
            <a:r>
              <a:rPr lang="en-US" b="1" i="1" kern="1200" dirty="0">
                <a:latin typeface="Candara" charset="0"/>
                <a:ea typeface="ＭＳ Ｐゴシック" charset="0"/>
                <a:cs typeface="Candara" charset="0"/>
              </a:rPr>
              <a:t>to the one who begs from you, and do not refuse the one who would borrow from you</a:t>
            </a:r>
            <a:r>
              <a:rPr lang="en-US" b="1" i="1" kern="1200" dirty="0" smtClean="0">
                <a:latin typeface="Candara" charset="0"/>
                <a:ea typeface="ＭＳ Ｐゴシック" charset="0"/>
                <a:cs typeface="Candara" charset="0"/>
              </a:rPr>
              <a:t>.” </a:t>
            </a:r>
            <a:r>
              <a:rPr lang="en-US" b="1" i="1" kern="1200" dirty="0">
                <a:latin typeface="Candara" charset="0"/>
                <a:ea typeface="ＭＳ Ｐゴシック" charset="0"/>
                <a:cs typeface="Candara" charset="0"/>
              </a:rPr>
              <a:t>(v. 42)</a:t>
            </a:r>
          </a:p>
          <a:p>
            <a:pPr marL="912813" lvl="2" indent="-457200" defTabSz="385763">
              <a:spcBef>
                <a:spcPts val="0"/>
              </a:spcBef>
              <a:buFont typeface="Wingdings" charset="0"/>
              <a:buChar char="Ø"/>
              <a:defRPr/>
            </a:pPr>
            <a:endParaRPr lang="en-US" sz="2500" kern="1200" dirty="0">
              <a:latin typeface="Candara" charset="0"/>
              <a:ea typeface="ＭＳ Ｐゴシック" charset="0"/>
              <a:cs typeface="Candara" charset="0"/>
            </a:endParaRPr>
          </a:p>
        </p:txBody>
      </p:sp>
      <p:sp>
        <p:nvSpPr>
          <p:cNvPr id="2" name="TextBox 1"/>
          <p:cNvSpPr txBox="1"/>
          <p:nvPr/>
        </p:nvSpPr>
        <p:spPr>
          <a:xfrm>
            <a:off x="12790134" y="4156169"/>
            <a:ext cx="184666" cy="400110"/>
          </a:xfrm>
          <a:prstGeom prst="rect">
            <a:avLst/>
          </a:prstGeom>
          <a:noFill/>
        </p:spPr>
        <p:txBody>
          <a:bodyPr wrap="none" rtlCol="0">
            <a:spAutoFit/>
          </a:bodyPr>
          <a:lstStyle/>
          <a:p>
            <a:endParaRPr lang="en-US" dirty="0">
              <a:solidFill>
                <a:srgbClr val="000000"/>
              </a:solidFill>
            </a:endParaRPr>
          </a:p>
        </p:txBody>
      </p:sp>
    </p:spTree>
    <p:extLst>
      <p:ext uri="{BB962C8B-B14F-4D97-AF65-F5344CB8AC3E}">
        <p14:creationId xmlns:p14="http://schemas.microsoft.com/office/powerpoint/2010/main" val="20610873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3"/>
          <p:cNvSpPr>
            <a:spLocks noGrp="1" noChangeArrowheads="1"/>
          </p:cNvSpPr>
          <p:nvPr>
            <p:ph type="body" idx="1"/>
          </p:nvPr>
        </p:nvSpPr>
        <p:spPr>
          <a:xfrm>
            <a:off x="381000" y="304800"/>
            <a:ext cx="11430000" cy="6553200"/>
          </a:xfrm>
        </p:spPr>
        <p:txBody>
          <a:bodyPr/>
          <a:lstStyle/>
          <a:p>
            <a:pPr marL="0" indent="0" algn="ctr">
              <a:spcBef>
                <a:spcPts val="0"/>
              </a:spcBef>
              <a:buNone/>
            </a:pPr>
            <a:r>
              <a:rPr lang="en-US" sz="2400" b="1" i="1" baseline="30000" dirty="0">
                <a:latin typeface="Candara"/>
                <a:cs typeface="Candara"/>
              </a:rPr>
              <a:t>22</a:t>
            </a:r>
            <a:r>
              <a:rPr lang="en-US" sz="2400" b="1" i="1" dirty="0">
                <a:latin typeface="Candara"/>
                <a:cs typeface="Candara"/>
              </a:rPr>
              <a:t> When he had said these things, one of the officers standing by s</a:t>
            </a:r>
            <a:r>
              <a:rPr lang="en-US" sz="2400" b="1" i="1" dirty="0" smtClean="0">
                <a:latin typeface="Candara"/>
                <a:cs typeface="Candara"/>
              </a:rPr>
              <a:t>truck </a:t>
            </a:r>
            <a:br>
              <a:rPr lang="en-US" sz="2400" b="1" i="1" dirty="0" smtClean="0">
                <a:latin typeface="Candara"/>
                <a:cs typeface="Candara"/>
              </a:rPr>
            </a:br>
            <a:r>
              <a:rPr lang="en-US" sz="2400" b="1" i="1" dirty="0" smtClean="0">
                <a:latin typeface="Candara"/>
                <a:cs typeface="Candara"/>
              </a:rPr>
              <a:t>Jesus with </a:t>
            </a:r>
            <a:r>
              <a:rPr lang="en-US" sz="2400" b="1" i="1" dirty="0">
                <a:latin typeface="Candara"/>
                <a:cs typeface="Candara"/>
              </a:rPr>
              <a:t>his hand, saying, “Is that how you answer the high priest?</a:t>
            </a:r>
            <a:r>
              <a:rPr lang="en-US" sz="2400" b="1" i="1" dirty="0" smtClean="0">
                <a:latin typeface="Candara"/>
                <a:cs typeface="Candara"/>
              </a:rPr>
              <a:t>”</a:t>
            </a:r>
            <a:br>
              <a:rPr lang="en-US" sz="2400" b="1" i="1" dirty="0" smtClean="0">
                <a:latin typeface="Candara"/>
                <a:cs typeface="Candara"/>
              </a:rPr>
            </a:br>
            <a:r>
              <a:rPr lang="en-US" sz="2400" b="1" i="1" dirty="0">
                <a:latin typeface="Candara"/>
                <a:cs typeface="Candara"/>
              </a:rPr>
              <a:t> </a:t>
            </a:r>
            <a:r>
              <a:rPr lang="en-US" sz="2400" b="1" i="1" baseline="30000" dirty="0">
                <a:latin typeface="Candara"/>
                <a:cs typeface="Candara"/>
              </a:rPr>
              <a:t>23</a:t>
            </a:r>
            <a:r>
              <a:rPr lang="en-US" sz="2400" b="1" i="1" dirty="0">
                <a:latin typeface="Candara"/>
                <a:cs typeface="Candara"/>
              </a:rPr>
              <a:t> Jesus answered him, “If what I said is wrong, bear witness about </a:t>
            </a:r>
            <a:r>
              <a:rPr lang="en-US" sz="2400" b="1" i="1" dirty="0" smtClean="0">
                <a:latin typeface="Candara"/>
                <a:cs typeface="Candara"/>
              </a:rPr>
              <a:t/>
            </a:r>
            <a:br>
              <a:rPr lang="en-US" sz="2400" b="1" i="1" dirty="0" smtClean="0">
                <a:latin typeface="Candara"/>
                <a:cs typeface="Candara"/>
              </a:rPr>
            </a:br>
            <a:r>
              <a:rPr lang="en-US" sz="2400" b="1" i="1" dirty="0" smtClean="0">
                <a:latin typeface="Candara"/>
                <a:cs typeface="Candara"/>
              </a:rPr>
              <a:t>the </a:t>
            </a:r>
            <a:r>
              <a:rPr lang="en-US" sz="2400" b="1" i="1" dirty="0">
                <a:latin typeface="Candara"/>
                <a:cs typeface="Candara"/>
              </a:rPr>
              <a:t>wrong; </a:t>
            </a:r>
            <a:r>
              <a:rPr lang="en-US" sz="2400" b="1" i="1" dirty="0" smtClean="0">
                <a:latin typeface="Candara"/>
                <a:cs typeface="Candara"/>
              </a:rPr>
              <a:t>but </a:t>
            </a:r>
            <a:r>
              <a:rPr lang="en-US" sz="2400" b="1" i="1" dirty="0">
                <a:latin typeface="Candara"/>
                <a:cs typeface="Candara"/>
              </a:rPr>
              <a:t>if what I said is right, why do you strike me?”</a:t>
            </a:r>
            <a:br>
              <a:rPr lang="en-US" sz="2400" b="1" i="1" dirty="0">
                <a:latin typeface="Candara"/>
                <a:cs typeface="Candara"/>
              </a:rPr>
            </a:br>
            <a:r>
              <a:rPr lang="en-US" sz="2400" b="1" i="1" dirty="0">
                <a:latin typeface="Candara"/>
                <a:cs typeface="Candara"/>
              </a:rPr>
              <a:t>John 18:22-</a:t>
            </a:r>
            <a:r>
              <a:rPr lang="en-US" sz="2400" b="1" i="1" dirty="0" smtClean="0">
                <a:latin typeface="Candara"/>
                <a:cs typeface="Candara"/>
              </a:rPr>
              <a:t>23</a:t>
            </a:r>
          </a:p>
          <a:p>
            <a:pPr marL="0" indent="0" algn="ctr">
              <a:spcBef>
                <a:spcPts val="0"/>
              </a:spcBef>
              <a:buNone/>
            </a:pPr>
            <a:endParaRPr lang="en-US" sz="1100" b="1" i="1" dirty="0">
              <a:latin typeface="Candara"/>
              <a:cs typeface="Candara"/>
            </a:endParaRPr>
          </a:p>
          <a:p>
            <a:pPr marL="0" indent="0" algn="ctr">
              <a:spcBef>
                <a:spcPts val="0"/>
              </a:spcBef>
              <a:buNone/>
            </a:pPr>
            <a:r>
              <a:rPr lang="en-US" sz="2400" b="1" i="1" baseline="30000" dirty="0">
                <a:latin typeface="Candara"/>
                <a:cs typeface="Candara"/>
              </a:rPr>
              <a:t>25</a:t>
            </a:r>
            <a:r>
              <a:rPr lang="en-US" sz="2400" b="1" i="1" dirty="0">
                <a:latin typeface="Candara"/>
                <a:cs typeface="Candara"/>
              </a:rPr>
              <a:t> But when they had stretched him out for the whips, Paul said to the centurion </a:t>
            </a:r>
            <a:r>
              <a:rPr lang="en-US" sz="2400" b="1" i="1" dirty="0" smtClean="0">
                <a:latin typeface="Candara"/>
                <a:cs typeface="Candara"/>
              </a:rPr>
              <a:t/>
            </a:r>
            <a:br>
              <a:rPr lang="en-US" sz="2400" b="1" i="1" dirty="0" smtClean="0">
                <a:latin typeface="Candara"/>
                <a:cs typeface="Candara"/>
              </a:rPr>
            </a:br>
            <a:r>
              <a:rPr lang="en-US" sz="2400" b="1" i="1" dirty="0" smtClean="0">
                <a:latin typeface="Candara"/>
                <a:cs typeface="Candara"/>
              </a:rPr>
              <a:t>who </a:t>
            </a:r>
            <a:r>
              <a:rPr lang="en-US" sz="2400" b="1" i="1" dirty="0">
                <a:latin typeface="Candara"/>
                <a:cs typeface="Candara"/>
              </a:rPr>
              <a:t>was standing by, “Is it lawful for you to flog a man who is a Roman citizen </a:t>
            </a:r>
            <a:r>
              <a:rPr lang="en-US" sz="2400" b="1" i="1" dirty="0" smtClean="0">
                <a:latin typeface="Candara"/>
                <a:cs typeface="Candara"/>
              </a:rPr>
              <a:t>and</a:t>
            </a:r>
            <a:br>
              <a:rPr lang="en-US" sz="2400" b="1" i="1" dirty="0" smtClean="0">
                <a:latin typeface="Candara"/>
                <a:cs typeface="Candara"/>
              </a:rPr>
            </a:br>
            <a:r>
              <a:rPr lang="en-US" sz="2400" b="1" i="1" dirty="0" smtClean="0">
                <a:latin typeface="Candara"/>
                <a:cs typeface="Candara"/>
              </a:rPr>
              <a:t>uncondemned</a:t>
            </a:r>
            <a:r>
              <a:rPr lang="en-US" sz="2400" b="1" i="1" dirty="0">
                <a:latin typeface="Candara"/>
                <a:cs typeface="Candara"/>
              </a:rPr>
              <a:t>?” </a:t>
            </a:r>
            <a:r>
              <a:rPr lang="en-US" sz="2400" b="1" i="1" baseline="30000" dirty="0">
                <a:latin typeface="Candara"/>
                <a:cs typeface="Candara"/>
              </a:rPr>
              <a:t>26</a:t>
            </a:r>
            <a:r>
              <a:rPr lang="en-US" sz="2400" b="1" i="1" dirty="0">
                <a:latin typeface="Candara"/>
                <a:cs typeface="Candara"/>
              </a:rPr>
              <a:t> When the centurion heard this, he went to the tribune and </a:t>
            </a:r>
            <a:r>
              <a:rPr lang="en-US" sz="2400" b="1" i="1" dirty="0" smtClean="0">
                <a:latin typeface="Candara"/>
                <a:cs typeface="Candara"/>
              </a:rPr>
              <a:t/>
            </a:r>
            <a:br>
              <a:rPr lang="en-US" sz="2400" b="1" i="1" dirty="0" smtClean="0">
                <a:latin typeface="Candara"/>
                <a:cs typeface="Candara"/>
              </a:rPr>
            </a:br>
            <a:r>
              <a:rPr lang="en-US" sz="2400" b="1" i="1" dirty="0" smtClean="0">
                <a:latin typeface="Candara"/>
                <a:cs typeface="Candara"/>
              </a:rPr>
              <a:t>said </a:t>
            </a:r>
            <a:r>
              <a:rPr lang="en-US" sz="2400" b="1" i="1" dirty="0">
                <a:latin typeface="Candara"/>
                <a:cs typeface="Candara"/>
              </a:rPr>
              <a:t>to him, “What are you about to do? For this man is a Roman citizen.”</a:t>
            </a:r>
            <a:br>
              <a:rPr lang="en-US" sz="2400" b="1" i="1" dirty="0">
                <a:latin typeface="Candara"/>
                <a:cs typeface="Candara"/>
              </a:rPr>
            </a:br>
            <a:r>
              <a:rPr lang="en-US" sz="2400" b="1" i="1" dirty="0">
                <a:latin typeface="Candara"/>
                <a:cs typeface="Candara"/>
              </a:rPr>
              <a:t>Acts 22:25-</a:t>
            </a:r>
            <a:r>
              <a:rPr lang="en-US" sz="2400" b="1" i="1" dirty="0" smtClean="0">
                <a:latin typeface="Candara"/>
                <a:cs typeface="Candara"/>
              </a:rPr>
              <a:t>26</a:t>
            </a:r>
          </a:p>
          <a:p>
            <a:pPr marL="0" indent="0" algn="ctr">
              <a:spcBef>
                <a:spcPts val="0"/>
              </a:spcBef>
              <a:buNone/>
            </a:pPr>
            <a:endParaRPr lang="en-US" sz="1100" b="1" i="1" dirty="0">
              <a:latin typeface="Candara"/>
              <a:cs typeface="Candara"/>
            </a:endParaRPr>
          </a:p>
          <a:p>
            <a:pPr marL="0" indent="0" algn="ctr">
              <a:spcBef>
                <a:spcPts val="0"/>
              </a:spcBef>
              <a:buNone/>
            </a:pPr>
            <a:r>
              <a:rPr lang="en-US" sz="2400" b="1" i="1" dirty="0">
                <a:latin typeface="Candara"/>
                <a:cs typeface="Candara"/>
              </a:rPr>
              <a:t> </a:t>
            </a:r>
            <a:r>
              <a:rPr lang="en-US" sz="2400" b="1" i="1" baseline="30000" dirty="0" smtClean="0">
                <a:latin typeface="Candara"/>
                <a:cs typeface="Candara"/>
              </a:rPr>
              <a:t>3</a:t>
            </a:r>
            <a:r>
              <a:rPr lang="en-US" sz="2400" b="1" i="1" dirty="0" smtClean="0">
                <a:latin typeface="Candara"/>
                <a:cs typeface="Candara"/>
              </a:rPr>
              <a:t> </a:t>
            </a:r>
            <a:r>
              <a:rPr lang="en-US" sz="2400" b="1" i="1" dirty="0">
                <a:latin typeface="Candara"/>
                <a:cs typeface="Candara"/>
              </a:rPr>
              <a:t>For rulers are not a terror to good conduct, but to bad. Would you </a:t>
            </a:r>
            <a:r>
              <a:rPr lang="en-US" sz="2400" b="1" i="1" dirty="0" smtClean="0">
                <a:latin typeface="Candara"/>
                <a:cs typeface="Candara"/>
              </a:rPr>
              <a:t>have </a:t>
            </a:r>
            <a:br>
              <a:rPr lang="en-US" sz="2400" b="1" i="1" dirty="0" smtClean="0">
                <a:latin typeface="Candara"/>
                <a:cs typeface="Candara"/>
              </a:rPr>
            </a:br>
            <a:r>
              <a:rPr lang="en-US" sz="2400" b="1" i="1" dirty="0" smtClean="0">
                <a:latin typeface="Candara"/>
                <a:cs typeface="Candara"/>
              </a:rPr>
              <a:t>no fear </a:t>
            </a:r>
            <a:r>
              <a:rPr lang="en-US" sz="2400" b="1" i="1" dirty="0">
                <a:latin typeface="Candara"/>
                <a:cs typeface="Candara"/>
              </a:rPr>
              <a:t>of the one who is in authority? Then do what is good, and you will </a:t>
            </a:r>
            <a:r>
              <a:rPr lang="en-US" sz="2400" b="1" i="1" dirty="0" smtClean="0">
                <a:latin typeface="Candara"/>
                <a:cs typeface="Candara"/>
              </a:rPr>
              <a:t>receive </a:t>
            </a:r>
            <a:br>
              <a:rPr lang="en-US" sz="2400" b="1" i="1" dirty="0" smtClean="0">
                <a:latin typeface="Candara"/>
                <a:cs typeface="Candara"/>
              </a:rPr>
            </a:br>
            <a:r>
              <a:rPr lang="en-US" sz="2400" b="1" i="1" dirty="0" smtClean="0">
                <a:latin typeface="Candara"/>
                <a:cs typeface="Candara"/>
              </a:rPr>
              <a:t>his </a:t>
            </a:r>
            <a:r>
              <a:rPr lang="en-US" sz="2400" b="1" i="1" dirty="0">
                <a:latin typeface="Candara"/>
                <a:cs typeface="Candara"/>
              </a:rPr>
              <a:t>approval, </a:t>
            </a:r>
            <a:r>
              <a:rPr lang="en-US" sz="2400" b="1" i="1" baseline="30000" dirty="0">
                <a:latin typeface="Candara"/>
                <a:cs typeface="Candara"/>
              </a:rPr>
              <a:t>4</a:t>
            </a:r>
            <a:r>
              <a:rPr lang="en-US" sz="2400" b="1" i="1" dirty="0">
                <a:latin typeface="Candara"/>
                <a:cs typeface="Candara"/>
              </a:rPr>
              <a:t> for he is God's servant for your good. But if you do wrong, </a:t>
            </a:r>
            <a:r>
              <a:rPr lang="en-US" sz="2400" b="1" i="1" dirty="0" smtClean="0">
                <a:latin typeface="Candara"/>
                <a:cs typeface="Candara"/>
              </a:rPr>
              <a:t>be </a:t>
            </a:r>
            <a:br>
              <a:rPr lang="en-US" sz="2400" b="1" i="1" dirty="0" smtClean="0">
                <a:latin typeface="Candara"/>
                <a:cs typeface="Candara"/>
              </a:rPr>
            </a:br>
            <a:r>
              <a:rPr lang="en-US" sz="2400" b="1" i="1" dirty="0" smtClean="0">
                <a:latin typeface="Candara"/>
                <a:cs typeface="Candara"/>
              </a:rPr>
              <a:t>afraid</a:t>
            </a:r>
            <a:r>
              <a:rPr lang="en-US" sz="2400" b="1" i="1" dirty="0">
                <a:latin typeface="Candara"/>
                <a:cs typeface="Candara"/>
              </a:rPr>
              <a:t>, </a:t>
            </a:r>
            <a:r>
              <a:rPr lang="en-US" sz="2400" b="1" i="1" dirty="0" smtClean="0">
                <a:latin typeface="Candara"/>
                <a:cs typeface="Candara"/>
              </a:rPr>
              <a:t>for </a:t>
            </a:r>
            <a:r>
              <a:rPr lang="en-US" sz="2400" b="1" i="1" dirty="0">
                <a:latin typeface="Candara"/>
                <a:cs typeface="Candara"/>
              </a:rPr>
              <a:t>he does not bear the sword in vain. For he is the servant of God, </a:t>
            </a:r>
            <a:r>
              <a:rPr lang="en-US" sz="2400" b="1" i="1" dirty="0" smtClean="0">
                <a:latin typeface="Candara"/>
                <a:cs typeface="Candara"/>
              </a:rPr>
              <a:t/>
            </a:r>
            <a:br>
              <a:rPr lang="en-US" sz="2400" b="1" i="1" dirty="0" smtClean="0">
                <a:latin typeface="Candara"/>
                <a:cs typeface="Candara"/>
              </a:rPr>
            </a:br>
            <a:r>
              <a:rPr lang="en-US" sz="2400" b="1" i="1" dirty="0" smtClean="0">
                <a:latin typeface="Candara"/>
                <a:cs typeface="Candara"/>
              </a:rPr>
              <a:t>an avenger </a:t>
            </a:r>
            <a:r>
              <a:rPr lang="en-US" sz="2400" b="1" i="1" dirty="0">
                <a:latin typeface="Candara"/>
                <a:cs typeface="Candara"/>
              </a:rPr>
              <a:t>who carries out God's wrath on the wrongdoer.</a:t>
            </a:r>
            <a:br>
              <a:rPr lang="en-US" sz="2400" b="1" i="1" dirty="0">
                <a:latin typeface="Candara"/>
                <a:cs typeface="Candara"/>
              </a:rPr>
            </a:br>
            <a:r>
              <a:rPr lang="en-US" sz="2400" b="1" i="1" dirty="0">
                <a:latin typeface="Candara"/>
                <a:cs typeface="Candara"/>
              </a:rPr>
              <a:t>Romans 13:3-4</a:t>
            </a:r>
          </a:p>
        </p:txBody>
      </p:sp>
    </p:spTree>
    <p:extLst>
      <p:ext uri="{BB962C8B-B14F-4D97-AF65-F5344CB8AC3E}">
        <p14:creationId xmlns:p14="http://schemas.microsoft.com/office/powerpoint/2010/main" val="20243987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34986</TotalTime>
  <Words>783</Words>
  <Application>Microsoft Macintosh PowerPoint</Application>
  <PresentationFormat>Custom</PresentationFormat>
  <Paragraphs>102</Paragraphs>
  <Slides>15</Slides>
  <Notes>13</Notes>
  <HiddenSlides>0</HiddenSlides>
  <MMClips>0</MMClips>
  <ScaleCrop>false</ScaleCrop>
  <HeadingPairs>
    <vt:vector size="4" baseType="variant">
      <vt:variant>
        <vt:lpstr>Theme</vt:lpstr>
      </vt:variant>
      <vt:variant>
        <vt:i4>16</vt:i4>
      </vt:variant>
      <vt:variant>
        <vt:lpstr>Slide Titles</vt:lpstr>
      </vt:variant>
      <vt:variant>
        <vt:i4>15</vt:i4>
      </vt:variant>
    </vt:vector>
  </HeadingPairs>
  <TitlesOfParts>
    <vt:vector size="31"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PowerPoint Presentation</vt:lpstr>
      <vt:lpstr> Non-Retaliation: Overcoming Evil with Good</vt:lpstr>
      <vt:lpstr>TRUE DISCIPLESHIP: WHAT DOES IT TAKE TO FOLLOW CHRIST?</vt:lpstr>
      <vt:lpstr>PowerPoint Presentation</vt:lpstr>
      <vt:lpstr>“AN EYE FOR AN EYE” AND NON-RETALIATION</vt:lpstr>
      <vt:lpstr>“AN EYE FOR AN EYE” AND NON-RETALIATION</vt:lpstr>
      <vt:lpstr>“AN EYE FOR AN EYE” AND NON-RETALIATION</vt:lpstr>
      <vt:lpstr>JESUS’ RADICAL CALL FOR NON-RETALIATION</vt:lpstr>
      <vt:lpstr>PowerPoint Presentation</vt:lpstr>
      <vt:lpstr>JESUS’ RADICAL CALL FOR NON-RETALIATION</vt:lpstr>
      <vt:lpstr>JESUS’ RADICAL CALL FOR NON-RETALIATION</vt:lpstr>
      <vt:lpstr>WHAT IMPLICATIONS DOES JESUS’ RADICAL  TEACHING ON NON-RETALIATION HAVE FOR US TODAY?</vt:lpstr>
      <vt:lpstr>WHAT IMPLICATIONS DOES JESUS’ RADICAL  TEACHING ON NON-RETALIATION HAVE FOR US TODAY?</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2791</cp:revision>
  <dcterms:created xsi:type="dcterms:W3CDTF">2007-10-20T20:09:35Z</dcterms:created>
  <dcterms:modified xsi:type="dcterms:W3CDTF">2016-03-13T03:46:31Z</dcterms:modified>
  <cp:category/>
</cp:coreProperties>
</file>