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 id="2147511147" r:id="rId35"/>
  </p:sldMasterIdLst>
  <p:notesMasterIdLst>
    <p:notesMasterId r:id="rId50"/>
  </p:notesMasterIdLst>
  <p:handoutMasterIdLst>
    <p:handoutMasterId r:id="rId51"/>
  </p:handoutMasterIdLst>
  <p:sldIdLst>
    <p:sldId id="1626" r:id="rId36"/>
    <p:sldId id="2927" r:id="rId37"/>
    <p:sldId id="2944" r:id="rId38"/>
    <p:sldId id="3012" r:id="rId39"/>
    <p:sldId id="3013" r:id="rId40"/>
    <p:sldId id="3016" r:id="rId41"/>
    <p:sldId id="2994" r:id="rId42"/>
    <p:sldId id="3007" r:id="rId43"/>
    <p:sldId id="3008" r:id="rId44"/>
    <p:sldId id="3001" r:id="rId45"/>
    <p:sldId id="3018" r:id="rId46"/>
    <p:sldId id="3006" r:id="rId47"/>
    <p:sldId id="2823" r:id="rId48"/>
    <p:sldId id="1929" r:id="rId49"/>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9" d="100"/>
          <a:sy n="99" d="100"/>
        </p:scale>
        <p:origin x="-1200" y="-22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5.xml"/><Relationship Id="rId41" Type="http://schemas.openxmlformats.org/officeDocument/2006/relationships/slide" Target="slides/slide6.xml"/><Relationship Id="rId42" Type="http://schemas.openxmlformats.org/officeDocument/2006/relationships/slide" Target="slides/slide7.xml"/><Relationship Id="rId43" Type="http://schemas.openxmlformats.org/officeDocument/2006/relationships/slide" Target="slides/slide8.xml"/><Relationship Id="rId44" Type="http://schemas.openxmlformats.org/officeDocument/2006/relationships/slide" Target="slides/slide9.xml"/><Relationship Id="rId45" Type="http://schemas.openxmlformats.org/officeDocument/2006/relationships/slide" Target="slides/slide10.xml"/><Relationship Id="rId46" Type="http://schemas.openxmlformats.org/officeDocument/2006/relationships/slide" Target="slides/slide11.xml"/><Relationship Id="rId47" Type="http://schemas.openxmlformats.org/officeDocument/2006/relationships/slide" Target="slides/slide12.xml"/><Relationship Id="rId48" Type="http://schemas.openxmlformats.org/officeDocument/2006/relationships/slide" Target="slides/slide13.xml"/><Relationship Id="rId4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 Target="slides/slide1.xml"/><Relationship Id="rId37" Type="http://schemas.openxmlformats.org/officeDocument/2006/relationships/slide" Target="slides/slide2.xml"/><Relationship Id="rId38" Type="http://schemas.openxmlformats.org/officeDocument/2006/relationships/slide" Target="slides/slide3.xml"/><Relationship Id="rId39" Type="http://schemas.openxmlformats.org/officeDocument/2006/relationships/slide" Target="slides/slide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9/13/15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9/13/15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6BEC45-0193-CE40-91AB-F8CA7F56CD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0818063"/>
      </p:ext>
    </p:extLst>
  </p:cSld>
  <p:clrMapOvr>
    <a:masterClrMapping/>
  </p:clrMapOvr>
  <p:transition xmlns:p14="http://schemas.microsoft.com/office/powerpoint/2010/main">
    <p:randomBa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E881F9-DD1C-F643-9FEA-7580BB5A87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6661840"/>
      </p:ext>
    </p:extLst>
  </p:cSld>
  <p:clrMapOvr>
    <a:masterClrMapping/>
  </p:clrMapOvr>
  <p:transition xmlns:p14="http://schemas.microsoft.com/office/powerpoint/2010/main">
    <p:randomBa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1B316-F769-E644-8985-7B2A6121F9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2587535"/>
      </p:ext>
    </p:extLst>
  </p:cSld>
  <p:clrMapOvr>
    <a:masterClrMapping/>
  </p:clrMapOvr>
  <p:transition xmlns:p14="http://schemas.microsoft.com/office/powerpoint/2010/main">
    <p:randomBa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548256-A9A7-044A-81AF-C6B0D2BBBB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5207608"/>
      </p:ext>
    </p:extLst>
  </p:cSld>
  <p:clrMapOvr>
    <a:masterClrMapping/>
  </p:clrMapOvr>
  <p:transition xmlns:p14="http://schemas.microsoft.com/office/powerpoint/2010/main">
    <p:randomBa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0A85C2-02EA-B641-99C3-9DC6094B1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7340793"/>
      </p:ext>
    </p:extLst>
  </p:cSld>
  <p:clrMapOvr>
    <a:masterClrMapping/>
  </p:clrMapOvr>
  <p:transition xmlns:p14="http://schemas.microsoft.com/office/powerpoint/2010/main">
    <p:randomBa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BD9EF7-BAA0-0A4F-96B7-746453899A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060056"/>
      </p:ext>
    </p:extLst>
  </p:cSld>
  <p:clrMapOvr>
    <a:masterClrMapping/>
  </p:clrMapOvr>
  <p:transition xmlns:p14="http://schemas.microsoft.com/office/powerpoint/2010/main">
    <p:randomBa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4D48EE-5F6D-764D-847C-D1D99AAFA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6025202"/>
      </p:ext>
    </p:extLst>
  </p:cSld>
  <p:clrMapOvr>
    <a:masterClrMapping/>
  </p:clrMapOvr>
  <p:transition xmlns:p14="http://schemas.microsoft.com/office/powerpoint/2010/main">
    <p:randomBa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5162D5-CAAA-EA4E-B2A9-F08A8FC369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8666723"/>
      </p:ext>
    </p:extLst>
  </p:cSld>
  <p:clrMapOvr>
    <a:masterClrMapping/>
  </p:clrMapOvr>
  <p:transition xmlns:p14="http://schemas.microsoft.com/office/powerpoint/2010/main">
    <p:randomBa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8422B-6ED9-B249-B78B-0C92C4495F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3406060"/>
      </p:ext>
    </p:extLst>
  </p:cSld>
  <p:clrMapOvr>
    <a:masterClrMapping/>
  </p:clrMapOvr>
  <p:transition xmlns:p14="http://schemas.microsoft.com/office/powerpoint/2010/main">
    <p:randomBa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75815E-62AE-B648-B5DD-9CC34F6BE5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6988397"/>
      </p:ext>
    </p:extLst>
  </p:cSld>
  <p:clrMapOvr>
    <a:masterClrMapping/>
  </p:clrMapOvr>
  <p:transition xmlns:p14="http://schemas.microsoft.com/office/powerpoint/2010/main">
    <p:randomBa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BA2BA4-F434-5D46-BC72-2424F31287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9210721"/>
      </p:ext>
    </p:extLst>
  </p:cSld>
  <p:clrMapOvr>
    <a:masterClrMapping/>
  </p:clrMapOvr>
  <p:transition xmlns:p14="http://schemas.microsoft.com/office/powerpoint/2010/main">
    <p:randomBa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Arial" pitchFamily="34" charset="0"/>
              </a:defRPr>
            </a:lvl1pPr>
          </a:lstStyle>
          <a:p>
            <a:pPr algn="r">
              <a:lnSpc>
                <a:spcPct val="90000"/>
              </a:lnSpc>
              <a:spcBef>
                <a:spcPct val="20000"/>
              </a:spcBef>
              <a:defRPr/>
            </a:pPr>
            <a:endParaRPr lang="en-US">
              <a:solidFill>
                <a:srgbClr val="FFFFFF"/>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Arial" pitchFamily="34" charset="0"/>
              </a:defRPr>
            </a:lvl1pPr>
          </a:lstStyle>
          <a:p>
            <a:pPr>
              <a:lnSpc>
                <a:spcPct val="90000"/>
              </a:lnSpc>
              <a:spcBef>
                <a:spcPct val="20000"/>
              </a:spcBef>
              <a:defRPr/>
            </a:pPr>
            <a:endParaRPr lang="en-US">
              <a:solidFill>
                <a:srgbClr val="FFFFFF"/>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charset="0"/>
                <a:cs typeface="Arial" charset="0"/>
              </a:defRPr>
            </a:lvl1pPr>
          </a:lstStyle>
          <a:p>
            <a:pPr algn="r">
              <a:lnSpc>
                <a:spcPct val="90000"/>
              </a:lnSpc>
              <a:spcBef>
                <a:spcPct val="20000"/>
              </a:spcBef>
              <a:defRPr/>
            </a:pPr>
            <a:fld id="{D7DA8AE8-179E-8B48-990F-2D2699201E63}" type="slidenum">
              <a:rPr lang="en-US">
                <a:solidFill>
                  <a:srgbClr val="FFFFFF"/>
                </a:solidFill>
              </a:rPr>
              <a:pPr algn="r">
                <a:lnSpc>
                  <a:spcPct val="90000"/>
                </a:lnSpc>
                <a:spcBef>
                  <a:spcPct val="20000"/>
                </a:spcBef>
                <a:defRPr/>
              </a:pPr>
              <a:t>‹#›</a:t>
            </a:fld>
            <a:endParaRPr lang="en-US">
              <a:solidFill>
                <a:srgbClr val="FFFFFF"/>
              </a:solidFill>
            </a:endParaRPr>
          </a:p>
        </p:txBody>
      </p:sp>
    </p:spTree>
    <p:extLst>
      <p:ext uri="{BB962C8B-B14F-4D97-AF65-F5344CB8AC3E}">
        <p14:creationId xmlns:p14="http://schemas.microsoft.com/office/powerpoint/2010/main" val="2284539171"/>
      </p:ext>
    </p:extLst>
  </p:cSld>
  <p:clrMap bg1="lt1" tx1="dk1" bg2="lt2" tx2="dk2" accent1="accent1" accent2="accent2" accent3="accent3" accent4="accent4" accent5="accent5" accent6="accent6" hlink="hlink" folHlink="folHlink"/>
  <p:sldLayoutIdLst>
    <p:sldLayoutId id="2147511148" r:id="rId1"/>
    <p:sldLayoutId id="2147511149" r:id="rId2"/>
    <p:sldLayoutId id="2147511150" r:id="rId3"/>
    <p:sldLayoutId id="2147511151" r:id="rId4"/>
    <p:sldLayoutId id="2147511152" r:id="rId5"/>
    <p:sldLayoutId id="2147511153" r:id="rId6"/>
    <p:sldLayoutId id="2147511154" r:id="rId7"/>
    <p:sldLayoutId id="2147511155" r:id="rId8"/>
    <p:sldLayoutId id="2147511156" r:id="rId9"/>
    <p:sldLayoutId id="2147511157" r:id="rId10"/>
    <p:sldLayoutId id="2147511158" r:id="rId11"/>
  </p:sldLayoutIdLst>
  <p:transition xmlns:p14="http://schemas.microsoft.com/office/powerpoint/2010/main">
    <p:randomBar/>
  </p:transition>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HOW SHOULD WE APPROACH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THE </a:t>
            </a:r>
            <a:r>
              <a:rPr lang="en-US" sz="2800" b="1" dirty="0">
                <a:latin typeface="Candara" charset="0"/>
                <a:ea typeface="MS PGothic" charset="0"/>
                <a:cs typeface="Arial" charset="0"/>
              </a:rPr>
              <a:t>SERMON ON THE MOUNT?</a:t>
            </a:r>
          </a:p>
        </p:txBody>
      </p:sp>
      <p:sp>
        <p:nvSpPr>
          <p:cNvPr id="27651" name="Rectangle 3"/>
          <p:cNvSpPr>
            <a:spLocks noGrp="1" noChangeArrowheads="1"/>
          </p:cNvSpPr>
          <p:nvPr>
            <p:ph type="body" idx="1"/>
          </p:nvPr>
        </p:nvSpPr>
        <p:spPr>
          <a:xfrm>
            <a:off x="228601" y="1371600"/>
            <a:ext cx="8686799" cy="5334000"/>
          </a:xfrm>
        </p:spPr>
        <p:txBody>
          <a:bodyPr/>
          <a:lstStyle/>
          <a:p>
            <a:pPr marL="461963" lvl="0" indent="-461963">
              <a:buAutoNum type="arabicParenR"/>
              <a:defRPr/>
            </a:pPr>
            <a:r>
              <a:rPr lang="en-US" sz="2400" b="1" spc="-10" dirty="0">
                <a:solidFill>
                  <a:srgbClr val="000000"/>
                </a:solidFill>
                <a:latin typeface="Candara" charset="0"/>
                <a:ea typeface="MS PGothic" charset="0"/>
                <a:cs typeface="Arial" charset="0"/>
              </a:rPr>
              <a:t>Approach the Sermon </a:t>
            </a:r>
            <a:r>
              <a:rPr lang="en-US" sz="2400" b="1" spc="-10" dirty="0">
                <a:solidFill>
                  <a:srgbClr val="FF0000"/>
                </a:solidFill>
                <a:latin typeface="Candara" charset="0"/>
                <a:ea typeface="MS PGothic" charset="0"/>
                <a:cs typeface="Arial" charset="0"/>
              </a:rPr>
              <a:t>with this key underlying principle: </a:t>
            </a:r>
            <a:r>
              <a:rPr lang="en-US" sz="2400" b="1" spc="-10" dirty="0" smtClean="0">
                <a:solidFill>
                  <a:srgbClr val="FF0000"/>
                </a:solidFill>
                <a:latin typeface="Candara" charset="0"/>
                <a:ea typeface="MS PGothic" charset="0"/>
                <a:cs typeface="Arial" charset="0"/>
              </a:rPr>
              <a:t/>
            </a:r>
            <a:br>
              <a:rPr lang="en-US" sz="2400" b="1" spc="-10" dirty="0" smtClean="0">
                <a:solidFill>
                  <a:srgbClr val="FF0000"/>
                </a:solidFill>
                <a:latin typeface="Candara" charset="0"/>
                <a:ea typeface="MS PGothic" charset="0"/>
                <a:cs typeface="Arial" charset="0"/>
              </a:rPr>
            </a:br>
            <a:r>
              <a:rPr lang="en-US" sz="2400" b="1" spc="-10" dirty="0" smtClean="0">
                <a:solidFill>
                  <a:srgbClr val="FF0000"/>
                </a:solidFill>
                <a:latin typeface="Candara" charset="0"/>
                <a:ea typeface="MS PGothic" charset="0"/>
                <a:cs typeface="Arial" charset="0"/>
              </a:rPr>
              <a:t>“</a:t>
            </a:r>
            <a:r>
              <a:rPr lang="en-US" sz="2400" b="1" spc="-10" dirty="0">
                <a:solidFill>
                  <a:srgbClr val="FF0000"/>
                </a:solidFill>
                <a:latin typeface="Candara" charset="0"/>
                <a:ea typeface="MS PGothic" charset="0"/>
                <a:cs typeface="Arial" charset="0"/>
              </a:rPr>
              <a:t>Do NOT be like them” (Matthew 6:8)</a:t>
            </a:r>
            <a:r>
              <a:rPr lang="en-US" sz="2400" b="1" spc="-10" dirty="0" smtClean="0">
                <a:solidFill>
                  <a:srgbClr val="FF0000"/>
                </a:solidFill>
                <a:latin typeface="Candara" charset="0"/>
                <a:ea typeface="MS PGothic" charset="0"/>
                <a:cs typeface="Arial" charset="0"/>
              </a:rPr>
              <a:t>.</a:t>
            </a:r>
            <a:endParaRPr lang="en-US" sz="2400" b="1" spc="-10" dirty="0">
              <a:solidFill>
                <a:srgbClr val="FF0000"/>
              </a:solidFill>
              <a:latin typeface="Candara" charset="0"/>
              <a:ea typeface="MS PGothic" charset="0"/>
              <a:cs typeface="Arial" charset="0"/>
            </a:endParaRPr>
          </a:p>
          <a:p>
            <a:pPr marL="862013" lvl="1" indent="-461963">
              <a:buFont typeface="Wingdings" charset="2"/>
              <a:buChar char="Ø"/>
              <a:defRPr/>
            </a:pPr>
            <a:r>
              <a:rPr lang="en-US" sz="2200" spc="-10" dirty="0">
                <a:solidFill>
                  <a:srgbClr val="000000"/>
                </a:solidFill>
                <a:latin typeface="Candara" charset="0"/>
                <a:ea typeface="MS PGothic" charset="0"/>
                <a:cs typeface="Arial" charset="0"/>
              </a:rPr>
              <a:t>God’s purpose is to call out a people for </a:t>
            </a:r>
            <a:r>
              <a:rPr lang="en-US" sz="2200" spc="-10" dirty="0" smtClean="0">
                <a:solidFill>
                  <a:srgbClr val="000000"/>
                </a:solidFill>
                <a:latin typeface="Candara" charset="0"/>
                <a:ea typeface="MS PGothic" charset="0"/>
                <a:cs typeface="Arial" charset="0"/>
              </a:rPr>
              <a:t>himself </a:t>
            </a:r>
            <a:r>
              <a:rPr lang="en-US" sz="2200" spc="-10" dirty="0">
                <a:solidFill>
                  <a:srgbClr val="000000"/>
                </a:solidFill>
                <a:latin typeface="Candara" charset="0"/>
                <a:ea typeface="MS PGothic" charset="0"/>
                <a:cs typeface="Arial" charset="0"/>
              </a:rPr>
              <a:t>as </a:t>
            </a:r>
            <a:r>
              <a:rPr lang="en-US" sz="2200" spc="-10" dirty="0" smtClean="0">
                <a:solidFill>
                  <a:srgbClr val="000000"/>
                </a:solidFill>
                <a:latin typeface="Candara" charset="0"/>
                <a:ea typeface="MS PGothic" charset="0"/>
                <a:cs typeface="Arial" charset="0"/>
              </a:rPr>
              <a:t>his </a:t>
            </a:r>
            <a:r>
              <a:rPr lang="en-US" sz="2200" spc="-10" dirty="0">
                <a:solidFill>
                  <a:srgbClr val="000000"/>
                </a:solidFill>
                <a:latin typeface="Candara" charset="0"/>
                <a:ea typeface="MS PGothic" charset="0"/>
                <a:cs typeface="Arial" charset="0"/>
              </a:rPr>
              <a:t>“holy” people </a:t>
            </a:r>
            <a:r>
              <a:rPr lang="en-US" sz="2200" spc="-10" dirty="0" smtClean="0">
                <a:solidFill>
                  <a:srgbClr val="000000"/>
                </a:solidFill>
                <a:latin typeface="Candara" charset="0"/>
                <a:ea typeface="MS PGothic" charset="0"/>
                <a:cs typeface="Arial" charset="0"/>
              </a:rPr>
              <a:t>(</a:t>
            </a:r>
            <a:r>
              <a:rPr lang="en-US" sz="2200" spc="-10" dirty="0">
                <a:solidFill>
                  <a:srgbClr val="000000"/>
                </a:solidFill>
                <a:latin typeface="Candara" charset="0"/>
                <a:ea typeface="MS PGothic" charset="0"/>
                <a:cs typeface="Arial" charset="0"/>
              </a:rPr>
              <a:t>1 </a:t>
            </a:r>
            <a:r>
              <a:rPr lang="en-US" sz="2200" spc="-10" dirty="0" smtClean="0">
                <a:solidFill>
                  <a:srgbClr val="000000"/>
                </a:solidFill>
                <a:latin typeface="Candara" charset="0"/>
                <a:ea typeface="MS PGothic" charset="0"/>
                <a:cs typeface="Arial" charset="0"/>
              </a:rPr>
              <a:t>Pet. </a:t>
            </a:r>
            <a:r>
              <a:rPr lang="en-US" sz="2200" spc="-10" dirty="0">
                <a:solidFill>
                  <a:srgbClr val="000000"/>
                </a:solidFill>
                <a:latin typeface="Candara" charset="0"/>
                <a:ea typeface="MS PGothic" charset="0"/>
                <a:cs typeface="Arial" charset="0"/>
              </a:rPr>
              <a:t>2:9).</a:t>
            </a:r>
          </a:p>
          <a:p>
            <a:pPr marL="862013" lvl="1" indent="-461963">
              <a:buFont typeface="Wingdings" charset="2"/>
              <a:buChar char="Ø"/>
              <a:defRPr/>
            </a:pPr>
            <a:r>
              <a:rPr lang="en-US" sz="2200" spc="-10" dirty="0">
                <a:solidFill>
                  <a:srgbClr val="000000"/>
                </a:solidFill>
                <a:latin typeface="Candara" charset="0"/>
                <a:ea typeface="MS PGothic" charset="0"/>
                <a:cs typeface="Arial" charset="0"/>
              </a:rPr>
              <a:t>Be radically different from the irreligious (pagans/gentiles) and the religious (the scribes/Pharisees)</a:t>
            </a:r>
            <a:r>
              <a:rPr lang="en-US" sz="2200" spc="-10" dirty="0" smtClean="0">
                <a:solidFill>
                  <a:srgbClr val="000000"/>
                </a:solidFill>
                <a:latin typeface="Candara" charset="0"/>
                <a:ea typeface="MS PGothic" charset="0"/>
                <a:cs typeface="Arial" charset="0"/>
              </a:rPr>
              <a:t>.</a:t>
            </a:r>
          </a:p>
          <a:p>
            <a:pPr marL="862013" lvl="1" indent="-461963">
              <a:buFont typeface="Wingdings" charset="2"/>
              <a:buChar char="Ø"/>
              <a:defRPr/>
            </a:pPr>
            <a:endParaRPr lang="en-US" sz="800" spc="-10" dirty="0">
              <a:solidFill>
                <a:srgbClr val="000000"/>
              </a:solidFill>
              <a:latin typeface="Candara" charset="0"/>
              <a:ea typeface="MS PGothic" charset="0"/>
              <a:cs typeface="Arial" charset="0"/>
            </a:endParaRPr>
          </a:p>
          <a:p>
            <a:pPr marL="461963" lvl="0" indent="-461963">
              <a:buAutoNum type="arabicParenR"/>
              <a:defRPr/>
            </a:pPr>
            <a:r>
              <a:rPr lang="en-US" sz="2400" b="1" spc="-10" dirty="0" smtClean="0">
                <a:solidFill>
                  <a:srgbClr val="000000"/>
                </a:solidFill>
                <a:latin typeface="Candara" charset="0"/>
                <a:ea typeface="MS PGothic" charset="0"/>
                <a:cs typeface="Arial" charset="0"/>
              </a:rPr>
              <a:t>Approach </a:t>
            </a:r>
            <a:r>
              <a:rPr lang="en-US" sz="2400" b="1" spc="-10" dirty="0">
                <a:solidFill>
                  <a:srgbClr val="000000"/>
                </a:solidFill>
                <a:latin typeface="Candara" charset="0"/>
                <a:ea typeface="MS PGothic" charset="0"/>
                <a:cs typeface="Arial" charset="0"/>
              </a:rPr>
              <a:t>the Sermon </a:t>
            </a:r>
            <a:r>
              <a:rPr lang="en-US" sz="2400" b="1" spc="-10" dirty="0">
                <a:solidFill>
                  <a:srgbClr val="FF0000"/>
                </a:solidFill>
                <a:latin typeface="Candara" charset="0"/>
                <a:ea typeface="MS PGothic" charset="0"/>
                <a:cs typeface="Arial" charset="0"/>
              </a:rPr>
              <a:t>NOT as a code of ethics BUT a description of the authentic Christian </a:t>
            </a:r>
            <a:r>
              <a:rPr lang="en-US" sz="2400" b="1" spc="-10" dirty="0" smtClean="0">
                <a:solidFill>
                  <a:srgbClr val="FF0000"/>
                </a:solidFill>
                <a:latin typeface="Candara" charset="0"/>
                <a:ea typeface="MS PGothic" charset="0"/>
                <a:cs typeface="Arial" charset="0"/>
              </a:rPr>
              <a:t>character and conduct.</a:t>
            </a:r>
          </a:p>
          <a:p>
            <a:pPr marL="862013" lvl="1" indent="-461963">
              <a:buFont typeface="Wingdings" charset="2"/>
              <a:buChar char="Ø"/>
              <a:defRPr/>
            </a:pPr>
            <a:r>
              <a:rPr lang="en-US" sz="2200" spc="-10" dirty="0">
                <a:solidFill>
                  <a:srgbClr val="000000"/>
                </a:solidFill>
                <a:latin typeface="Candara" charset="0"/>
                <a:ea typeface="MS PGothic" charset="0"/>
                <a:cs typeface="Arial" charset="0"/>
              </a:rPr>
              <a:t>Its point is NOT: “Live like this and you will become Christian!”— RATHER, it is: “Because you are Christian, live like this!”</a:t>
            </a:r>
          </a:p>
          <a:p>
            <a:pPr marL="862013" lvl="1" indent="-461963">
              <a:buFont typeface="Wingdings" charset="2"/>
              <a:buChar char="Ø"/>
              <a:defRPr/>
            </a:pPr>
            <a:r>
              <a:rPr lang="en-US" sz="2200" spc="-10" dirty="0">
                <a:solidFill>
                  <a:srgbClr val="000000"/>
                </a:solidFill>
                <a:latin typeface="Candara" charset="0"/>
                <a:ea typeface="MS PGothic" charset="0"/>
                <a:cs typeface="Arial" charset="0"/>
              </a:rPr>
              <a:t>Its teaching is NOT accumulating righteous “doing” but </a:t>
            </a:r>
            <a:r>
              <a:rPr lang="en-US" sz="2200" spc="-10" dirty="0" smtClean="0">
                <a:solidFill>
                  <a:srgbClr val="000000"/>
                </a:solidFill>
                <a:latin typeface="Candara" charset="0"/>
                <a:ea typeface="MS PGothic" charset="0"/>
                <a:cs typeface="Arial" charset="0"/>
              </a:rPr>
              <a:t>getting </a:t>
            </a:r>
            <a:r>
              <a:rPr lang="en-US" sz="2200" spc="-10" dirty="0">
                <a:solidFill>
                  <a:srgbClr val="000000"/>
                </a:solidFill>
                <a:latin typeface="Candara" charset="0"/>
                <a:ea typeface="MS PGothic" charset="0"/>
                <a:cs typeface="Arial" charset="0"/>
              </a:rPr>
              <a:t>transformed in our “being” by </a:t>
            </a:r>
            <a:r>
              <a:rPr lang="en-US" sz="2200" spc="-10" dirty="0" smtClean="0">
                <a:solidFill>
                  <a:srgbClr val="000000"/>
                </a:solidFill>
                <a:latin typeface="Candara" charset="0"/>
                <a:ea typeface="MS PGothic" charset="0"/>
                <a:cs typeface="Arial" charset="0"/>
              </a:rPr>
              <a:t>grace through faith.</a:t>
            </a:r>
            <a:endParaRPr lang="en-US" sz="2200"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055854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HOW SHOULD WE APPROACH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THE </a:t>
            </a:r>
            <a:r>
              <a:rPr lang="en-US" sz="2800" b="1" dirty="0">
                <a:latin typeface="Candara" charset="0"/>
                <a:ea typeface="MS PGothic" charset="0"/>
                <a:cs typeface="Arial" charset="0"/>
              </a:rPr>
              <a:t>SERMON ON THE MOUNT?</a:t>
            </a:r>
          </a:p>
        </p:txBody>
      </p:sp>
      <p:sp>
        <p:nvSpPr>
          <p:cNvPr id="27651" name="Rectangle 3"/>
          <p:cNvSpPr>
            <a:spLocks noGrp="1" noChangeArrowheads="1"/>
          </p:cNvSpPr>
          <p:nvPr>
            <p:ph type="body" idx="1"/>
          </p:nvPr>
        </p:nvSpPr>
        <p:spPr>
          <a:xfrm>
            <a:off x="228601" y="1371600"/>
            <a:ext cx="8686799" cy="5334000"/>
          </a:xfrm>
        </p:spPr>
        <p:txBody>
          <a:bodyPr/>
          <a:lstStyle/>
          <a:p>
            <a:pPr marL="398463" lvl="0" indent="-398463">
              <a:buNone/>
              <a:defRPr/>
            </a:pPr>
            <a:r>
              <a:rPr lang="en-US" sz="2400" b="1" spc="-10" dirty="0" smtClean="0">
                <a:solidFill>
                  <a:srgbClr val="000000"/>
                </a:solidFill>
                <a:latin typeface="Candara" charset="0"/>
                <a:ea typeface="MS PGothic" charset="0"/>
                <a:cs typeface="Arial" charset="0"/>
              </a:rPr>
              <a:t>3)   Approach </a:t>
            </a:r>
            <a:r>
              <a:rPr lang="en-US" sz="2400" b="1" spc="-10" dirty="0">
                <a:solidFill>
                  <a:srgbClr val="000000"/>
                </a:solidFill>
                <a:latin typeface="Candara" charset="0"/>
                <a:ea typeface="MS PGothic" charset="0"/>
                <a:cs typeface="Arial" charset="0"/>
              </a:rPr>
              <a:t>the Sermon </a:t>
            </a:r>
            <a:r>
              <a:rPr lang="en-US" sz="2400" b="1" spc="-10" dirty="0">
                <a:solidFill>
                  <a:srgbClr val="FF0000"/>
                </a:solidFill>
                <a:latin typeface="Candara" charset="0"/>
                <a:ea typeface="MS PGothic" charset="0"/>
                <a:cs typeface="Arial" charset="0"/>
              </a:rPr>
              <a:t>as the Christian counter-culture as the citizens of God’s kingdom. </a:t>
            </a:r>
          </a:p>
          <a:p>
            <a:pPr marL="862013" lvl="1" indent="-461963">
              <a:buFont typeface="Wingdings" charset="2"/>
              <a:buChar char="Ø"/>
              <a:defRPr/>
            </a:pPr>
            <a:r>
              <a:rPr lang="en-US" sz="2200" spc="-10" dirty="0">
                <a:solidFill>
                  <a:srgbClr val="000000"/>
                </a:solidFill>
                <a:latin typeface="Candara" charset="0"/>
                <a:ea typeface="MS PGothic" charset="0"/>
                <a:cs typeface="Arial" charset="0"/>
              </a:rPr>
              <a:t>The Christian counter-culture: </a:t>
            </a:r>
            <a:r>
              <a:rPr lang="en-US" sz="2200" i="1" spc="-10" dirty="0">
                <a:solidFill>
                  <a:srgbClr val="000000"/>
                </a:solidFill>
                <a:latin typeface="Candara" charset="0"/>
                <a:ea typeface="MS PGothic" charset="0"/>
                <a:cs typeface="Arial" charset="0"/>
              </a:rPr>
              <a:t>“a fully human life indeed but lived out under God’s sovereign reign”—John </a:t>
            </a:r>
            <a:r>
              <a:rPr lang="en-US" sz="2200" i="1" spc="-10" dirty="0" smtClean="0">
                <a:solidFill>
                  <a:srgbClr val="000000"/>
                </a:solidFill>
                <a:latin typeface="Candara" charset="0"/>
                <a:ea typeface="MS PGothic" charset="0"/>
                <a:cs typeface="Arial" charset="0"/>
              </a:rPr>
              <a:t>Stott.</a:t>
            </a:r>
            <a:endParaRPr lang="en-US" sz="2200" i="1" spc="-10" dirty="0">
              <a:solidFill>
                <a:srgbClr val="000000"/>
              </a:solidFill>
              <a:latin typeface="Candara" charset="0"/>
              <a:ea typeface="MS PGothic" charset="0"/>
              <a:cs typeface="Arial" charset="0"/>
            </a:endParaRPr>
          </a:p>
          <a:p>
            <a:pPr marL="862013" lvl="1" indent="-461963">
              <a:buFont typeface="Wingdings" charset="2"/>
              <a:buChar char="Ø"/>
              <a:defRPr/>
            </a:pPr>
            <a:r>
              <a:rPr lang="en-US" sz="2200" spc="-10" dirty="0">
                <a:solidFill>
                  <a:srgbClr val="000000"/>
                </a:solidFill>
                <a:latin typeface="Candara" charset="0"/>
                <a:ea typeface="MS PGothic" charset="0"/>
                <a:cs typeface="Arial" charset="0"/>
              </a:rPr>
              <a:t>Its call is for repentance (“a complete change of mind””) and righteousness (“being right in God’s view”).</a:t>
            </a:r>
          </a:p>
          <a:p>
            <a:pPr marL="862013" lvl="1" indent="-461963">
              <a:buFont typeface="Wingdings" charset="2"/>
              <a:buChar char="Ø"/>
              <a:defRPr/>
            </a:pPr>
            <a:endParaRPr lang="en-US" sz="800"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203754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609600" y="457200"/>
            <a:ext cx="7924800" cy="6287912"/>
          </a:xfrm>
        </p:spPr>
        <p:txBody>
          <a:bodyPr/>
          <a:lstStyle/>
          <a:p>
            <a:pPr algn="just">
              <a:spcBef>
                <a:spcPct val="0"/>
              </a:spcBef>
              <a:spcAft>
                <a:spcPts val="300"/>
              </a:spcAft>
            </a:pPr>
            <a:r>
              <a:rPr lang="en-US" sz="2800" dirty="0">
                <a:solidFill>
                  <a:srgbClr val="800000"/>
                </a:solidFill>
                <a:latin typeface="Candara" charset="0"/>
                <a:cs typeface="ＭＳ Ｐゴシック" charset="0"/>
              </a:rPr>
              <a:t>A Desperate Need of the World Today</a:t>
            </a:r>
          </a:p>
          <a:p>
            <a:pPr algn="just">
              <a:spcBef>
                <a:spcPts val="0"/>
              </a:spcBef>
            </a:pPr>
            <a:r>
              <a:rPr lang="en-US" dirty="0" smtClean="0"/>
              <a:t>I </a:t>
            </a:r>
            <a:r>
              <a:rPr lang="en-US" dirty="0"/>
              <a:t>suggest to you that [the Sermon on the Mount] is the best means of evangelism. Surely we all ought to be urgently concerned about this at the present time. The world today is looking for, and desperately needs, true Christians. I am never tired of saying that what the Church needs to do is not to organize evangelistic campaigns to attract outside people, but to begin herself to live the Christian life. If she did that, men and women would be crowding into our buildings. They would say, ‘What is the secret of this?’</a:t>
            </a:r>
          </a:p>
          <a:p>
            <a:pPr algn="r">
              <a:spcBef>
                <a:spcPts val="0"/>
              </a:spcBef>
            </a:pPr>
            <a:r>
              <a:rPr lang="en-US" dirty="0"/>
              <a:t>— Martyn Lloyd-Jones</a:t>
            </a:r>
          </a:p>
        </p:txBody>
      </p:sp>
    </p:spTree>
    <p:extLst>
      <p:ext uri="{BB962C8B-B14F-4D97-AF65-F5344CB8AC3E}">
        <p14:creationId xmlns:p14="http://schemas.microsoft.com/office/powerpoint/2010/main" val="1975360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In what ways are you convinced more of your need to take Jesus’ teachings in the Sermon on the Mount seriously? What will you do?</a:t>
            </a:r>
          </a:p>
          <a:p>
            <a:pPr marL="457200" lvl="0" indent="-457200">
              <a:buFont typeface="+mj-lt"/>
              <a:buAutoNum type="arabicPeriod"/>
            </a:pPr>
            <a:endParaRPr lang="en-US" sz="2000" dirty="0"/>
          </a:p>
          <a:p>
            <a:pPr marL="457200" lvl="0" indent="-457200">
              <a:buFont typeface="+mj-lt"/>
              <a:buAutoNum type="arabicPeriod"/>
            </a:pPr>
            <a:r>
              <a:rPr lang="en-US" dirty="0"/>
              <a:t>What </a:t>
            </a:r>
            <a:r>
              <a:rPr lang="en-US" dirty="0" smtClean="0"/>
              <a:t>misguided approach do </a:t>
            </a:r>
            <a:r>
              <a:rPr lang="en-US" dirty="0"/>
              <a:t>you need to </a:t>
            </a:r>
            <a:r>
              <a:rPr lang="en-US" dirty="0" smtClean="0"/>
              <a:t>debunk and abandon as we begin our studies in the </a:t>
            </a:r>
            <a:r>
              <a:rPr lang="en-US" dirty="0"/>
              <a:t>Sermon on the </a:t>
            </a:r>
            <a:r>
              <a:rPr lang="en-US" dirty="0" smtClean="0"/>
              <a:t>Mount? </a:t>
            </a:r>
            <a:endParaRPr lang="en-US" dirty="0"/>
          </a:p>
          <a:p>
            <a:pPr marL="457200" lvl="0" indent="-457200">
              <a:buFont typeface="+mj-lt"/>
              <a:buAutoNum type="arabicPeriod"/>
            </a:pPr>
            <a:endParaRPr lang="en-US" sz="2000" dirty="0"/>
          </a:p>
          <a:p>
            <a:pPr marL="457200" lvl="0" indent="-457200">
              <a:buFont typeface="+mj-lt"/>
              <a:buAutoNum type="arabicPeriod"/>
            </a:pPr>
            <a:r>
              <a:rPr lang="en-US" dirty="0"/>
              <a:t>What </a:t>
            </a:r>
            <a:r>
              <a:rPr lang="en-US" dirty="0" smtClean="0"/>
              <a:t>could be your first step toward living </a:t>
            </a:r>
            <a:r>
              <a:rPr lang="en-US" dirty="0"/>
              <a:t>out the Christian counter-culture to be radically different as a Christ-follower? </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91837" y="2362200"/>
            <a:ext cx="8447362" cy="6858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The Greatest Sermon Ever Preached</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381000" y="3124200"/>
            <a:ext cx="8382000" cy="24384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The Sermon on the Mount Series: Introduction [1]</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sz="2600" i="1" dirty="0" smtClean="0">
                <a:effectLst>
                  <a:outerShdw blurRad="38100" dist="38100" dir="2700000" algn="tl">
                    <a:srgbClr val="DDDDDD"/>
                  </a:outerShdw>
                </a:effectLst>
                <a:latin typeface="Candara" charset="0"/>
                <a:ea typeface="MS PGothic" charset="0"/>
                <a:cs typeface="Arial" charset="0"/>
              </a:rPr>
              <a:t>Matthew 5:1-2 </a:t>
            </a:r>
          </a:p>
          <a:p>
            <a:pPr algn="ctr" eaLnBrk="1" hangingPunct="1">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September 13,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935281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685800"/>
            <a:ext cx="8686800" cy="533400"/>
          </a:xfrm>
        </p:spPr>
        <p:txBody>
          <a:bodyPr/>
          <a:lstStyle/>
          <a:p>
            <a:r>
              <a:rPr lang="en-US" sz="2800" b="1" dirty="0">
                <a:latin typeface="Candara" charset="0"/>
                <a:ea typeface="MS PGothic" charset="0"/>
                <a:cs typeface="Arial" charset="0"/>
              </a:rPr>
              <a:t>WHY STUDY THE SERMON ON THE MOUNT?</a:t>
            </a:r>
          </a:p>
        </p:txBody>
      </p:sp>
      <p:sp>
        <p:nvSpPr>
          <p:cNvPr id="27651" name="Rectangle 3"/>
          <p:cNvSpPr>
            <a:spLocks noGrp="1" noChangeArrowheads="1"/>
          </p:cNvSpPr>
          <p:nvPr>
            <p:ph type="body" idx="1"/>
          </p:nvPr>
        </p:nvSpPr>
        <p:spPr>
          <a:xfrm>
            <a:off x="228600" y="1447800"/>
            <a:ext cx="8762999" cy="5410200"/>
          </a:xfrm>
        </p:spPr>
        <p:txBody>
          <a:bodyPr/>
          <a:lstStyle/>
          <a:p>
            <a:pPr marL="458788" indent="-458788">
              <a:spcBef>
                <a:spcPts val="400"/>
              </a:spcBef>
              <a:defRPr/>
            </a:pPr>
            <a:r>
              <a:rPr lang="en-US" sz="2400" b="1" dirty="0">
                <a:latin typeface="Candara" charset="0"/>
                <a:ea typeface="MS PGothic" charset="0"/>
                <a:cs typeface="Arial" charset="0"/>
              </a:rPr>
              <a:t>It is the best-known part of Jesus’ teaching, </a:t>
            </a:r>
            <a:r>
              <a:rPr lang="en-US" sz="2400" b="1" dirty="0" smtClean="0">
                <a:latin typeface="Candara" charset="0"/>
                <a:ea typeface="MS PGothic" charset="0"/>
                <a:cs typeface="Arial" charset="0"/>
              </a:rPr>
              <a:t>yet arguably</a:t>
            </a:r>
            <a:r>
              <a:rPr lang="en-US" sz="2400" b="1" dirty="0" smtClean="0">
                <a:solidFill>
                  <a:srgbClr val="FF0000"/>
                </a:solidFill>
                <a:latin typeface="Candara" charset="0"/>
                <a:ea typeface="MS PGothic" charset="0"/>
                <a:cs typeface="Arial" charset="0"/>
              </a:rPr>
              <a:t> </a:t>
            </a:r>
            <a:r>
              <a:rPr lang="en-US" sz="2400" b="1" dirty="0">
                <a:solidFill>
                  <a:srgbClr val="FF0000"/>
                </a:solidFill>
                <a:latin typeface="Candara" charset="0"/>
                <a:ea typeface="MS PGothic" charset="0"/>
                <a:cs typeface="Arial" charset="0"/>
              </a:rPr>
              <a:t>it </a:t>
            </a:r>
            <a:r>
              <a:rPr lang="en-US" sz="2400" b="1" dirty="0" smtClean="0">
                <a:solidFill>
                  <a:srgbClr val="FF0000"/>
                </a:solidFill>
                <a:latin typeface="Candara" charset="0"/>
                <a:ea typeface="MS PGothic" charset="0"/>
                <a:cs typeface="Arial" charset="0"/>
              </a:rPr>
              <a:t>is THE LEAST UNDERSTOOD, </a:t>
            </a:r>
            <a:r>
              <a:rPr lang="en-US" sz="2400" b="1" dirty="0">
                <a:solidFill>
                  <a:srgbClr val="FF0000"/>
                </a:solidFill>
                <a:latin typeface="Candara" charset="0"/>
                <a:ea typeface="MS PGothic" charset="0"/>
                <a:cs typeface="Arial" charset="0"/>
              </a:rPr>
              <a:t>and certainly it is the least obeyed. </a:t>
            </a:r>
            <a:r>
              <a:rPr lang="en-US" sz="2400" b="1" dirty="0" smtClean="0">
                <a:solidFill>
                  <a:srgbClr val="FF0000"/>
                </a:solidFill>
                <a:latin typeface="Candara" charset="0"/>
                <a:ea typeface="MS PGothic" charset="0"/>
                <a:cs typeface="Arial" charset="0"/>
              </a:rPr>
              <a:t/>
            </a:r>
            <a:br>
              <a:rPr lang="en-US" sz="2400" b="1" dirty="0" smtClean="0">
                <a:solidFill>
                  <a:srgbClr val="FF0000"/>
                </a:solidFill>
                <a:latin typeface="Candara" charset="0"/>
                <a:ea typeface="MS PGothic" charset="0"/>
                <a:cs typeface="Arial" charset="0"/>
              </a:rPr>
            </a:br>
            <a:r>
              <a:rPr lang="en-US" sz="2200" i="1" dirty="0" smtClean="0">
                <a:latin typeface="Candara" charset="0"/>
                <a:ea typeface="MS PGothic" charset="0"/>
                <a:cs typeface="Arial" charset="0"/>
              </a:rPr>
              <a:t>(</a:t>
            </a:r>
            <a:r>
              <a:rPr lang="en-US" sz="2200" i="1" dirty="0">
                <a:latin typeface="Candara" charset="0"/>
                <a:ea typeface="MS PGothic" charset="0"/>
                <a:cs typeface="Arial" charset="0"/>
              </a:rPr>
              <a:t>e.g., </a:t>
            </a:r>
            <a:r>
              <a:rPr lang="en-US" sz="2200" i="1" dirty="0" smtClean="0">
                <a:latin typeface="Candara" charset="0"/>
                <a:ea typeface="MS PGothic" charset="0"/>
                <a:cs typeface="Arial" charset="0"/>
              </a:rPr>
              <a:t>Starting with Tolstoy</a:t>
            </a:r>
            <a:r>
              <a:rPr lang="en-US" sz="2200" i="1" dirty="0">
                <a:latin typeface="Candara" charset="0"/>
                <a:ea typeface="MS PGothic" charset="0"/>
                <a:cs typeface="Arial" charset="0"/>
              </a:rPr>
              <a:t>, Gandhi, </a:t>
            </a:r>
            <a:r>
              <a:rPr lang="en-US" sz="2200" i="1" dirty="0" smtClean="0">
                <a:latin typeface="Candara" charset="0"/>
                <a:ea typeface="MS PGothic" charset="0"/>
                <a:cs typeface="Arial" charset="0"/>
              </a:rPr>
              <a:t>Martin Luther King Jr., most  religious </a:t>
            </a:r>
            <a:r>
              <a:rPr lang="en-US" sz="2200" i="1" dirty="0">
                <a:latin typeface="Candara" charset="0"/>
                <a:ea typeface="MS PGothic" charset="0"/>
                <a:cs typeface="Arial" charset="0"/>
              </a:rPr>
              <a:t>&amp; irreligious people </a:t>
            </a:r>
            <a:r>
              <a:rPr lang="en-US" sz="2200" i="1" dirty="0" smtClean="0">
                <a:latin typeface="Candara" charset="0"/>
                <a:ea typeface="MS PGothic" charset="0"/>
                <a:cs typeface="Arial" charset="0"/>
              </a:rPr>
              <a:t>know about </a:t>
            </a:r>
            <a:r>
              <a:rPr lang="en-US" sz="2200" i="1" dirty="0">
                <a:latin typeface="Candara" charset="0"/>
                <a:ea typeface="MS PGothic" charset="0"/>
                <a:cs typeface="Arial" charset="0"/>
              </a:rPr>
              <a:t>the </a:t>
            </a:r>
            <a:r>
              <a:rPr lang="en-US" sz="2200" i="1" dirty="0" smtClean="0">
                <a:latin typeface="Candara" charset="0"/>
                <a:ea typeface="MS PGothic" charset="0"/>
                <a:cs typeface="Arial" charset="0"/>
              </a:rPr>
              <a:t>Golden Rule</a:t>
            </a:r>
            <a:r>
              <a:rPr lang="en-US" sz="2200" i="1" dirty="0">
                <a:latin typeface="Candara" charset="0"/>
                <a:ea typeface="MS PGothic" charset="0"/>
                <a:cs typeface="Arial" charset="0"/>
              </a:rPr>
              <a:t>, turning the other cheek</a:t>
            </a:r>
            <a:r>
              <a:rPr lang="en-US" sz="2200" i="1" dirty="0" smtClean="0">
                <a:latin typeface="Candara" charset="0"/>
                <a:ea typeface="MS PGothic" charset="0"/>
                <a:cs typeface="Arial" charset="0"/>
              </a:rPr>
              <a:t>, speck &amp; plank, </a:t>
            </a:r>
            <a:r>
              <a:rPr lang="en-US" sz="2200" i="1" dirty="0">
                <a:latin typeface="Candara" charset="0"/>
                <a:ea typeface="MS PGothic" charset="0"/>
                <a:cs typeface="Arial" charset="0"/>
              </a:rPr>
              <a:t>non-retaliation, love your enemies, etc.</a:t>
            </a:r>
            <a:r>
              <a:rPr lang="en-US" sz="2200" i="1" dirty="0" smtClean="0">
                <a:latin typeface="Candara" charset="0"/>
                <a:ea typeface="MS PGothic" charset="0"/>
                <a:cs typeface="Arial" charset="0"/>
              </a:rPr>
              <a:t>)</a:t>
            </a:r>
          </a:p>
          <a:p>
            <a:pPr marL="458788" indent="-458788">
              <a:spcBef>
                <a:spcPts val="400"/>
              </a:spcBef>
              <a:defRPr/>
            </a:pPr>
            <a:endParaRPr lang="en-US" sz="1200" b="1" dirty="0">
              <a:latin typeface="Candara" charset="0"/>
              <a:ea typeface="MS PGothic" charset="0"/>
              <a:cs typeface="Arial" charset="0"/>
            </a:endParaRPr>
          </a:p>
          <a:p>
            <a:pPr marL="458788" indent="-458788">
              <a:spcBef>
                <a:spcPts val="400"/>
              </a:spcBef>
              <a:defRPr/>
            </a:pPr>
            <a:r>
              <a:rPr lang="en-US" sz="2400" b="1" dirty="0">
                <a:latin typeface="Candara" charset="0"/>
                <a:ea typeface="MS PGothic" charset="0"/>
                <a:cs typeface="Arial" charset="0"/>
              </a:rPr>
              <a:t>It is </a:t>
            </a:r>
            <a:r>
              <a:rPr lang="en-US" sz="2400" b="1" dirty="0" smtClean="0">
                <a:solidFill>
                  <a:srgbClr val="FF0000"/>
                </a:solidFill>
                <a:latin typeface="Candara" charset="0"/>
                <a:ea typeface="MS PGothic" charset="0"/>
                <a:cs typeface="Arial" charset="0"/>
              </a:rPr>
              <a:t>JESUS’ PORTRAIT OF TRUE CHRISTIANITY</a:t>
            </a:r>
            <a:r>
              <a:rPr lang="en-US" sz="2400" b="1" dirty="0" smtClean="0">
                <a:latin typeface="Candara" charset="0"/>
                <a:ea typeface="MS PGothic" charset="0"/>
                <a:cs typeface="Arial" charset="0"/>
              </a:rPr>
              <a:t>—</a:t>
            </a:r>
            <a:r>
              <a:rPr lang="en-US" sz="2400" b="1" dirty="0">
                <a:latin typeface="Candara" charset="0"/>
                <a:ea typeface="MS PGothic" charset="0"/>
                <a:cs typeface="Arial" charset="0"/>
              </a:rPr>
              <a:t>i.e., Jesus’ own description of what every </a:t>
            </a:r>
            <a:r>
              <a:rPr lang="en-US" sz="2400" b="1" dirty="0" smtClean="0">
                <a:latin typeface="Candara" charset="0"/>
                <a:ea typeface="MS PGothic" charset="0"/>
                <a:cs typeface="Arial" charset="0"/>
              </a:rPr>
              <a:t>Christ-follower is meant to be as a citizen of God’s Kingdom.</a:t>
            </a:r>
          </a:p>
          <a:p>
            <a:pPr marL="458788" indent="-458788">
              <a:spcBef>
                <a:spcPts val="400"/>
              </a:spcBef>
              <a:defRPr/>
            </a:pPr>
            <a:endParaRPr lang="en-US" sz="1200" b="1" dirty="0">
              <a:latin typeface="Candara" charset="0"/>
              <a:ea typeface="MS PGothic" charset="0"/>
              <a:cs typeface="Arial" charset="0"/>
            </a:endParaRPr>
          </a:p>
          <a:p>
            <a:pPr marL="458788" indent="-458788">
              <a:spcBef>
                <a:spcPts val="400"/>
              </a:spcBef>
              <a:defRPr/>
            </a:pPr>
            <a:r>
              <a:rPr lang="en-US" sz="2400" b="1" dirty="0">
                <a:latin typeface="Candara" charset="0"/>
                <a:ea typeface="MS PGothic" charset="0"/>
                <a:cs typeface="Arial" charset="0"/>
              </a:rPr>
              <a:t>It is </a:t>
            </a:r>
            <a:r>
              <a:rPr lang="en-US" sz="2400" b="1" dirty="0" smtClean="0">
                <a:solidFill>
                  <a:srgbClr val="FF0000"/>
                </a:solidFill>
                <a:latin typeface="Candara" charset="0"/>
                <a:ea typeface="MS PGothic" charset="0"/>
                <a:cs typeface="Arial" charset="0"/>
              </a:rPr>
              <a:t>THE GREATEST SERMON EVER PREACHED </a:t>
            </a:r>
            <a:r>
              <a:rPr lang="en-US" sz="2400" b="1" dirty="0" smtClean="0">
                <a:latin typeface="Candara" charset="0"/>
                <a:ea typeface="MS PGothic" charset="0"/>
                <a:cs typeface="Arial" charset="0"/>
              </a:rPr>
              <a:t>by </a:t>
            </a:r>
            <a:r>
              <a:rPr lang="en-US" sz="2400" b="1" dirty="0">
                <a:latin typeface="Candara" charset="0"/>
                <a:ea typeface="MS PGothic" charset="0"/>
                <a:cs typeface="Arial" charset="0"/>
              </a:rPr>
              <a:t>the </a:t>
            </a:r>
            <a:r>
              <a:rPr lang="en-US" sz="2400" b="1" dirty="0" smtClean="0">
                <a:latin typeface="Candara" charset="0"/>
                <a:ea typeface="MS PGothic" charset="0"/>
                <a:cs typeface="Arial" charset="0"/>
              </a:rPr>
              <a:t>greatest </a:t>
            </a:r>
            <a:r>
              <a:rPr lang="en-US" sz="2400" b="1" dirty="0">
                <a:latin typeface="Candara" charset="0"/>
                <a:ea typeface="MS PGothic" charset="0"/>
                <a:cs typeface="Arial" charset="0"/>
              </a:rPr>
              <a:t>teacher—if we really listen and learn from the Sermon, it can  transform </a:t>
            </a:r>
            <a:r>
              <a:rPr lang="en-US" sz="2400" b="1" dirty="0" smtClean="0">
                <a:latin typeface="Candara" charset="0"/>
                <a:ea typeface="MS PGothic" charset="0"/>
                <a:cs typeface="Arial" charset="0"/>
              </a:rPr>
              <a:t>and revolutionize our </a:t>
            </a:r>
            <a:r>
              <a:rPr lang="en-US" sz="2400" b="1" dirty="0">
                <a:latin typeface="Candara" charset="0"/>
                <a:ea typeface="MS PGothic" charset="0"/>
                <a:cs typeface="Arial" charset="0"/>
              </a:rPr>
              <a:t>lives.</a:t>
            </a:r>
          </a:p>
          <a:p>
            <a:pPr marL="0" indent="0" algn="ctr">
              <a:buNone/>
              <a:defRPr/>
            </a:pPr>
            <a:endParaRPr lang="en-US" sz="1000" b="1" dirty="0">
              <a:latin typeface="Candara" charset="0"/>
              <a:ea typeface="MS PGothic" charset="0"/>
              <a:cs typeface="Arial" charset="0"/>
            </a:endParaRPr>
          </a:p>
          <a:p>
            <a:pPr marL="0" indent="0" algn="ctr">
              <a:buNone/>
              <a:defRPr/>
            </a:pPr>
            <a:endParaRPr lang="en-US" sz="2200" i="1" dirty="0">
              <a:latin typeface="Candara" charset="0"/>
              <a:ea typeface="MS PGothic" charset="0"/>
              <a:cs typeface="Arial" charset="0"/>
            </a:endParaRPr>
          </a:p>
        </p:txBody>
      </p:sp>
    </p:spTree>
    <p:extLst>
      <p:ext uri="{BB962C8B-B14F-4D97-AF65-F5344CB8AC3E}">
        <p14:creationId xmlns:p14="http://schemas.microsoft.com/office/powerpoint/2010/main" val="1820872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685800"/>
            <a:ext cx="8686800" cy="762000"/>
          </a:xfrm>
        </p:spPr>
        <p:txBody>
          <a:bodyPr/>
          <a:lstStyle/>
          <a:p>
            <a:r>
              <a:rPr lang="en-US" sz="2800" b="1" dirty="0" smtClean="0">
                <a:latin typeface="Candara" charset="0"/>
                <a:ea typeface="MS PGothic" charset="0"/>
                <a:cs typeface="Arial" charset="0"/>
              </a:rPr>
              <a:t>COMMONLY </a:t>
            </a:r>
            <a:r>
              <a:rPr lang="en-US" sz="2800" b="1" dirty="0">
                <a:latin typeface="Candara" charset="0"/>
                <a:ea typeface="MS PGothic" charset="0"/>
                <a:cs typeface="Arial" charset="0"/>
              </a:rPr>
              <a:t>MISGUIDED </a:t>
            </a:r>
            <a:r>
              <a:rPr lang="en-US" sz="2800" b="1" dirty="0" smtClean="0">
                <a:latin typeface="Candara" charset="0"/>
                <a:ea typeface="MS PGothic" charset="0"/>
                <a:cs typeface="Arial" charset="0"/>
              </a:rPr>
              <a:t>APPROACHES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a:t>
            </a:r>
            <a:r>
              <a:rPr lang="en-US" sz="2800" b="1" dirty="0">
                <a:latin typeface="Candara" charset="0"/>
                <a:ea typeface="MS PGothic" charset="0"/>
                <a:cs typeface="Arial" charset="0"/>
              </a:rPr>
              <a:t>THE </a:t>
            </a:r>
            <a:r>
              <a:rPr lang="en-US" sz="2800" b="1" dirty="0" smtClean="0">
                <a:latin typeface="Candara" charset="0"/>
                <a:ea typeface="MS PGothic" charset="0"/>
                <a:cs typeface="Arial" charset="0"/>
              </a:rPr>
              <a:t>SERMON ON THE MOUNT</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676400"/>
            <a:ext cx="8803145" cy="5181600"/>
          </a:xfrm>
        </p:spPr>
        <p:txBody>
          <a:bodyPr/>
          <a:lstStyle/>
          <a:p>
            <a:pPr marL="458788" indent="-458788">
              <a:spcBef>
                <a:spcPts val="400"/>
              </a:spcBef>
              <a:defRPr/>
            </a:pPr>
            <a:r>
              <a:rPr lang="en-US" sz="2400" b="1" dirty="0">
                <a:latin typeface="Candara" charset="0"/>
                <a:ea typeface="MS PGothic" charset="0"/>
                <a:cs typeface="Arial" charset="0"/>
              </a:rPr>
              <a:t>The Sermon as </a:t>
            </a:r>
            <a:r>
              <a:rPr lang="en-US" sz="2400" b="1" dirty="0">
                <a:solidFill>
                  <a:srgbClr val="FF0000"/>
                </a:solidFill>
                <a:latin typeface="Candara" charset="0"/>
                <a:ea typeface="MS PGothic" charset="0"/>
                <a:cs typeface="Arial" charset="0"/>
              </a:rPr>
              <a:t>a clarion call for human goodness to all </a:t>
            </a:r>
            <a:r>
              <a:rPr lang="en-US" sz="2400" b="1" dirty="0" smtClean="0">
                <a:solidFill>
                  <a:srgbClr val="FF0000"/>
                </a:solidFill>
                <a:latin typeface="Candara" charset="0"/>
                <a:ea typeface="MS PGothic" charset="0"/>
                <a:cs typeface="Arial" charset="0"/>
              </a:rPr>
              <a:t>mankind</a:t>
            </a:r>
            <a:r>
              <a:rPr lang="en-US" sz="2400" b="1" dirty="0" smtClean="0">
                <a:latin typeface="Candara" charset="0"/>
                <a:ea typeface="MS PGothic" charset="0"/>
                <a:cs typeface="Arial" charset="0"/>
              </a:rPr>
              <a:t> </a:t>
            </a:r>
            <a:r>
              <a:rPr lang="en-US" sz="2400" dirty="0" smtClean="0">
                <a:latin typeface="Candara" charset="0"/>
                <a:ea typeface="MS PGothic" charset="0"/>
                <a:cs typeface="Arial" charset="0"/>
              </a:rPr>
              <a:t>[as the “social gospel”].</a:t>
            </a:r>
          </a:p>
          <a:p>
            <a:pPr marL="458788" indent="-458788">
              <a:spcBef>
                <a:spcPts val="400"/>
              </a:spcBef>
              <a:defRPr/>
            </a:pPr>
            <a:endParaRPr lang="en-US" sz="1200" b="1" dirty="0">
              <a:latin typeface="Candara" charset="0"/>
              <a:ea typeface="MS PGothic" charset="0"/>
              <a:cs typeface="Arial" charset="0"/>
            </a:endParaRPr>
          </a:p>
          <a:p>
            <a:pPr marL="458788" indent="-458788">
              <a:spcBef>
                <a:spcPts val="400"/>
              </a:spcBef>
              <a:defRPr/>
            </a:pPr>
            <a:r>
              <a:rPr lang="en-US" sz="2400" b="1" dirty="0">
                <a:latin typeface="Candara" charset="0"/>
                <a:ea typeface="MS PGothic" charset="0"/>
                <a:cs typeface="Arial" charset="0"/>
              </a:rPr>
              <a:t>The Sermon as </a:t>
            </a:r>
            <a:r>
              <a:rPr lang="en-US" sz="2400" b="1" dirty="0">
                <a:solidFill>
                  <a:srgbClr val="FF0000"/>
                </a:solidFill>
                <a:latin typeface="Candara" charset="0"/>
                <a:ea typeface="MS PGothic" charset="0"/>
                <a:cs typeface="Arial" charset="0"/>
              </a:rPr>
              <a:t>a modern version of the Ten Commandments </a:t>
            </a:r>
            <a:r>
              <a:rPr lang="en-US" sz="2400" dirty="0">
                <a:latin typeface="Candara" charset="0"/>
                <a:ea typeface="MS PGothic" charset="0"/>
                <a:cs typeface="Arial" charset="0"/>
              </a:rPr>
              <a:t>[as “must do these” for salvation]</a:t>
            </a:r>
            <a:r>
              <a:rPr lang="en-US" sz="2400" dirty="0" smtClean="0">
                <a:latin typeface="Candara" charset="0"/>
                <a:ea typeface="MS PGothic" charset="0"/>
                <a:cs typeface="Arial" charset="0"/>
              </a:rPr>
              <a:t>.</a:t>
            </a:r>
          </a:p>
          <a:p>
            <a:pPr marL="458788" indent="-458788">
              <a:spcBef>
                <a:spcPts val="400"/>
              </a:spcBef>
              <a:defRPr/>
            </a:pPr>
            <a:endParaRPr lang="en-US" sz="1200" dirty="0">
              <a:latin typeface="Candara" charset="0"/>
              <a:ea typeface="MS PGothic" charset="0"/>
              <a:cs typeface="Arial" charset="0"/>
            </a:endParaRPr>
          </a:p>
          <a:p>
            <a:pPr marL="458788" indent="-458788">
              <a:spcBef>
                <a:spcPts val="400"/>
              </a:spcBef>
              <a:defRPr/>
            </a:pPr>
            <a:r>
              <a:rPr lang="en-US" sz="2400" b="1" dirty="0" smtClean="0">
                <a:latin typeface="Candara" charset="0"/>
                <a:ea typeface="MS PGothic" charset="0"/>
                <a:cs typeface="Arial" charset="0"/>
              </a:rPr>
              <a:t>The </a:t>
            </a:r>
            <a:r>
              <a:rPr lang="en-US" sz="2400" b="1" dirty="0">
                <a:latin typeface="Candara" charset="0"/>
                <a:ea typeface="MS PGothic" charset="0"/>
                <a:cs typeface="Arial" charset="0"/>
              </a:rPr>
              <a:t>Sermon as </a:t>
            </a:r>
            <a:r>
              <a:rPr lang="en-US" sz="2400" b="1" dirty="0">
                <a:solidFill>
                  <a:srgbClr val="FF0000"/>
                </a:solidFill>
                <a:latin typeface="Candara" charset="0"/>
                <a:ea typeface="MS PGothic" charset="0"/>
                <a:cs typeface="Arial" charset="0"/>
              </a:rPr>
              <a:t>a depiction of the future Kingdom of </a:t>
            </a:r>
            <a:r>
              <a:rPr lang="en-US" sz="2400" b="1" dirty="0" smtClean="0">
                <a:solidFill>
                  <a:srgbClr val="FF0000"/>
                </a:solidFill>
                <a:latin typeface="Candara" charset="0"/>
                <a:ea typeface="MS PGothic" charset="0"/>
                <a:cs typeface="Arial" charset="0"/>
              </a:rPr>
              <a:t>God </a:t>
            </a:r>
            <a:r>
              <a:rPr lang="en-US" sz="2400" dirty="0" smtClean="0">
                <a:latin typeface="Candara" charset="0"/>
                <a:ea typeface="MS PGothic" charset="0"/>
                <a:cs typeface="Arial" charset="0"/>
              </a:rPr>
              <a:t>[impossible; hence, not applicable in everyday life now].</a:t>
            </a:r>
          </a:p>
          <a:p>
            <a:pPr marL="0" indent="0">
              <a:spcBef>
                <a:spcPts val="400"/>
              </a:spcBef>
              <a:buNone/>
              <a:defRPr/>
            </a:pPr>
            <a:endParaRPr lang="en-US" sz="1200" b="1" dirty="0">
              <a:latin typeface="Candara" charset="0"/>
              <a:ea typeface="MS PGothic" charset="0"/>
              <a:cs typeface="Arial" charset="0"/>
            </a:endParaRPr>
          </a:p>
          <a:p>
            <a:pPr marL="458788" indent="-458788">
              <a:spcBef>
                <a:spcPts val="400"/>
              </a:spcBef>
              <a:defRPr/>
            </a:pPr>
            <a:r>
              <a:rPr lang="en-US" sz="2400" b="1" dirty="0">
                <a:latin typeface="Candara" charset="0"/>
                <a:ea typeface="MS PGothic" charset="0"/>
                <a:cs typeface="Arial" charset="0"/>
              </a:rPr>
              <a:t>The Sermon as </a:t>
            </a:r>
            <a:r>
              <a:rPr lang="en-US" sz="2400" b="1" dirty="0">
                <a:solidFill>
                  <a:srgbClr val="FF0000"/>
                </a:solidFill>
                <a:latin typeface="Candara" charset="0"/>
                <a:ea typeface="MS PGothic" charset="0"/>
                <a:cs typeface="Arial" charset="0"/>
              </a:rPr>
              <a:t>a series of commands that are to be carried out </a:t>
            </a:r>
            <a:r>
              <a:rPr lang="en-US" sz="2400" b="1" dirty="0" smtClean="0">
                <a:solidFill>
                  <a:srgbClr val="FF0000"/>
                </a:solidFill>
                <a:latin typeface="Candara" charset="0"/>
                <a:ea typeface="MS PGothic" charset="0"/>
                <a:cs typeface="Arial" charset="0"/>
              </a:rPr>
              <a:t>literally and mechanically </a:t>
            </a:r>
            <a:r>
              <a:rPr lang="en-US" sz="2400" dirty="0" smtClean="0">
                <a:latin typeface="Candara" charset="0"/>
                <a:ea typeface="MS PGothic" charset="0"/>
                <a:cs typeface="Arial" charset="0"/>
              </a:rPr>
              <a:t>[without </a:t>
            </a:r>
            <a:r>
              <a:rPr lang="en-US" sz="2400" dirty="0">
                <a:latin typeface="Candara" charset="0"/>
                <a:ea typeface="MS PGothic" charset="0"/>
                <a:cs typeface="Arial" charset="0"/>
              </a:rPr>
              <a:t>careful </a:t>
            </a:r>
            <a:r>
              <a:rPr lang="en-US" sz="2400" dirty="0" smtClean="0">
                <a:latin typeface="Candara" charset="0"/>
                <a:ea typeface="MS PGothic" charset="0"/>
                <a:cs typeface="Arial" charset="0"/>
              </a:rPr>
              <a:t>interpretations].</a:t>
            </a:r>
            <a:endParaRPr lang="en-US" sz="2400" dirty="0">
              <a:latin typeface="Candara" charset="0"/>
              <a:ea typeface="MS PGothic" charset="0"/>
              <a:cs typeface="Arial" charset="0"/>
            </a:endParaRPr>
          </a:p>
          <a:p>
            <a:pPr marL="0" indent="0" algn="ctr">
              <a:buNone/>
              <a:defRPr/>
            </a:pPr>
            <a:endParaRPr lang="en-US" sz="1000" b="1" dirty="0">
              <a:latin typeface="Candara" charset="0"/>
              <a:ea typeface="MS PGothic" charset="0"/>
              <a:cs typeface="Arial" charset="0"/>
            </a:endParaRPr>
          </a:p>
          <a:p>
            <a:pPr marL="0" indent="0" algn="ctr">
              <a:buNone/>
              <a:defRPr/>
            </a:pPr>
            <a:endParaRPr lang="en-US" sz="2200" dirty="0">
              <a:latin typeface="Candara" charset="0"/>
              <a:ea typeface="MS PGothic" charset="0"/>
              <a:cs typeface="Arial" charset="0"/>
            </a:endParaRPr>
          </a:p>
        </p:txBody>
      </p:sp>
    </p:spTree>
    <p:extLst>
      <p:ext uri="{BB962C8B-B14F-4D97-AF65-F5344CB8AC3E}">
        <p14:creationId xmlns:p14="http://schemas.microsoft.com/office/powerpoint/2010/main" val="116557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609600" y="533400"/>
            <a:ext cx="7924800" cy="6211712"/>
          </a:xfrm>
        </p:spPr>
        <p:txBody>
          <a:bodyPr/>
          <a:lstStyle/>
          <a:p>
            <a:pPr algn="just">
              <a:spcBef>
                <a:spcPct val="0"/>
              </a:spcBef>
              <a:spcAft>
                <a:spcPts val="300"/>
              </a:spcAft>
            </a:pPr>
            <a:r>
              <a:rPr lang="en-US" sz="2800" dirty="0">
                <a:solidFill>
                  <a:srgbClr val="800000"/>
                </a:solidFill>
                <a:latin typeface="Candara" charset="0"/>
                <a:cs typeface="ＭＳ Ｐゴシック" charset="0"/>
              </a:rPr>
              <a:t>The Standards of the Sermon on the Mount</a:t>
            </a:r>
          </a:p>
          <a:p>
            <a:pPr algn="just">
              <a:spcBef>
                <a:spcPts val="0"/>
              </a:spcBef>
            </a:pPr>
            <a:r>
              <a:rPr lang="en-US" dirty="0" smtClean="0"/>
              <a:t>For </a:t>
            </a:r>
            <a:r>
              <a:rPr lang="en-US" dirty="0"/>
              <a:t>the standards of the Sermon are neither readily attainable by every man, nor totally unattainable by any man. To put them beyond anybody’s reach is to ignore the purpose of Christ’s Sermon; to put them within everybody’s is to ignore the reality of man’s sin. They are attainable all right, but only by those who have experienced the new birth which Jesus told Nicodemus was the indispensable condition of seeing and entering God’s kingdom. For the righteousness he described in the Sermon is an inner righteousness. </a:t>
            </a:r>
            <a:endParaRPr lang="en-US" dirty="0" smtClean="0"/>
          </a:p>
          <a:p>
            <a:pPr algn="r">
              <a:spcBef>
                <a:spcPts val="0"/>
              </a:spcBef>
            </a:pPr>
            <a:r>
              <a:rPr lang="en-US" dirty="0" smtClean="0"/>
              <a:t>— </a:t>
            </a:r>
            <a:r>
              <a:rPr lang="en-US" dirty="0"/>
              <a:t>John </a:t>
            </a:r>
            <a:r>
              <a:rPr lang="en-US" dirty="0" smtClean="0"/>
              <a:t>R. W. Stott</a:t>
            </a:r>
            <a:endParaRPr lang="en-US" dirty="0"/>
          </a:p>
        </p:txBody>
      </p:sp>
    </p:spTree>
    <p:extLst>
      <p:ext uri="{BB962C8B-B14F-4D97-AF65-F5344CB8AC3E}">
        <p14:creationId xmlns:p14="http://schemas.microsoft.com/office/powerpoint/2010/main" val="4049887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smtClean="0">
                <a:latin typeface="Candara" charset="0"/>
                <a:ea typeface="MS PGothic" charset="0"/>
                <a:cs typeface="Arial" charset="0"/>
              </a:rPr>
              <a:t>INTRODUCTION </a:t>
            </a:r>
            <a:r>
              <a:rPr lang="en-US" sz="2800" b="1" dirty="0">
                <a:latin typeface="Candara" charset="0"/>
                <a:ea typeface="MS PGothic" charset="0"/>
                <a:cs typeface="Arial" charset="0"/>
              </a:rPr>
              <a:t>TO THE SERMON ON THE MOUNT </a:t>
            </a:r>
          </a:p>
        </p:txBody>
      </p:sp>
      <p:sp>
        <p:nvSpPr>
          <p:cNvPr id="27651" name="Rectangle 3"/>
          <p:cNvSpPr>
            <a:spLocks noGrp="1" noChangeArrowheads="1"/>
          </p:cNvSpPr>
          <p:nvPr>
            <p:ph type="body" idx="1"/>
          </p:nvPr>
        </p:nvSpPr>
        <p:spPr>
          <a:xfrm>
            <a:off x="228600" y="1524000"/>
            <a:ext cx="8636365" cy="5181601"/>
          </a:xfrm>
        </p:spPr>
        <p:txBody>
          <a:bodyPr/>
          <a:lstStyle/>
          <a:p>
            <a:pPr marL="0" lvl="0" indent="0" algn="ctr">
              <a:spcBef>
                <a:spcPct val="0"/>
              </a:spcBef>
              <a:buNone/>
            </a:pPr>
            <a:r>
              <a:rPr lang="en-US" sz="2400" b="1" i="1" baseline="30000" dirty="0">
                <a:solidFill>
                  <a:srgbClr val="000000"/>
                </a:solidFill>
                <a:latin typeface="Candara" charset="0"/>
                <a:ea typeface="MS PGothic" charset="0"/>
                <a:cs typeface="Times New Roman" charset="0"/>
              </a:rPr>
              <a:t>1 </a:t>
            </a:r>
            <a:r>
              <a:rPr lang="en-US" sz="2400" b="1" i="1" dirty="0">
                <a:solidFill>
                  <a:srgbClr val="000000"/>
                </a:solidFill>
                <a:latin typeface="Candara" charset="0"/>
                <a:ea typeface="MS PGothic" charset="0"/>
                <a:cs typeface="Times New Roman" charset="0"/>
              </a:rPr>
              <a:t>Seeing the crowds,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he </a:t>
            </a:r>
            <a:r>
              <a:rPr lang="en-US" sz="2400" b="1" i="1" dirty="0">
                <a:solidFill>
                  <a:srgbClr val="000000"/>
                </a:solidFill>
                <a:latin typeface="Candara" charset="0"/>
                <a:ea typeface="MS PGothic" charset="0"/>
                <a:cs typeface="Times New Roman" charset="0"/>
              </a:rPr>
              <a:t>went up on the mountain,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and </a:t>
            </a:r>
            <a:r>
              <a:rPr lang="en-US" sz="2400" b="1" i="1" dirty="0">
                <a:solidFill>
                  <a:srgbClr val="000000"/>
                </a:solidFill>
                <a:latin typeface="Candara" charset="0"/>
                <a:ea typeface="MS PGothic" charset="0"/>
                <a:cs typeface="Times New Roman" charset="0"/>
              </a:rPr>
              <a:t>when he sat down,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his </a:t>
            </a:r>
            <a:r>
              <a:rPr lang="en-US" sz="2400" b="1" i="1" dirty="0">
                <a:solidFill>
                  <a:srgbClr val="000000"/>
                </a:solidFill>
                <a:latin typeface="Candara" charset="0"/>
                <a:ea typeface="MS PGothic" charset="0"/>
                <a:cs typeface="Times New Roman" charset="0"/>
              </a:rPr>
              <a:t>disciples </a:t>
            </a:r>
            <a:r>
              <a:rPr lang="en-US" sz="2400" b="1" i="1" dirty="0" smtClean="0">
                <a:solidFill>
                  <a:srgbClr val="000000"/>
                </a:solidFill>
                <a:latin typeface="Candara" charset="0"/>
                <a:ea typeface="MS PGothic" charset="0"/>
                <a:cs typeface="Times New Roman" charset="0"/>
              </a:rPr>
              <a:t>came </a:t>
            </a:r>
            <a:r>
              <a:rPr lang="en-US" sz="2400" b="1" i="1" dirty="0">
                <a:solidFill>
                  <a:srgbClr val="000000"/>
                </a:solidFill>
                <a:latin typeface="Candara" charset="0"/>
                <a:ea typeface="MS PGothic" charset="0"/>
                <a:cs typeface="Times New Roman" charset="0"/>
              </a:rPr>
              <a:t>to him.</a:t>
            </a:r>
          </a:p>
          <a:p>
            <a:pPr marL="0" lvl="0" indent="0" algn="ctr">
              <a:spcBef>
                <a:spcPct val="0"/>
              </a:spcBef>
              <a:buNone/>
            </a:pPr>
            <a:r>
              <a:rPr lang="en-US" sz="2400" b="1" i="1" baseline="30000" dirty="0">
                <a:solidFill>
                  <a:srgbClr val="000000"/>
                </a:solidFill>
                <a:latin typeface="Candara" charset="0"/>
                <a:ea typeface="MS PGothic" charset="0"/>
                <a:cs typeface="Times New Roman" charset="0"/>
              </a:rPr>
              <a:t>2</a:t>
            </a:r>
            <a:r>
              <a:rPr lang="en-US" sz="2400" b="1" i="1" dirty="0">
                <a:solidFill>
                  <a:srgbClr val="000000"/>
                </a:solidFill>
                <a:latin typeface="Candara" charset="0"/>
                <a:ea typeface="MS PGothic" charset="0"/>
                <a:cs typeface="Times New Roman" charset="0"/>
              </a:rPr>
              <a:t> And he opened his mouth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and </a:t>
            </a:r>
            <a:r>
              <a:rPr lang="en-US" sz="2400" b="1" i="1" dirty="0">
                <a:solidFill>
                  <a:srgbClr val="000000"/>
                </a:solidFill>
                <a:latin typeface="Candara" charset="0"/>
                <a:ea typeface="MS PGothic" charset="0"/>
                <a:cs typeface="Times New Roman" charset="0"/>
              </a:rPr>
              <a:t>taught them, saying</a:t>
            </a:r>
            <a:r>
              <a:rPr lang="en-US" sz="2400" b="1" i="1" dirty="0" smtClean="0">
                <a:solidFill>
                  <a:srgbClr val="000000"/>
                </a:solidFill>
                <a:latin typeface="Candara" charset="0"/>
                <a:ea typeface="MS PGothic" charset="0"/>
                <a:cs typeface="Times New Roman" charset="0"/>
              </a:rPr>
              <a:t>:</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Matthew 5:1-2</a:t>
            </a:r>
            <a:endParaRPr lang="en-US" sz="2400" b="1" i="1" dirty="0">
              <a:solidFill>
                <a:srgbClr val="000000"/>
              </a:solidFill>
              <a:latin typeface="Candara" charset="0"/>
              <a:ea typeface="MS PGothic" charset="0"/>
              <a:cs typeface="Times New Roman" charset="0"/>
            </a:endParaRPr>
          </a:p>
          <a:p>
            <a:pPr marL="0" lvl="0" indent="0" algn="ctr">
              <a:spcBef>
                <a:spcPct val="0"/>
              </a:spcBef>
              <a:buNone/>
            </a:pPr>
            <a:endParaRPr lang="en-US" sz="2400" b="1" i="1" dirty="0">
              <a:solidFill>
                <a:srgbClr val="000000"/>
              </a:solidFill>
              <a:latin typeface="Candara" charset="0"/>
              <a:ea typeface="MS PGothic" charset="0"/>
              <a:cs typeface="Times New Roman" charset="0"/>
            </a:endParaRPr>
          </a:p>
        </p:txBody>
      </p:sp>
    </p:spTree>
    <p:extLst>
      <p:ext uri="{BB962C8B-B14F-4D97-AF65-F5344CB8AC3E}">
        <p14:creationId xmlns:p14="http://schemas.microsoft.com/office/powerpoint/2010/main" val="21061512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609600"/>
          </a:xfrm>
        </p:spPr>
        <p:txBody>
          <a:bodyPr/>
          <a:lstStyle/>
          <a:p>
            <a:r>
              <a:rPr lang="en-US" sz="2800" b="1" dirty="0" smtClean="0">
                <a:latin typeface="Candara" charset="0"/>
                <a:ea typeface="MS PGothic" charset="0"/>
                <a:cs typeface="Arial" charset="0"/>
              </a:rPr>
              <a:t>INTRODUCTION </a:t>
            </a:r>
            <a:r>
              <a:rPr lang="en-US" sz="2800" b="1" dirty="0">
                <a:latin typeface="Candara" charset="0"/>
                <a:ea typeface="MS PGothic" charset="0"/>
                <a:cs typeface="Arial" charset="0"/>
              </a:rPr>
              <a:t>TO THE SERMON ON THE MOUNT </a:t>
            </a:r>
          </a:p>
        </p:txBody>
      </p:sp>
      <p:sp>
        <p:nvSpPr>
          <p:cNvPr id="27651" name="Rectangle 3"/>
          <p:cNvSpPr>
            <a:spLocks noGrp="1" noChangeArrowheads="1"/>
          </p:cNvSpPr>
          <p:nvPr>
            <p:ph type="body" idx="1"/>
          </p:nvPr>
        </p:nvSpPr>
        <p:spPr>
          <a:xfrm>
            <a:off x="228600" y="1143000"/>
            <a:ext cx="8763000" cy="5562601"/>
          </a:xfrm>
        </p:spPr>
        <p:txBody>
          <a:bodyPr/>
          <a:lstStyle/>
          <a:p>
            <a:pPr>
              <a:defRPr/>
            </a:pPr>
            <a:r>
              <a:rPr lang="en-US" sz="2400" b="1" spc="-10" dirty="0">
                <a:solidFill>
                  <a:srgbClr val="FF0000"/>
                </a:solidFill>
                <a:latin typeface="Candara" charset="0"/>
                <a:ea typeface="MS PGothic" charset="0"/>
                <a:cs typeface="Arial" charset="0"/>
              </a:rPr>
              <a:t>NATURE: </a:t>
            </a:r>
            <a:r>
              <a:rPr lang="en-US" sz="2400" b="1" spc="-10" dirty="0">
                <a:solidFill>
                  <a:srgbClr val="000000"/>
                </a:solidFill>
                <a:latin typeface="Candara" charset="0"/>
                <a:ea typeface="MS PGothic" charset="0"/>
                <a:cs typeface="Arial" charset="0"/>
              </a:rPr>
              <a:t>It is Jesus’ actual sermon to his disciples (5:1-2)—not necessarily one sermon in </a:t>
            </a:r>
            <a:r>
              <a:rPr lang="en-US" sz="2400" b="1" spc="-10" dirty="0" smtClean="0">
                <a:solidFill>
                  <a:srgbClr val="000000"/>
                </a:solidFill>
                <a:latin typeface="Candara" charset="0"/>
                <a:ea typeface="MS PGothic" charset="0"/>
                <a:cs typeface="Arial" charset="0"/>
              </a:rPr>
              <a:t>one hour or one day—but perhaps </a:t>
            </a:r>
            <a:r>
              <a:rPr lang="en-US" sz="2400" b="1" spc="-10" dirty="0">
                <a:solidFill>
                  <a:srgbClr val="000000"/>
                </a:solidFill>
                <a:latin typeface="Candara" charset="0"/>
                <a:ea typeface="MS PGothic" charset="0"/>
                <a:cs typeface="Arial" charset="0"/>
              </a:rPr>
              <a:t>a </a:t>
            </a:r>
            <a:r>
              <a:rPr lang="en-US" sz="2400" b="1" spc="-10" dirty="0" smtClean="0">
                <a:solidFill>
                  <a:srgbClr val="000000"/>
                </a:solidFill>
                <a:latin typeface="Candara" charset="0"/>
                <a:ea typeface="MS PGothic" charset="0"/>
                <a:cs typeface="Arial" charset="0"/>
              </a:rPr>
              <a:t>series of teachings over a period of time in the same place.</a:t>
            </a:r>
          </a:p>
          <a:p>
            <a:pPr>
              <a:defRPr/>
            </a:pPr>
            <a:endParaRPr lang="en-US" sz="800" b="1" spc="-10" dirty="0">
              <a:solidFill>
                <a:srgbClr val="000000"/>
              </a:solidFill>
              <a:latin typeface="Candara" charset="0"/>
              <a:ea typeface="MS PGothic" charset="0"/>
              <a:cs typeface="Arial" charset="0"/>
            </a:endParaRPr>
          </a:p>
          <a:p>
            <a:pPr>
              <a:defRPr/>
            </a:pPr>
            <a:r>
              <a:rPr lang="en-US" sz="2400" b="1" spc="-10" dirty="0">
                <a:solidFill>
                  <a:srgbClr val="FF0000"/>
                </a:solidFill>
                <a:latin typeface="Candara" charset="0"/>
                <a:ea typeface="MS PGothic" charset="0"/>
                <a:cs typeface="Arial" charset="0"/>
              </a:rPr>
              <a:t>PURPOSE: </a:t>
            </a:r>
            <a:r>
              <a:rPr lang="en-US" sz="2400" b="1" spc="-10" dirty="0">
                <a:solidFill>
                  <a:srgbClr val="000000"/>
                </a:solidFill>
                <a:latin typeface="Candara" charset="0"/>
                <a:ea typeface="MS PGothic" charset="0"/>
                <a:cs typeface="Arial" charset="0"/>
              </a:rPr>
              <a:t>Its purpose is NOT “Live like this and you will become Christian!”—BUT “Because you are Christian, live like this!</a:t>
            </a:r>
            <a:r>
              <a:rPr lang="en-US" sz="2400" b="1" spc="-10" dirty="0" smtClean="0">
                <a:solidFill>
                  <a:srgbClr val="000000"/>
                </a:solidFill>
                <a:latin typeface="Candara" charset="0"/>
                <a:ea typeface="MS PGothic" charset="0"/>
                <a:cs typeface="Arial" charset="0"/>
              </a:rPr>
              <a:t>” </a:t>
            </a:r>
            <a:r>
              <a:rPr lang="en-US" sz="2400" b="1" spc="-10" dirty="0">
                <a:solidFill>
                  <a:srgbClr val="000000"/>
                </a:solidFill>
                <a:latin typeface="Candara" charset="0"/>
                <a:ea typeface="MS PGothic" charset="0"/>
                <a:cs typeface="Arial" charset="0"/>
              </a:rPr>
              <a:t>[</a:t>
            </a:r>
            <a:r>
              <a:rPr lang="en-US" sz="2400" b="1" spc="-10" dirty="0" smtClean="0">
                <a:solidFill>
                  <a:srgbClr val="000000"/>
                </a:solidFill>
                <a:latin typeface="Candara" charset="0"/>
                <a:ea typeface="MS PGothic" charset="0"/>
                <a:cs typeface="Arial" charset="0"/>
              </a:rPr>
              <a:t>a portrait of genuine Kingdom people/Christ-followers].</a:t>
            </a:r>
          </a:p>
          <a:p>
            <a:pPr>
              <a:defRPr/>
            </a:pPr>
            <a:endParaRPr lang="en-US" sz="1000" b="1" spc="-10" dirty="0">
              <a:solidFill>
                <a:srgbClr val="000000"/>
              </a:solidFill>
              <a:latin typeface="Candara" charset="0"/>
              <a:ea typeface="MS PGothic" charset="0"/>
              <a:cs typeface="Arial" charset="0"/>
            </a:endParaRPr>
          </a:p>
          <a:p>
            <a:pPr>
              <a:defRPr/>
            </a:pPr>
            <a:r>
              <a:rPr lang="en-US" sz="2400" b="1" spc="-10" dirty="0">
                <a:solidFill>
                  <a:srgbClr val="FF0000"/>
                </a:solidFill>
                <a:latin typeface="Candara" charset="0"/>
                <a:ea typeface="MS PGothic" charset="0"/>
                <a:cs typeface="Arial" charset="0"/>
              </a:rPr>
              <a:t>KEY PRINCIPLE:  </a:t>
            </a:r>
            <a:r>
              <a:rPr lang="en-US" sz="2400" b="1" spc="-10" dirty="0">
                <a:solidFill>
                  <a:srgbClr val="000000"/>
                </a:solidFill>
                <a:latin typeface="Candara" charset="0"/>
                <a:ea typeface="MS PGothic" charset="0"/>
                <a:cs typeface="Arial" charset="0"/>
              </a:rPr>
              <a:t>our BEING precedes our DOING—real transform is </a:t>
            </a:r>
            <a:r>
              <a:rPr lang="en-US" sz="2400" b="1" spc="-10" dirty="0" smtClean="0">
                <a:solidFill>
                  <a:srgbClr val="000000"/>
                </a:solidFill>
                <a:latin typeface="Candara" charset="0"/>
                <a:ea typeface="MS PGothic" charset="0"/>
                <a:cs typeface="Arial" charset="0"/>
              </a:rPr>
              <a:t>from </a:t>
            </a:r>
            <a:r>
              <a:rPr lang="en-US" sz="2400" b="1" spc="-10" dirty="0">
                <a:solidFill>
                  <a:srgbClr val="000000"/>
                </a:solidFill>
                <a:latin typeface="Candara" charset="0"/>
                <a:ea typeface="MS PGothic" charset="0"/>
                <a:cs typeface="Arial" charset="0"/>
              </a:rPr>
              <a:t>inside </a:t>
            </a:r>
            <a:r>
              <a:rPr lang="en-US" sz="2400" b="1" spc="-10" dirty="0" smtClean="0">
                <a:solidFill>
                  <a:srgbClr val="000000"/>
                </a:solidFill>
                <a:latin typeface="Candara" charset="0"/>
                <a:ea typeface="MS PGothic" charset="0"/>
                <a:cs typeface="Arial" charset="0"/>
              </a:rPr>
              <a:t>out [i.e., righteousness of the heart]. </a:t>
            </a:r>
          </a:p>
          <a:p>
            <a:pPr>
              <a:defRPr/>
            </a:pPr>
            <a:endParaRPr lang="en-US" sz="800" b="1" spc="-10" dirty="0">
              <a:solidFill>
                <a:srgbClr val="000000"/>
              </a:solidFill>
              <a:latin typeface="Candara" charset="0"/>
              <a:ea typeface="MS PGothic" charset="0"/>
              <a:cs typeface="Arial" charset="0"/>
            </a:endParaRPr>
          </a:p>
          <a:p>
            <a:pPr>
              <a:defRPr/>
            </a:pPr>
            <a:r>
              <a:rPr lang="en-US" sz="2400" b="1" spc="-10" dirty="0">
                <a:solidFill>
                  <a:srgbClr val="FF0000"/>
                </a:solidFill>
                <a:latin typeface="Candara" charset="0"/>
                <a:ea typeface="MS PGothic" charset="0"/>
                <a:cs typeface="Arial" charset="0"/>
              </a:rPr>
              <a:t>THEME: </a:t>
            </a:r>
            <a:r>
              <a:rPr lang="en-US" sz="2400" b="1" spc="-10" dirty="0">
                <a:latin typeface="Candara" charset="0"/>
                <a:ea typeface="MS PGothic" charset="0"/>
                <a:cs typeface="Arial" charset="0"/>
              </a:rPr>
              <a:t>“Do not be like them.” (6:8) </a:t>
            </a:r>
          </a:p>
          <a:p>
            <a:pPr marL="741363" indent="-395288">
              <a:buFont typeface="Wingdings" charset="2"/>
              <a:buChar char="Ø"/>
              <a:defRPr/>
            </a:pPr>
            <a:r>
              <a:rPr lang="en-US" sz="2200" b="1" spc="-10" dirty="0">
                <a:latin typeface="Candara" charset="0"/>
                <a:ea typeface="MS PGothic" charset="0"/>
                <a:cs typeface="Arial" charset="0"/>
              </a:rPr>
              <a:t>Be Radically Different from the secular [pagans/Gentiles] </a:t>
            </a:r>
          </a:p>
          <a:p>
            <a:pPr marL="741363" indent="-395288">
              <a:buFont typeface="Wingdings" charset="2"/>
              <a:buChar char="Ø"/>
              <a:defRPr/>
            </a:pPr>
            <a:r>
              <a:rPr lang="en-US" sz="2200" b="1" spc="-10" dirty="0">
                <a:latin typeface="Candara" charset="0"/>
                <a:ea typeface="MS PGothic" charset="0"/>
                <a:cs typeface="Arial" charset="0"/>
              </a:rPr>
              <a:t>be Radically Different from the religious [the scribes/Pharisees].</a:t>
            </a:r>
          </a:p>
          <a:p>
            <a:pPr marL="741363" indent="-395288">
              <a:buFont typeface="Wingdings" charset="2"/>
              <a:buChar char="Ø"/>
              <a:defRPr/>
            </a:pPr>
            <a:endParaRPr lang="en-US" sz="800" spc="-10" dirty="0">
              <a:latin typeface="Candara" charset="0"/>
              <a:ea typeface="MS PGothic" charset="0"/>
              <a:cs typeface="Arial" charset="0"/>
            </a:endParaRPr>
          </a:p>
          <a:p>
            <a:pPr>
              <a:defRPr/>
            </a:pPr>
            <a:r>
              <a:rPr lang="en-US" sz="2400" b="1" spc="-10" dirty="0">
                <a:solidFill>
                  <a:srgbClr val="FF0000"/>
                </a:solidFill>
                <a:latin typeface="Candara" charset="0"/>
                <a:ea typeface="MS PGothic" charset="0"/>
                <a:cs typeface="Arial" charset="0"/>
              </a:rPr>
              <a:t>STRUCTURE</a:t>
            </a:r>
            <a:r>
              <a:rPr lang="en-US" sz="2400" b="1" spc="-10" dirty="0" smtClean="0">
                <a:solidFill>
                  <a:srgbClr val="FF0000"/>
                </a:solidFill>
                <a:latin typeface="Candara" charset="0"/>
                <a:ea typeface="MS PGothic" charset="0"/>
                <a:cs typeface="Arial" charset="0"/>
              </a:rPr>
              <a:t>:</a:t>
            </a:r>
            <a:endParaRPr lang="en-US" sz="2400" b="1" spc="-10" dirty="0" smtClean="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139060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533400"/>
            <a:ext cx="860583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90000"/>
              </a:lnSpc>
              <a:spcBef>
                <a:spcPct val="20000"/>
              </a:spcBef>
            </a:pPr>
            <a:r>
              <a:rPr lang="en-US" sz="3000" b="1" i="0" dirty="0" smtClean="0">
                <a:solidFill>
                  <a:srgbClr val="800000"/>
                </a:solidFill>
                <a:latin typeface="Candara" charset="0"/>
              </a:rPr>
              <a:t>THE STRUCTURE OF THE SERMON ON THE MOUNT</a:t>
            </a:r>
          </a:p>
        </p:txBody>
      </p:sp>
      <p:grpSp>
        <p:nvGrpSpPr>
          <p:cNvPr id="3" name="Group 2"/>
          <p:cNvGrpSpPr/>
          <p:nvPr/>
        </p:nvGrpSpPr>
        <p:grpSpPr>
          <a:xfrm>
            <a:off x="304800" y="1358772"/>
            <a:ext cx="8551333" cy="4902456"/>
            <a:chOff x="333559" y="1358772"/>
            <a:chExt cx="8522574" cy="4902456"/>
          </a:xfrm>
        </p:grpSpPr>
        <p:grpSp>
          <p:nvGrpSpPr>
            <p:cNvPr id="2" name="Group 12"/>
            <p:cNvGrpSpPr>
              <a:grpSpLocks/>
            </p:cNvGrpSpPr>
            <p:nvPr/>
          </p:nvGrpSpPr>
          <p:grpSpPr bwMode="auto">
            <a:xfrm>
              <a:off x="333559" y="1358772"/>
              <a:ext cx="8522574" cy="4889628"/>
              <a:chOff x="467906" y="1358746"/>
              <a:chExt cx="8313153" cy="4890155"/>
            </a:xfrm>
          </p:grpSpPr>
          <p:sp>
            <p:nvSpPr>
              <p:cNvPr id="30725" name="Text Box 7"/>
              <p:cNvSpPr txBox="1">
                <a:spLocks noChangeArrowheads="1"/>
              </p:cNvSpPr>
              <p:nvPr/>
            </p:nvSpPr>
            <p:spPr bwMode="auto">
              <a:xfrm>
                <a:off x="3189974" y="1371576"/>
                <a:ext cx="2651522" cy="4876645"/>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b="1" i="0" dirty="0" smtClean="0">
                  <a:solidFill>
                    <a:srgbClr val="000000"/>
                  </a:solidFill>
                  <a:latin typeface="Eras Demi ITC" charset="0"/>
                </a:endParaRPr>
              </a:p>
              <a:p>
                <a:pPr algn="ctr" eaLnBrk="1" hangingPunct="1">
                  <a:lnSpc>
                    <a:spcPct val="90000"/>
                  </a:lnSpc>
                  <a:spcBef>
                    <a:spcPts val="0"/>
                  </a:spcBef>
                </a:pPr>
                <a:r>
                  <a:rPr lang="en-US" sz="2400" b="1" i="0" dirty="0" smtClean="0">
                    <a:solidFill>
                      <a:srgbClr val="000000"/>
                    </a:solidFill>
                    <a:latin typeface="Candara" charset="0"/>
                  </a:rPr>
                  <a:t>Christian </a:t>
                </a:r>
              </a:p>
              <a:p>
                <a:pPr algn="ctr" eaLnBrk="1" hangingPunct="1">
                  <a:lnSpc>
                    <a:spcPct val="90000"/>
                  </a:lnSpc>
                  <a:spcBef>
                    <a:spcPts val="0"/>
                  </a:spcBef>
                </a:pPr>
                <a:r>
                  <a:rPr lang="en-US" sz="2400" b="1" i="0" dirty="0" smtClean="0">
                    <a:solidFill>
                      <a:srgbClr val="000000"/>
                    </a:solidFill>
                    <a:latin typeface="Candara" charset="0"/>
                  </a:rPr>
                  <a:t>Righteousness: </a:t>
                </a:r>
              </a:p>
              <a:p>
                <a:pPr algn="ctr" eaLnBrk="1" hangingPunct="1">
                  <a:lnSpc>
                    <a:spcPct val="90000"/>
                  </a:lnSpc>
                  <a:spcBef>
                    <a:spcPct val="20000"/>
                  </a:spcBef>
                </a:pPr>
                <a:r>
                  <a:rPr lang="ja-JP" altLang="en-US" sz="2400" b="1" i="0" dirty="0" smtClean="0">
                    <a:solidFill>
                      <a:srgbClr val="000000"/>
                    </a:solidFill>
                    <a:latin typeface="Candara" charset="0"/>
                  </a:rPr>
                  <a:t>“</a:t>
                </a:r>
                <a:r>
                  <a:rPr lang="en-US" altLang="ja-JP" sz="2400" b="1" i="0" dirty="0" smtClean="0">
                    <a:solidFill>
                      <a:srgbClr val="000000"/>
                    </a:solidFill>
                    <a:latin typeface="Candara" charset="0"/>
                  </a:rPr>
                  <a:t>DOING</a:t>
                </a:r>
                <a:r>
                  <a:rPr lang="ja-JP" altLang="en-US" sz="2400" b="1" i="0" dirty="0" smtClean="0">
                    <a:solidFill>
                      <a:srgbClr val="000000"/>
                    </a:solidFill>
                    <a:latin typeface="Candara" charset="0"/>
                  </a:rPr>
                  <a:t>”</a:t>
                </a:r>
                <a:endParaRPr lang="en-US" altLang="ja-JP" sz="2400" b="1" i="0" dirty="0" smtClean="0">
                  <a:solidFill>
                    <a:srgbClr val="000000"/>
                  </a:solidFill>
                  <a:latin typeface="Candara"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200" b="1" i="0" dirty="0" smtClean="0">
                  <a:solidFill>
                    <a:srgbClr val="CC3300"/>
                  </a:solidFill>
                  <a:latin typeface="Candara" charset="0"/>
                  <a:sym typeface="Wingdings" charset="0"/>
                </a:endParaRPr>
              </a:p>
              <a:p>
                <a:pPr algn="ctr" eaLnBrk="1" hangingPunct="1">
                  <a:lnSpc>
                    <a:spcPct val="90000"/>
                  </a:lnSpc>
                  <a:spcBef>
                    <a:spcPct val="20000"/>
                  </a:spcBef>
                </a:pPr>
                <a:r>
                  <a:rPr lang="en-US" sz="2400" b="1" i="0" dirty="0" smtClean="0">
                    <a:solidFill>
                      <a:srgbClr val="CC3300"/>
                    </a:solidFill>
                    <a:latin typeface="Candara" charset="0"/>
                    <a:sym typeface="Wingdings" charset="0"/>
                  </a:rPr>
                  <a:t>5:13-7:12</a:t>
                </a:r>
                <a:endParaRPr lang="en-US" sz="2400" b="1" i="0" dirty="0" smtClean="0">
                  <a:solidFill>
                    <a:srgbClr val="CC3300"/>
                  </a:solidFill>
                  <a:latin typeface="Candara" charset="0"/>
                </a:endParaRPr>
              </a:p>
              <a:p>
                <a:pPr algn="ctr" eaLnBrk="1" hangingPunct="1">
                  <a:lnSpc>
                    <a:spcPct val="90000"/>
                  </a:lnSpc>
                  <a:spcBef>
                    <a:spcPct val="20000"/>
                  </a:spcBef>
                </a:pPr>
                <a:endParaRPr lang="en-US" sz="1800" i="0" dirty="0" smtClean="0">
                  <a:solidFill>
                    <a:srgbClr val="CC3300"/>
                  </a:solidFill>
                  <a:latin typeface="Eras Demi ITC" charset="0"/>
                  <a:sym typeface="Wingdings" charset="0"/>
                </a:endParaRPr>
              </a:p>
            </p:txBody>
          </p:sp>
          <p:sp>
            <p:nvSpPr>
              <p:cNvPr id="30726" name="Text Box 8"/>
              <p:cNvSpPr txBox="1">
                <a:spLocks noChangeArrowheads="1"/>
              </p:cNvSpPr>
              <p:nvPr/>
            </p:nvSpPr>
            <p:spPr bwMode="auto">
              <a:xfrm>
                <a:off x="1653148" y="1371575"/>
                <a:ext cx="1629707" cy="4877326"/>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400" b="1" i="0" dirty="0" smtClean="0">
                    <a:solidFill>
                      <a:srgbClr val="000000"/>
                    </a:solidFill>
                    <a:latin typeface="Candara" charset="0"/>
                  </a:rPr>
                  <a:t>Christian Character: </a:t>
                </a:r>
              </a:p>
              <a:p>
                <a:pPr algn="ctr" eaLnBrk="1" hangingPunct="1">
                  <a:lnSpc>
                    <a:spcPct val="90000"/>
                  </a:lnSpc>
                  <a:spcBef>
                    <a:spcPct val="20000"/>
                  </a:spcBef>
                </a:pPr>
                <a:r>
                  <a:rPr lang="ja-JP" altLang="en-US" sz="2400" b="1" i="0" dirty="0" smtClean="0">
                    <a:solidFill>
                      <a:srgbClr val="000000"/>
                    </a:solidFill>
                    <a:latin typeface="Candara" charset="0"/>
                  </a:rPr>
                  <a:t>“</a:t>
                </a:r>
                <a:r>
                  <a:rPr lang="en-US" altLang="ja-JP" sz="2400" b="1" i="0" dirty="0" smtClean="0">
                    <a:solidFill>
                      <a:srgbClr val="000000"/>
                    </a:solidFill>
                    <a:latin typeface="Candara" charset="0"/>
                  </a:rPr>
                  <a:t>BEING</a:t>
                </a:r>
                <a:r>
                  <a:rPr lang="ja-JP" altLang="en-US" sz="2400" b="1" i="0" dirty="0" smtClean="0">
                    <a:solidFill>
                      <a:srgbClr val="000000"/>
                    </a:solidFill>
                    <a:latin typeface="Candara" charset="0"/>
                  </a:rPr>
                  <a:t>”</a:t>
                </a:r>
                <a:endParaRPr lang="en-US" altLang="ja-JP" sz="2400" b="1" i="0" dirty="0" smtClean="0">
                  <a:solidFill>
                    <a:srgbClr val="000000"/>
                  </a:solidFill>
                  <a:latin typeface="Candara"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400" b="1" i="0" dirty="0" smtClean="0">
                  <a:solidFill>
                    <a:srgbClr val="CC3300"/>
                  </a:solidFill>
                  <a:latin typeface="Candara" charset="0"/>
                  <a:sym typeface="Wingdings" charset="0"/>
                </a:endParaRPr>
              </a:p>
              <a:p>
                <a:pPr algn="ctr" eaLnBrk="1" hangingPunct="1">
                  <a:lnSpc>
                    <a:spcPct val="90000"/>
                  </a:lnSpc>
                  <a:spcBef>
                    <a:spcPct val="20000"/>
                  </a:spcBef>
                </a:pPr>
                <a:r>
                  <a:rPr lang="en-US" sz="2400" b="1" i="0" dirty="0" smtClean="0">
                    <a:solidFill>
                      <a:srgbClr val="CC3300"/>
                    </a:solidFill>
                    <a:latin typeface="Candara" charset="0"/>
                    <a:sym typeface="Wingdings" charset="0"/>
                  </a:rPr>
                  <a:t>5:3-12</a:t>
                </a:r>
                <a:endParaRPr lang="en-US" sz="2400" b="1" i="0" dirty="0" smtClean="0">
                  <a:solidFill>
                    <a:srgbClr val="CC3300"/>
                  </a:solidFill>
                  <a:latin typeface="Candara" charset="0"/>
                </a:endParaRPr>
              </a:p>
            </p:txBody>
          </p:sp>
          <p:sp>
            <p:nvSpPr>
              <p:cNvPr id="5126" name="Text Box 9"/>
              <p:cNvSpPr txBox="1">
                <a:spLocks noChangeArrowheads="1"/>
              </p:cNvSpPr>
              <p:nvPr/>
            </p:nvSpPr>
            <p:spPr bwMode="auto">
              <a:xfrm>
                <a:off x="467906" y="1371575"/>
                <a:ext cx="1185242" cy="4877326"/>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ln>
                    <a:solidFill>
                      <a:srgbClr val="000000"/>
                    </a:solidFill>
                  </a:ln>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r>
                  <a:rPr lang="en-US" sz="2300" b="1" i="0" dirty="0" smtClean="0">
                    <a:solidFill>
                      <a:srgbClr val="000000"/>
                    </a:solidFill>
                    <a:latin typeface="Candara" charset="0"/>
                  </a:rPr>
                  <a:t>Intro-duction</a:t>
                </a:r>
                <a:endParaRPr lang="en-US" sz="2300" b="1" i="0" dirty="0" smtClean="0">
                  <a:solidFill>
                    <a:srgbClr val="000000"/>
                  </a:solidFill>
                  <a:latin typeface="Candara" charset="0"/>
                </a:endParaRPr>
              </a:p>
              <a:p>
                <a:pPr eaLnBrk="1" hangingPunct="1">
                  <a:lnSpc>
                    <a:spcPct val="90000"/>
                  </a:lnSpc>
                  <a:spcBef>
                    <a:spcPct val="20000"/>
                  </a:spcBef>
                  <a:defRPr/>
                </a:pPr>
                <a:endParaRPr lang="en-US" sz="2400" b="1" i="0" dirty="0" smtClean="0">
                  <a:solidFill>
                    <a:srgbClr val="000000"/>
                  </a:solidFill>
                  <a:latin typeface="Candara" charset="0"/>
                </a:endParaRPr>
              </a:p>
              <a:p>
                <a:pPr algn="ctr" eaLnBrk="1" hangingPunct="1">
                  <a:lnSpc>
                    <a:spcPct val="90000"/>
                  </a:lnSpc>
                  <a:spcBef>
                    <a:spcPct val="20000"/>
                  </a:spcBef>
                  <a:defRPr/>
                </a:pPr>
                <a:endParaRPr lang="en-US" sz="2400" i="0" dirty="0" smtClean="0">
                  <a:solidFill>
                    <a:srgbClr val="CC3300"/>
                  </a:solidFill>
                  <a:latin typeface="Candara" charset="0"/>
                  <a:sym typeface="Wingdings" charset="0"/>
                </a:endParaRPr>
              </a:p>
              <a:p>
                <a:pPr algn="ctr" eaLnBrk="1" hangingPunct="1">
                  <a:lnSpc>
                    <a:spcPct val="90000"/>
                  </a:lnSpc>
                  <a:spcBef>
                    <a:spcPct val="20000"/>
                  </a:spcBef>
                  <a:defRPr/>
                </a:pPr>
                <a:endParaRPr lang="en-US" sz="1800" i="0" dirty="0" smtClean="0">
                  <a:solidFill>
                    <a:srgbClr val="CC3300"/>
                  </a:solidFill>
                  <a:latin typeface="Candara" charset="0"/>
                  <a:sym typeface="Wingdings" charset="0"/>
                </a:endParaRPr>
              </a:p>
              <a:p>
                <a:pPr algn="ctr" eaLnBrk="1" hangingPunct="1">
                  <a:lnSpc>
                    <a:spcPct val="90000"/>
                  </a:lnSpc>
                  <a:spcBef>
                    <a:spcPct val="20000"/>
                  </a:spcBef>
                  <a:defRPr/>
                </a:pPr>
                <a:r>
                  <a:rPr lang="en-US" sz="2400" b="1" i="0" dirty="0" smtClean="0">
                    <a:solidFill>
                      <a:srgbClr val="CC3300"/>
                    </a:solidFill>
                    <a:latin typeface="Candara" charset="0"/>
                    <a:sym typeface="Wingdings" charset="0"/>
                  </a:rPr>
                  <a:t>5</a:t>
                </a:r>
                <a:r>
                  <a:rPr lang="en-US" sz="2400" b="1" i="0" dirty="0" smtClean="0">
                    <a:solidFill>
                      <a:srgbClr val="CC3300"/>
                    </a:solidFill>
                    <a:latin typeface="Candara" charset="0"/>
                    <a:sym typeface="Wingdings" charset="0"/>
                  </a:rPr>
                  <a:t>:1-2</a:t>
                </a:r>
                <a:endParaRPr lang="en-US" sz="2400" b="1" i="0" dirty="0" smtClean="0">
                  <a:solidFill>
                    <a:srgbClr val="CC3300"/>
                  </a:solidFill>
                  <a:latin typeface="Candara" charset="0"/>
                </a:endParaRPr>
              </a:p>
            </p:txBody>
          </p:sp>
          <p:sp>
            <p:nvSpPr>
              <p:cNvPr id="30728" name="Line 11"/>
              <p:cNvSpPr>
                <a:spLocks noChangeShapeType="1"/>
              </p:cNvSpPr>
              <p:nvPr/>
            </p:nvSpPr>
            <p:spPr bwMode="auto">
              <a:xfrm>
                <a:off x="6812317" y="4709807"/>
                <a:ext cx="306522" cy="0"/>
              </a:xfrm>
              <a:prstGeom prst="line">
                <a:avLst/>
              </a:prstGeom>
              <a:noFill/>
              <a:ln w="635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0729" name="Text Box 12"/>
              <p:cNvSpPr txBox="1">
                <a:spLocks noChangeArrowheads="1"/>
              </p:cNvSpPr>
              <p:nvPr/>
            </p:nvSpPr>
            <p:spPr bwMode="auto">
              <a:xfrm>
                <a:off x="7649628" y="1358746"/>
                <a:ext cx="1131431" cy="4890155"/>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Candara" charset="0"/>
                </a:endParaRPr>
              </a:p>
              <a:p>
                <a:pPr algn="ctr" eaLnBrk="1" hangingPunct="1">
                  <a:lnSpc>
                    <a:spcPct val="90000"/>
                  </a:lnSpc>
                  <a:spcBef>
                    <a:spcPct val="20000"/>
                  </a:spcBef>
                </a:pPr>
                <a:r>
                  <a:rPr lang="en-US" sz="2400" b="1" i="0" dirty="0" smtClean="0">
                    <a:solidFill>
                      <a:srgbClr val="000000"/>
                    </a:solidFill>
                    <a:latin typeface="Candara" charset="0"/>
                  </a:rPr>
                  <a:t>Con-clusion</a:t>
                </a:r>
                <a:endParaRPr lang="en-US" sz="2400" b="1" i="0" dirty="0" smtClean="0">
                  <a:solidFill>
                    <a:srgbClr val="000000"/>
                  </a:solidFill>
                  <a:latin typeface="Candara" charset="0"/>
                </a:endParaRPr>
              </a:p>
              <a:p>
                <a:pPr algn="ctr" eaLnBrk="1" hangingPunct="1">
                  <a:lnSpc>
                    <a:spcPct val="90000"/>
                  </a:lnSpc>
                  <a:spcBef>
                    <a:spcPct val="20000"/>
                  </a:spcBef>
                </a:pPr>
                <a:endParaRPr lang="en-US" sz="2400" i="0" dirty="0" smtClean="0">
                  <a:solidFill>
                    <a:srgbClr val="CC3300"/>
                  </a:solidFill>
                  <a:latin typeface="Candara" charset="0"/>
                  <a:sym typeface="Wingdings" charset="0"/>
                </a:endParaRPr>
              </a:p>
              <a:p>
                <a:pPr algn="ctr" eaLnBrk="1" hangingPunct="1">
                  <a:lnSpc>
                    <a:spcPct val="90000"/>
                  </a:lnSpc>
                  <a:spcBef>
                    <a:spcPct val="20000"/>
                  </a:spcBef>
                </a:pPr>
                <a:endParaRPr lang="en-US" sz="2400" i="0" dirty="0" smtClean="0">
                  <a:solidFill>
                    <a:srgbClr val="CC3300"/>
                  </a:solidFill>
                  <a:latin typeface="Candara" charset="0"/>
                  <a:sym typeface="Wingdings" charset="0"/>
                </a:endParaRPr>
              </a:p>
              <a:p>
                <a:pPr algn="ctr" eaLnBrk="1" hangingPunct="1">
                  <a:lnSpc>
                    <a:spcPct val="90000"/>
                  </a:lnSpc>
                  <a:spcBef>
                    <a:spcPct val="20000"/>
                  </a:spcBef>
                </a:pPr>
                <a:endParaRPr lang="en-US" sz="1800" i="0" dirty="0" smtClean="0">
                  <a:solidFill>
                    <a:srgbClr val="CC3300"/>
                  </a:solidFill>
                  <a:latin typeface="Candara" charset="0"/>
                  <a:sym typeface="Wingdings" charset="0"/>
                </a:endParaRPr>
              </a:p>
              <a:p>
                <a:pPr algn="ctr" eaLnBrk="1" hangingPunct="1">
                  <a:lnSpc>
                    <a:spcPct val="90000"/>
                  </a:lnSpc>
                  <a:spcBef>
                    <a:spcPct val="20000"/>
                  </a:spcBef>
                </a:pPr>
                <a:r>
                  <a:rPr lang="en-US" sz="2400" b="1" i="0" dirty="0" smtClean="0">
                    <a:solidFill>
                      <a:srgbClr val="CC3300"/>
                    </a:solidFill>
                    <a:latin typeface="Candara" charset="0"/>
                    <a:sym typeface="Wingdings" charset="0"/>
                  </a:rPr>
                  <a:t>7:28-29</a:t>
                </a:r>
                <a:endParaRPr lang="en-US" sz="2400" b="1" i="0" dirty="0" smtClean="0">
                  <a:solidFill>
                    <a:srgbClr val="CC3300"/>
                  </a:solidFill>
                  <a:latin typeface="Candara" charset="0"/>
                </a:endParaRPr>
              </a:p>
            </p:txBody>
          </p:sp>
        </p:grpSp>
        <p:sp>
          <p:nvSpPr>
            <p:cNvPr id="30724" name="Text Box 8"/>
            <p:cNvSpPr txBox="1">
              <a:spLocks noChangeArrowheads="1"/>
            </p:cNvSpPr>
            <p:nvPr/>
          </p:nvSpPr>
          <p:spPr bwMode="auto">
            <a:xfrm>
              <a:off x="5801508" y="1371600"/>
              <a:ext cx="1898593" cy="4889628"/>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400" b="1" i="0" dirty="0" smtClean="0">
                  <a:solidFill>
                    <a:srgbClr val="000000"/>
                  </a:solidFill>
                  <a:latin typeface="Candara" charset="0"/>
                </a:rPr>
                <a:t>Christian Choice: </a:t>
              </a:r>
            </a:p>
            <a:p>
              <a:pPr algn="ctr" eaLnBrk="1" hangingPunct="1">
                <a:lnSpc>
                  <a:spcPct val="90000"/>
                </a:lnSpc>
                <a:spcBef>
                  <a:spcPct val="20000"/>
                </a:spcBef>
              </a:pPr>
              <a:r>
                <a:rPr lang="ja-JP" altLang="en-US" sz="2200" b="1" i="0" dirty="0" smtClean="0">
                  <a:solidFill>
                    <a:srgbClr val="000000"/>
                  </a:solidFill>
                  <a:latin typeface="Candara" charset="0"/>
                </a:rPr>
                <a:t>“</a:t>
              </a:r>
              <a:r>
                <a:rPr lang="en-US" altLang="ja-JP" sz="2200" b="1" i="0" dirty="0" smtClean="0">
                  <a:solidFill>
                    <a:srgbClr val="000000"/>
                  </a:solidFill>
                  <a:latin typeface="Candara" charset="0"/>
                </a:rPr>
                <a:t>OBEDIENCE</a:t>
              </a:r>
              <a:r>
                <a:rPr lang="ja-JP" altLang="en-US" sz="2200" b="1" i="0" dirty="0" smtClean="0">
                  <a:solidFill>
                    <a:srgbClr val="000000"/>
                  </a:solidFill>
                  <a:latin typeface="Candara" charset="0"/>
                </a:rPr>
                <a:t>”</a:t>
              </a:r>
              <a:endParaRPr lang="en-US" altLang="ja-JP" sz="2200" b="1" i="0" dirty="0" smtClean="0">
                <a:solidFill>
                  <a:srgbClr val="000000"/>
                </a:solidFill>
                <a:latin typeface="Candara"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600" b="1" i="0" dirty="0" smtClean="0">
                <a:solidFill>
                  <a:srgbClr val="CC3300"/>
                </a:solidFill>
                <a:latin typeface="Candara" charset="0"/>
                <a:sym typeface="Wingdings" charset="0"/>
              </a:endParaRPr>
            </a:p>
            <a:p>
              <a:pPr algn="ctr" eaLnBrk="1" hangingPunct="1">
                <a:lnSpc>
                  <a:spcPct val="90000"/>
                </a:lnSpc>
                <a:spcBef>
                  <a:spcPct val="20000"/>
                </a:spcBef>
              </a:pPr>
              <a:r>
                <a:rPr lang="en-US" sz="2400" b="1" i="0" dirty="0" smtClean="0">
                  <a:solidFill>
                    <a:srgbClr val="CC3300"/>
                  </a:solidFill>
                  <a:latin typeface="Candara" charset="0"/>
                  <a:sym typeface="Wingdings" charset="0"/>
                </a:rPr>
                <a:t>7:13-27</a:t>
              </a:r>
              <a:endParaRPr lang="en-US" sz="2400" b="1" i="0" dirty="0" smtClean="0">
                <a:solidFill>
                  <a:srgbClr val="CC3300"/>
                </a:solidFill>
                <a:latin typeface="Candara" charset="0"/>
              </a:endParaRPr>
            </a:p>
          </p:txBody>
        </p:sp>
      </p:grpSp>
    </p:spTree>
    <p:extLst>
      <p:ext uri="{BB962C8B-B14F-4D97-AF65-F5344CB8AC3E}">
        <p14:creationId xmlns:p14="http://schemas.microsoft.com/office/powerpoint/2010/main" val="907007555"/>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533400"/>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90000"/>
              </a:lnSpc>
              <a:spcBef>
                <a:spcPct val="20000"/>
              </a:spcBef>
            </a:pPr>
            <a:r>
              <a:rPr lang="en-US" sz="3200" b="1" i="0" dirty="0" smtClean="0">
                <a:solidFill>
                  <a:srgbClr val="FFFFFF"/>
                </a:solidFill>
                <a:latin typeface="Candara" charset="0"/>
              </a:rPr>
              <a:t>INTERRELATIONSHIPS OF THE EIGHT BEATITUDES </a:t>
            </a:r>
          </a:p>
        </p:txBody>
      </p:sp>
      <p:grpSp>
        <p:nvGrpSpPr>
          <p:cNvPr id="2" name="Group 73"/>
          <p:cNvGrpSpPr>
            <a:grpSpLocks/>
          </p:cNvGrpSpPr>
          <p:nvPr/>
        </p:nvGrpSpPr>
        <p:grpSpPr bwMode="auto">
          <a:xfrm>
            <a:off x="231775" y="1314450"/>
            <a:ext cx="8435975" cy="4659313"/>
            <a:chOff x="274" y="851"/>
            <a:chExt cx="5037" cy="2935"/>
          </a:xfrm>
        </p:grpSpPr>
        <p:grpSp>
          <p:nvGrpSpPr>
            <p:cNvPr id="35844" name="Group 72"/>
            <p:cNvGrpSpPr>
              <a:grpSpLocks/>
            </p:cNvGrpSpPr>
            <p:nvPr/>
          </p:nvGrpSpPr>
          <p:grpSpPr bwMode="auto">
            <a:xfrm>
              <a:off x="454" y="851"/>
              <a:ext cx="4857" cy="1241"/>
              <a:chOff x="454" y="851"/>
              <a:chExt cx="4857" cy="1241"/>
            </a:xfrm>
          </p:grpSpPr>
          <p:sp>
            <p:nvSpPr>
              <p:cNvPr id="35858" name="Line 6"/>
              <p:cNvSpPr>
                <a:spLocks noChangeShapeType="1"/>
              </p:cNvSpPr>
              <p:nvPr/>
            </p:nvSpPr>
            <p:spPr bwMode="auto">
              <a:xfrm>
                <a:off x="1527" y="1390"/>
                <a:ext cx="183"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9" name="Text Box 7"/>
              <p:cNvSpPr txBox="1">
                <a:spLocks noChangeArrowheads="1"/>
              </p:cNvSpPr>
              <p:nvPr/>
            </p:nvSpPr>
            <p:spPr bwMode="auto">
              <a:xfrm>
                <a:off x="2966" y="851"/>
                <a:ext cx="1070" cy="1232"/>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#3: the meek</a:t>
                </a:r>
              </a:p>
              <a:p>
                <a:pPr eaLnBrk="1" hangingPunct="1">
                  <a:lnSpc>
                    <a:spcPct val="90000"/>
                  </a:lnSpc>
                  <a:spcBef>
                    <a:spcPct val="20000"/>
                  </a:spcBef>
                </a:pPr>
                <a:r>
                  <a:rPr lang="en-US" b="1" i="0" dirty="0" smtClean="0">
                    <a:solidFill>
                      <a:srgbClr val="000000"/>
                    </a:solidFill>
                    <a:latin typeface="Candara" charset="0"/>
                  </a:rPr>
                  <a:t>(v.5)</a:t>
                </a:r>
              </a:p>
              <a:p>
                <a:pPr eaLnBrk="1" hangingPunct="1">
                  <a:lnSpc>
                    <a:spcPct val="90000"/>
                  </a:lnSpc>
                  <a:spcBef>
                    <a:spcPct val="20000"/>
                  </a:spcBef>
                </a:pPr>
                <a:endParaRPr lang="en-US" sz="2800" b="1" i="0" dirty="0" smtClean="0">
                  <a:solidFill>
                    <a:srgbClr val="CC33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err="1" smtClean="0">
                    <a:solidFill>
                      <a:srgbClr val="CC3300"/>
                    </a:solidFill>
                    <a:latin typeface="Candara" charset="0"/>
                  </a:rPr>
                  <a:t>shaill</a:t>
                </a:r>
                <a:r>
                  <a:rPr lang="en-US" b="1" i="0" dirty="0" smtClean="0">
                    <a:solidFill>
                      <a:srgbClr val="CC3300"/>
                    </a:solidFill>
                    <a:latin typeface="Candara" charset="0"/>
                  </a:rPr>
                  <a:t> inherit the earth.</a:t>
                </a:r>
              </a:p>
            </p:txBody>
          </p:sp>
          <p:sp>
            <p:nvSpPr>
              <p:cNvPr id="35860" name="Text Box 8"/>
              <p:cNvSpPr txBox="1">
                <a:spLocks noChangeArrowheads="1"/>
              </p:cNvSpPr>
              <p:nvPr/>
            </p:nvSpPr>
            <p:spPr bwMode="auto">
              <a:xfrm>
                <a:off x="1710" y="851"/>
                <a:ext cx="1071" cy="1241"/>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smtClean="0">
                    <a:solidFill>
                      <a:srgbClr val="000000"/>
                    </a:solidFill>
                    <a:latin typeface="Candara" charset="0"/>
                  </a:rPr>
                  <a:t>#2: those who mourn (v.4)</a:t>
                </a:r>
              </a:p>
              <a:p>
                <a:pPr eaLnBrk="1" hangingPunct="1">
                  <a:lnSpc>
                    <a:spcPct val="90000"/>
                  </a:lnSpc>
                  <a:spcBef>
                    <a:spcPct val="20000"/>
                  </a:spcBef>
                </a:pPr>
                <a:endParaRPr lang="en-US" sz="2800" b="1" i="0" smtClean="0">
                  <a:solidFill>
                    <a:srgbClr val="000000"/>
                  </a:solidFill>
                  <a:latin typeface="Candara" charset="0"/>
                  <a:sym typeface="Wingdings" charset="0"/>
                </a:endParaRPr>
              </a:p>
              <a:p>
                <a:pPr eaLnBrk="1" hangingPunct="1">
                  <a:lnSpc>
                    <a:spcPct val="90000"/>
                  </a:lnSpc>
                  <a:spcBef>
                    <a:spcPct val="20000"/>
                  </a:spcBef>
                </a:pPr>
                <a:r>
                  <a:rPr lang="en-US" b="1" i="0" smtClean="0">
                    <a:solidFill>
                      <a:srgbClr val="CC3300"/>
                    </a:solidFill>
                    <a:latin typeface="Candara" charset="0"/>
                    <a:sym typeface="Wingdings" charset="0"/>
                  </a:rPr>
                  <a:t>sha</a:t>
                </a:r>
                <a:r>
                  <a:rPr lang="en-US" b="1" i="0" smtClean="0">
                    <a:solidFill>
                      <a:srgbClr val="CC3300"/>
                    </a:solidFill>
                    <a:latin typeface="Candara" charset="0"/>
                  </a:rPr>
                  <a:t>ll be comforted.</a:t>
                </a:r>
              </a:p>
            </p:txBody>
          </p:sp>
          <p:sp>
            <p:nvSpPr>
              <p:cNvPr id="35861" name="Text Box 9"/>
              <p:cNvSpPr txBox="1">
                <a:spLocks noChangeArrowheads="1"/>
              </p:cNvSpPr>
              <p:nvPr/>
            </p:nvSpPr>
            <p:spPr bwMode="auto">
              <a:xfrm>
                <a:off x="454" y="851"/>
                <a:ext cx="1069" cy="1224"/>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#1: the poor spirit (v.3)</a:t>
                </a:r>
              </a:p>
              <a:p>
                <a:pPr eaLnBrk="1" hangingPunct="1">
                  <a:lnSpc>
                    <a:spcPct val="90000"/>
                  </a:lnSpc>
                  <a:spcBef>
                    <a:spcPct val="20000"/>
                  </a:spcBef>
                </a:pPr>
                <a:endParaRPr lang="en-US" sz="2800" b="1" i="0" dirty="0" smtClean="0">
                  <a:solidFill>
                    <a:srgbClr val="000000"/>
                  </a:solidFill>
                  <a:latin typeface="Candara"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theirs is the kingdom of heaven.</a:t>
                </a:r>
              </a:p>
            </p:txBody>
          </p:sp>
          <p:sp>
            <p:nvSpPr>
              <p:cNvPr id="35862" name="Line 10"/>
              <p:cNvSpPr>
                <a:spLocks noChangeShapeType="1"/>
              </p:cNvSpPr>
              <p:nvPr/>
            </p:nvSpPr>
            <p:spPr bwMode="auto">
              <a:xfrm>
                <a:off x="2783" y="1390"/>
                <a:ext cx="183"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63" name="Line 11"/>
              <p:cNvSpPr>
                <a:spLocks noChangeShapeType="1"/>
              </p:cNvSpPr>
              <p:nvPr/>
            </p:nvSpPr>
            <p:spPr bwMode="auto">
              <a:xfrm>
                <a:off x="3998" y="1367"/>
                <a:ext cx="279"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64" name="Text Box 12"/>
              <p:cNvSpPr txBox="1">
                <a:spLocks noChangeArrowheads="1"/>
              </p:cNvSpPr>
              <p:nvPr/>
            </p:nvSpPr>
            <p:spPr bwMode="auto">
              <a:xfrm>
                <a:off x="4222" y="854"/>
                <a:ext cx="1089" cy="1215"/>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#4: those who hunger and thirst for righteousness (v.6) </a:t>
                </a: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be satisfied.</a:t>
                </a:r>
              </a:p>
              <a:p>
                <a:pPr eaLnBrk="1" hangingPunct="1">
                  <a:lnSpc>
                    <a:spcPct val="90000"/>
                  </a:lnSpc>
                  <a:spcBef>
                    <a:spcPct val="20000"/>
                  </a:spcBef>
                </a:pPr>
                <a:endParaRPr lang="en-US" sz="1800" i="0" dirty="0" smtClean="0">
                  <a:solidFill>
                    <a:srgbClr val="000000"/>
                  </a:solidFill>
                  <a:latin typeface="Eras Demi ITC" charset="0"/>
                </a:endParaRPr>
              </a:p>
            </p:txBody>
          </p:sp>
        </p:grpSp>
        <p:grpSp>
          <p:nvGrpSpPr>
            <p:cNvPr id="35845" name="Group 13"/>
            <p:cNvGrpSpPr>
              <a:grpSpLocks/>
            </p:cNvGrpSpPr>
            <p:nvPr/>
          </p:nvGrpSpPr>
          <p:grpSpPr bwMode="auto">
            <a:xfrm>
              <a:off x="460" y="2545"/>
              <a:ext cx="4833" cy="1241"/>
              <a:chOff x="1830" y="4962"/>
              <a:chExt cx="8903" cy="2074"/>
            </a:xfrm>
          </p:grpSpPr>
          <p:sp>
            <p:nvSpPr>
              <p:cNvPr id="35851" name="Line 14"/>
              <p:cNvSpPr>
                <a:spLocks noChangeShapeType="1"/>
              </p:cNvSpPr>
              <p:nvPr/>
            </p:nvSpPr>
            <p:spPr bwMode="auto">
              <a:xfrm>
                <a:off x="3806"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2" name="Text Box 15"/>
              <p:cNvSpPr txBox="1">
                <a:spLocks noChangeArrowheads="1"/>
              </p:cNvSpPr>
              <p:nvPr/>
            </p:nvSpPr>
            <p:spPr bwMode="auto">
              <a:xfrm>
                <a:off x="6458" y="4962"/>
                <a:ext cx="1971" cy="2059"/>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#7: the peacemakers (v.9)</a:t>
                </a:r>
              </a:p>
              <a:p>
                <a:pPr eaLnBrk="1" hangingPunct="1">
                  <a:lnSpc>
                    <a:spcPct val="90000"/>
                  </a:lnSpc>
                  <a:spcBef>
                    <a:spcPct val="20000"/>
                  </a:spcBef>
                </a:pPr>
                <a:endParaRPr lang="en-US" sz="800" b="1" i="0" dirty="0" smtClean="0">
                  <a:solidFill>
                    <a:srgbClr val="000000"/>
                  </a:solidFill>
                  <a:latin typeface="Candara"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be called sons of God.</a:t>
                </a:r>
              </a:p>
            </p:txBody>
          </p:sp>
          <p:sp>
            <p:nvSpPr>
              <p:cNvPr id="35853" name="Text Box 16"/>
              <p:cNvSpPr txBox="1">
                <a:spLocks noChangeArrowheads="1"/>
              </p:cNvSpPr>
              <p:nvPr/>
            </p:nvSpPr>
            <p:spPr bwMode="auto">
              <a:xfrm>
                <a:off x="4144" y="4962"/>
                <a:ext cx="2018" cy="2074"/>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#6: the pure in heart (v.8)</a:t>
                </a:r>
              </a:p>
              <a:p>
                <a:pPr eaLnBrk="1" hangingPunct="1">
                  <a:lnSpc>
                    <a:spcPct val="90000"/>
                  </a:lnSpc>
                  <a:spcBef>
                    <a:spcPct val="20000"/>
                  </a:spcBef>
                </a:pPr>
                <a:endParaRPr lang="en-US" b="1" i="0" dirty="0" smtClean="0">
                  <a:solidFill>
                    <a:srgbClr val="000000"/>
                  </a:solidFill>
                  <a:latin typeface="Candara" charset="0"/>
                  <a:sym typeface="Wingdings" charset="0"/>
                </a:endParaRPr>
              </a:p>
              <a:p>
                <a:pPr eaLnBrk="1" hangingPunct="1">
                  <a:lnSpc>
                    <a:spcPct val="90000"/>
                  </a:lnSpc>
                  <a:spcBef>
                    <a:spcPct val="20000"/>
                  </a:spcBef>
                </a:pPr>
                <a:endParaRPr lang="en-US" sz="800" b="1" i="0" dirty="0" smtClean="0">
                  <a:solidFill>
                    <a:srgbClr val="0000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see God.</a:t>
                </a:r>
              </a:p>
            </p:txBody>
          </p:sp>
          <p:sp>
            <p:nvSpPr>
              <p:cNvPr id="35854" name="Text Box 17"/>
              <p:cNvSpPr txBox="1">
                <a:spLocks noChangeArrowheads="1"/>
              </p:cNvSpPr>
              <p:nvPr/>
            </p:nvSpPr>
            <p:spPr bwMode="auto">
              <a:xfrm>
                <a:off x="1830" y="4962"/>
                <a:ext cx="1969" cy="2045"/>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#5: the merciful (v.7)</a:t>
                </a:r>
              </a:p>
              <a:p>
                <a:pPr eaLnBrk="1" hangingPunct="1">
                  <a:lnSpc>
                    <a:spcPct val="90000"/>
                  </a:lnSpc>
                  <a:spcBef>
                    <a:spcPct val="20000"/>
                  </a:spcBef>
                </a:pPr>
                <a:endParaRPr lang="en-US" b="1" i="0" dirty="0" smtClean="0">
                  <a:solidFill>
                    <a:srgbClr val="000000"/>
                  </a:solidFill>
                  <a:latin typeface="Candara" charset="0"/>
                  <a:sym typeface="Wingdings" charset="0"/>
                </a:endParaRPr>
              </a:p>
              <a:p>
                <a:pPr eaLnBrk="1" hangingPunct="1">
                  <a:lnSpc>
                    <a:spcPct val="90000"/>
                  </a:lnSpc>
                  <a:spcBef>
                    <a:spcPct val="20000"/>
                  </a:spcBef>
                </a:pPr>
                <a:endParaRPr lang="en-US" sz="800" b="1" i="0" dirty="0" smtClean="0">
                  <a:solidFill>
                    <a:srgbClr val="0000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sha</a:t>
                </a:r>
                <a:r>
                  <a:rPr lang="en-US" b="1" i="0" dirty="0" smtClean="0">
                    <a:solidFill>
                      <a:srgbClr val="CC3300"/>
                    </a:solidFill>
                    <a:latin typeface="Candara" charset="0"/>
                  </a:rPr>
                  <a:t>ll be shown mercy.</a:t>
                </a:r>
              </a:p>
            </p:txBody>
          </p:sp>
          <p:sp>
            <p:nvSpPr>
              <p:cNvPr id="35855" name="Line 18"/>
              <p:cNvSpPr>
                <a:spLocks noChangeShapeType="1"/>
              </p:cNvSpPr>
              <p:nvPr/>
            </p:nvSpPr>
            <p:spPr bwMode="auto">
              <a:xfrm>
                <a:off x="6120"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6" name="Line 19"/>
              <p:cNvSpPr>
                <a:spLocks noChangeShapeType="1"/>
              </p:cNvSpPr>
              <p:nvPr/>
            </p:nvSpPr>
            <p:spPr bwMode="auto">
              <a:xfrm>
                <a:off x="8434"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10257" name="Text Box 20"/>
              <p:cNvSpPr txBox="1">
                <a:spLocks noChangeArrowheads="1"/>
              </p:cNvSpPr>
              <p:nvPr/>
            </p:nvSpPr>
            <p:spPr bwMode="auto">
              <a:xfrm>
                <a:off x="8772" y="4967"/>
                <a:ext cx="1961" cy="2031"/>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eaLnBrk="1" hangingPunct="1">
                  <a:lnSpc>
                    <a:spcPct val="90000"/>
                  </a:lnSpc>
                  <a:spcBef>
                    <a:spcPct val="20000"/>
                  </a:spcBef>
                  <a:defRPr/>
                </a:pPr>
                <a:r>
                  <a:rPr lang="en-US" b="1" i="0" dirty="0" smtClean="0">
                    <a:solidFill>
                      <a:srgbClr val="000000"/>
                    </a:solidFill>
                    <a:latin typeface="Candara" charset="0"/>
                  </a:rPr>
                  <a:t>#8: those who are </a:t>
                </a:r>
                <a:r>
                  <a:rPr lang="en-US" b="1" i="0" spc="-20" dirty="0" smtClean="0">
                    <a:solidFill>
                      <a:srgbClr val="000000"/>
                    </a:solidFill>
                    <a:latin typeface="Candara" charset="0"/>
                  </a:rPr>
                  <a:t>persecuted </a:t>
                </a:r>
                <a:r>
                  <a:rPr lang="en-US" b="1" i="0" spc="-300" dirty="0" smtClean="0">
                    <a:solidFill>
                      <a:srgbClr val="000000"/>
                    </a:solidFill>
                    <a:latin typeface="Candara" charset="0"/>
                  </a:rPr>
                  <a:t>for  </a:t>
                </a:r>
                <a:r>
                  <a:rPr lang="en-US" b="1" i="0" spc="-120" dirty="0" smtClean="0">
                    <a:solidFill>
                      <a:srgbClr val="000000"/>
                    </a:solidFill>
                    <a:latin typeface="Candara" charset="0"/>
                  </a:rPr>
                  <a:t>righteousness  </a:t>
                </a:r>
                <a:r>
                  <a:rPr lang="en-US" b="1" i="0" dirty="0" smtClean="0">
                    <a:solidFill>
                      <a:srgbClr val="000000"/>
                    </a:solidFill>
                    <a:latin typeface="Candara" charset="0"/>
                  </a:rPr>
                  <a:t>(vs.10-12)</a:t>
                </a:r>
                <a:endParaRPr lang="en-US" sz="500" b="1" i="0" dirty="0" smtClean="0">
                  <a:solidFill>
                    <a:srgbClr val="000000"/>
                  </a:solidFill>
                  <a:latin typeface="Candara" charset="0"/>
                </a:endParaRPr>
              </a:p>
              <a:p>
                <a:pPr eaLnBrk="1" hangingPunct="1">
                  <a:lnSpc>
                    <a:spcPts val="1700"/>
                  </a:lnSpc>
                  <a:spcBef>
                    <a:spcPct val="20000"/>
                  </a:spcBef>
                  <a:defRPr/>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theirs is the kingdom of heaven.</a:t>
                </a:r>
              </a:p>
            </p:txBody>
          </p:sp>
        </p:grpSp>
        <p:sp>
          <p:nvSpPr>
            <p:cNvPr id="35846" name="Line 21"/>
            <p:cNvSpPr>
              <a:spLocks noChangeShapeType="1"/>
            </p:cNvSpPr>
            <p:nvPr/>
          </p:nvSpPr>
          <p:spPr bwMode="auto">
            <a:xfrm>
              <a:off x="274" y="3089"/>
              <a:ext cx="184"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7" name="Line 22"/>
            <p:cNvSpPr>
              <a:spLocks noChangeShapeType="1"/>
            </p:cNvSpPr>
            <p:nvPr/>
          </p:nvSpPr>
          <p:spPr bwMode="auto">
            <a:xfrm flipV="1">
              <a:off x="935" y="2061"/>
              <a:ext cx="0" cy="463"/>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8" name="Line 23"/>
            <p:cNvSpPr>
              <a:spLocks noChangeShapeType="1"/>
            </p:cNvSpPr>
            <p:nvPr/>
          </p:nvSpPr>
          <p:spPr bwMode="auto">
            <a:xfrm flipV="1">
              <a:off x="2206" y="2081"/>
              <a:ext cx="1" cy="464"/>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9" name="Line 24"/>
            <p:cNvSpPr>
              <a:spLocks noChangeShapeType="1"/>
            </p:cNvSpPr>
            <p:nvPr/>
          </p:nvSpPr>
          <p:spPr bwMode="auto">
            <a:xfrm flipV="1">
              <a:off x="3511" y="2100"/>
              <a:ext cx="1" cy="464"/>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0" name="Line 25"/>
            <p:cNvSpPr>
              <a:spLocks noChangeShapeType="1"/>
            </p:cNvSpPr>
            <p:nvPr/>
          </p:nvSpPr>
          <p:spPr bwMode="auto">
            <a:xfrm flipV="1">
              <a:off x="4797" y="2095"/>
              <a:ext cx="1" cy="463"/>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grpSp>
    </p:spTree>
    <p:extLst>
      <p:ext uri="{BB962C8B-B14F-4D97-AF65-F5344CB8AC3E}">
        <p14:creationId xmlns:p14="http://schemas.microsoft.com/office/powerpoint/2010/main" val="325650186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73363</TotalTime>
  <Words>939</Words>
  <Application>Microsoft Macintosh PowerPoint</Application>
  <PresentationFormat>On-screen Show (4:3)</PresentationFormat>
  <Paragraphs>141</Paragraphs>
  <Slides>14</Slides>
  <Notes>11</Notes>
  <HiddenSlides>0</HiddenSlides>
  <MMClips>0</MMClips>
  <ScaleCrop>false</ScaleCrop>
  <HeadingPairs>
    <vt:vector size="4" baseType="variant">
      <vt:variant>
        <vt:lpstr>Theme</vt:lpstr>
      </vt:variant>
      <vt:variant>
        <vt:i4>35</vt:i4>
      </vt:variant>
      <vt:variant>
        <vt:lpstr>Slide Titles</vt:lpstr>
      </vt:variant>
      <vt:variant>
        <vt:i4>14</vt:i4>
      </vt:variant>
    </vt:vector>
  </HeadingPairs>
  <TitlesOfParts>
    <vt:vector size="49"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32_Default Design</vt:lpstr>
      <vt:lpstr>PowerPoint Presentation</vt:lpstr>
      <vt:lpstr>The Greatest Sermon Ever Preached</vt:lpstr>
      <vt:lpstr>WHY STUDY THE SERMON ON THE MOUNT?</vt:lpstr>
      <vt:lpstr>COMMONLY MISGUIDED APPROACHES  TO THE SERMON ON THE MOUNT</vt:lpstr>
      <vt:lpstr>PowerPoint Presentation</vt:lpstr>
      <vt:lpstr>INTRODUCTION TO THE SERMON ON THE MOUNT </vt:lpstr>
      <vt:lpstr>INTRODUCTION TO THE SERMON ON THE MOUNT </vt:lpstr>
      <vt:lpstr>PowerPoint Presentation</vt:lpstr>
      <vt:lpstr>PowerPoint Presentation</vt:lpstr>
      <vt:lpstr>HOW SHOULD WE APPROACH  THE SERMON ON THE MOUNT?</vt:lpstr>
      <vt:lpstr>HOW SHOULD WE APPROACH  THE SERMON ON THE MOUNT?</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3302</cp:revision>
  <cp:lastPrinted>2015-09-13T15:08:48Z</cp:lastPrinted>
  <dcterms:created xsi:type="dcterms:W3CDTF">2007-10-20T20:09:35Z</dcterms:created>
  <dcterms:modified xsi:type="dcterms:W3CDTF">2015-09-13T22:06:12Z</dcterms:modified>
</cp:coreProperties>
</file>