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83" r:id="rId14"/>
    <p:sldMasterId id="2147484195" r:id="rId15"/>
    <p:sldMasterId id="2147484207" r:id="rId16"/>
    <p:sldMasterId id="2147484231" r:id="rId17"/>
    <p:sldMasterId id="2147484267" r:id="rId18"/>
    <p:sldMasterId id="2147484327" r:id="rId19"/>
    <p:sldMasterId id="2147484339" r:id="rId20"/>
    <p:sldMasterId id="2147484351" r:id="rId21"/>
    <p:sldMasterId id="2147484363" r:id="rId22"/>
  </p:sldMasterIdLst>
  <p:notesMasterIdLst>
    <p:notesMasterId r:id="rId39"/>
  </p:notesMasterIdLst>
  <p:handoutMasterIdLst>
    <p:handoutMasterId r:id="rId40"/>
  </p:handoutMasterIdLst>
  <p:sldIdLst>
    <p:sldId id="281" r:id="rId23"/>
    <p:sldId id="620" r:id="rId24"/>
    <p:sldId id="590" r:id="rId25"/>
    <p:sldId id="602" r:id="rId26"/>
    <p:sldId id="624" r:id="rId27"/>
    <p:sldId id="625" r:id="rId28"/>
    <p:sldId id="627" r:id="rId29"/>
    <p:sldId id="628" r:id="rId30"/>
    <p:sldId id="629" r:id="rId31"/>
    <p:sldId id="630" r:id="rId32"/>
    <p:sldId id="634" r:id="rId33"/>
    <p:sldId id="635" r:id="rId34"/>
    <p:sldId id="509" r:id="rId35"/>
    <p:sldId id="633" r:id="rId36"/>
    <p:sldId id="386" r:id="rId37"/>
    <p:sldId id="283" r:id="rId38"/>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FFFF00"/>
    <a:srgbClr val="CC3300"/>
    <a:srgbClr val="800000"/>
    <a:srgbClr val="0066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34" autoAdjust="0"/>
    <p:restoredTop sz="92760"/>
  </p:normalViewPr>
  <p:slideViewPr>
    <p:cSldViewPr>
      <p:cViewPr>
        <p:scale>
          <a:sx n="81" d="100"/>
          <a:sy n="81" d="100"/>
        </p:scale>
        <p:origin x="-776" y="-1328"/>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9/25/16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9/25/16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35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656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2818"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1554"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9682"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ext uri="{BB962C8B-B14F-4D97-AF65-F5344CB8AC3E}">
        <p14:creationId xmlns:p14="http://schemas.microsoft.com/office/powerpoint/2010/main" val="5061031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ext uri="{BB962C8B-B14F-4D97-AF65-F5344CB8AC3E}">
        <p14:creationId xmlns:p14="http://schemas.microsoft.com/office/powerpoint/2010/main" val="20979853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ext uri="{BB962C8B-B14F-4D97-AF65-F5344CB8AC3E}">
        <p14:creationId xmlns:p14="http://schemas.microsoft.com/office/powerpoint/2010/main" val="360792242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ext uri="{BB962C8B-B14F-4D97-AF65-F5344CB8AC3E}">
        <p14:creationId xmlns:p14="http://schemas.microsoft.com/office/powerpoint/2010/main" val="117654861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ext uri="{BB962C8B-B14F-4D97-AF65-F5344CB8AC3E}">
        <p14:creationId xmlns:p14="http://schemas.microsoft.com/office/powerpoint/2010/main" val="186059989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ext uri="{BB962C8B-B14F-4D97-AF65-F5344CB8AC3E}">
        <p14:creationId xmlns:p14="http://schemas.microsoft.com/office/powerpoint/2010/main" val="2154820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ext uri="{BB962C8B-B14F-4D97-AF65-F5344CB8AC3E}">
        <p14:creationId xmlns:p14="http://schemas.microsoft.com/office/powerpoint/2010/main" val="552597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ext uri="{BB962C8B-B14F-4D97-AF65-F5344CB8AC3E}">
        <p14:creationId xmlns:p14="http://schemas.microsoft.com/office/powerpoint/2010/main" val="416031859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ext uri="{BB962C8B-B14F-4D97-AF65-F5344CB8AC3E}">
        <p14:creationId xmlns:p14="http://schemas.microsoft.com/office/powerpoint/2010/main" val="16252643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ext uri="{BB962C8B-B14F-4D97-AF65-F5344CB8AC3E}">
        <p14:creationId xmlns:p14="http://schemas.microsoft.com/office/powerpoint/2010/main" val="19670551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ext uri="{BB962C8B-B14F-4D97-AF65-F5344CB8AC3E}">
        <p14:creationId xmlns:p14="http://schemas.microsoft.com/office/powerpoint/2010/main" val="5140841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9/25/16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9/25/16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9/25/16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9/25/16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9/25/16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9/25/16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9/25/16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9/25/16</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9/25/16</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9/25/16</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9/25/16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9/25/16</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9/25/16</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4.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1.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3.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1.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3.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512844884"/>
      </p:ext>
    </p:extLst>
  </p:cSld>
  <p:clrMap bg1="lt1" tx1="dk1" bg2="lt2" tx2="dk2" accent1="accent1" accent2="accent2" accent3="accent3" accent4="accent4" accent5="accent5" accent6="accent6" hlink="hlink" folHlink="folHlink"/>
  <p:sldLayoutIdLst>
    <p:sldLayoutId id="2147484184"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9/25/16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9/25/16</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5.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SELF-DENIAL: WHAT IS IT REALLY?</a:t>
            </a:r>
          </a:p>
        </p:txBody>
      </p:sp>
      <p:sp>
        <p:nvSpPr>
          <p:cNvPr id="5" name="Rectangle 3"/>
          <p:cNvSpPr txBox="1">
            <a:spLocks noChangeArrowheads="1"/>
          </p:cNvSpPr>
          <p:nvPr/>
        </p:nvSpPr>
        <p:spPr bwMode="auto">
          <a:xfrm>
            <a:off x="304840" y="1219200"/>
            <a:ext cx="11734799" cy="56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9:23-25</a:t>
            </a:r>
          </a:p>
          <a:p>
            <a:pPr marL="0" indent="0" algn="ctr">
              <a:spcBef>
                <a:spcPct val="0"/>
              </a:spcBef>
              <a:buNone/>
            </a:pPr>
            <a:endParaRPr lang="en-US" sz="12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Rather, it </a:t>
            </a:r>
            <a:r>
              <a:rPr lang="en-US" sz="2800" b="1" i="0" spc="-10" dirty="0">
                <a:solidFill>
                  <a:srgbClr val="FF0000"/>
                </a:solidFill>
                <a:latin typeface="Candara" charset="0"/>
                <a:ea typeface="ＭＳ Ｐゴシック" charset="0"/>
                <a:cs typeface="MS PGothic" charset="0"/>
              </a:rPr>
              <a:t>MEANS: </a:t>
            </a:r>
            <a:r>
              <a:rPr lang="en-US" sz="2800" b="1" i="0" spc="-10" dirty="0" smtClean="0">
                <a:solidFill>
                  <a:srgbClr val="FF0000"/>
                </a:solidFill>
                <a:latin typeface="Candara" charset="0"/>
                <a:ea typeface="ＭＳ Ｐゴシック" charset="0"/>
                <a:cs typeface="MS PGothic" charset="0"/>
              </a:rPr>
              <a:t>  </a:t>
            </a:r>
          </a:p>
          <a:p>
            <a:pPr marL="909638" lvl="1" indent="-455613">
              <a:spcBef>
                <a:spcPct val="0"/>
              </a:spcBef>
              <a:buFont typeface="Wingdings" charset="2"/>
              <a:buChar char="Ø"/>
            </a:pPr>
            <a:r>
              <a:rPr lang="en-US" sz="2600" b="1" i="0" kern="0" dirty="0">
                <a:latin typeface="Candara" charset="0"/>
                <a:ea typeface="MS PGothic" charset="0"/>
                <a:cs typeface="Arial" charset="0"/>
              </a:rPr>
              <a:t>Essentially</a:t>
            </a:r>
            <a:r>
              <a:rPr lang="en-US" sz="2600" b="1" i="0" kern="0" dirty="0" smtClean="0">
                <a:latin typeface="Candara" charset="0"/>
                <a:ea typeface="MS PGothic" charset="0"/>
                <a:cs typeface="Arial" charset="0"/>
              </a:rPr>
              <a:t>, we deny </a:t>
            </a:r>
            <a:r>
              <a:rPr lang="en-US" sz="2600" b="1" i="0" kern="0" dirty="0">
                <a:latin typeface="Candara" charset="0"/>
                <a:ea typeface="MS PGothic" charset="0"/>
                <a:cs typeface="Arial" charset="0"/>
              </a:rPr>
              <a:t>our </a:t>
            </a:r>
            <a:r>
              <a:rPr lang="en-US" sz="2600" b="1" i="0" kern="0" dirty="0">
                <a:solidFill>
                  <a:srgbClr val="FF0000"/>
                </a:solidFill>
                <a:latin typeface="Candara" charset="0"/>
                <a:ea typeface="MS PGothic" charset="0"/>
                <a:cs typeface="Arial" charset="0"/>
              </a:rPr>
              <a:t>SELF-CENTEREDNESS</a:t>
            </a:r>
            <a:r>
              <a:rPr lang="en-US" sz="2600" b="1" i="0" kern="0" dirty="0">
                <a:latin typeface="Candara" charset="0"/>
                <a:ea typeface="MS PGothic" charset="0"/>
                <a:cs typeface="Arial" charset="0"/>
              </a:rPr>
              <a:t>, which is the default mode of a </a:t>
            </a:r>
            <a:r>
              <a:rPr lang="en-US" sz="2600" b="1" i="0" kern="0" dirty="0" smtClean="0">
                <a:latin typeface="Candara" charset="0"/>
                <a:ea typeface="MS PGothic" charset="0"/>
                <a:cs typeface="Arial" charset="0"/>
              </a:rPr>
              <a:t>human </a:t>
            </a:r>
            <a:r>
              <a:rPr lang="en-US" sz="2600" b="1" i="0" kern="0" dirty="0">
                <a:latin typeface="Candara" charset="0"/>
                <a:ea typeface="MS PGothic" charset="0"/>
                <a:cs typeface="Arial" charset="0"/>
              </a:rPr>
              <a:t>heart.</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We deny not </a:t>
            </a:r>
            <a:r>
              <a:rPr lang="en-US" sz="2600" b="1" i="0" kern="0" dirty="0">
                <a:latin typeface="Candara" charset="0"/>
                <a:ea typeface="MS PGothic" charset="0"/>
                <a:cs typeface="Arial" charset="0"/>
              </a:rPr>
              <a:t>the created </a:t>
            </a:r>
            <a:r>
              <a:rPr lang="en-US" sz="2600" b="1" i="0" kern="0" dirty="0" smtClean="0">
                <a:latin typeface="Candara" charset="0"/>
                <a:ea typeface="MS PGothic" charset="0"/>
                <a:cs typeface="Arial" charset="0"/>
              </a:rPr>
              <a:t>self but </a:t>
            </a:r>
            <a:r>
              <a:rPr lang="en-US" sz="2600" b="1" i="0" kern="0" dirty="0" smtClean="0">
                <a:solidFill>
                  <a:srgbClr val="FF0000"/>
                </a:solidFill>
                <a:latin typeface="Candara" charset="0"/>
                <a:ea typeface="MS PGothic" charset="0"/>
                <a:cs typeface="Arial" charset="0"/>
              </a:rPr>
              <a:t>the fallen self </a:t>
            </a:r>
            <a:r>
              <a:rPr lang="en-US" sz="2600" b="1" i="0" kern="0" dirty="0">
                <a:latin typeface="Candara" charset="0"/>
                <a:ea typeface="MS PGothic" charset="0"/>
                <a:cs typeface="Arial" charset="0"/>
              </a:rPr>
              <a:t>[John Stott]. </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We deny </a:t>
            </a:r>
            <a:r>
              <a:rPr lang="en-US" sz="2600" b="1" i="0" kern="0" dirty="0" smtClean="0">
                <a:solidFill>
                  <a:srgbClr val="FF0000"/>
                </a:solidFill>
                <a:latin typeface="Candara" charset="0"/>
                <a:ea typeface="MS PGothic" charset="0"/>
                <a:cs typeface="Arial" charset="0"/>
              </a:rPr>
              <a:t>sinful desires </a:t>
            </a:r>
            <a:r>
              <a:rPr lang="en-US" sz="2600" b="1" i="0" kern="0" dirty="0">
                <a:latin typeface="Candara" charset="0"/>
                <a:ea typeface="MS PGothic" charset="0"/>
                <a:cs typeface="Arial" charset="0"/>
              </a:rPr>
              <a:t>of the </a:t>
            </a:r>
            <a:r>
              <a:rPr lang="en-US" sz="2600" b="1" i="0" kern="0" dirty="0" smtClean="0">
                <a:latin typeface="Candara" charset="0"/>
                <a:ea typeface="MS PGothic" charset="0"/>
                <a:cs typeface="Arial" charset="0"/>
              </a:rPr>
              <a:t>our fallen nature—</a:t>
            </a:r>
            <a:r>
              <a:rPr lang="en-US" sz="2600" b="1" i="0" kern="0" dirty="0">
                <a:latin typeface="Candara" charset="0"/>
                <a:ea typeface="MS PGothic" charset="0"/>
                <a:cs typeface="Arial" charset="0"/>
              </a:rPr>
              <a:t>pride, lust</a:t>
            </a:r>
            <a:r>
              <a:rPr lang="en-US" sz="2600" b="1" i="0" kern="0" dirty="0" smtClean="0">
                <a:latin typeface="Candara" charset="0"/>
                <a:ea typeface="MS PGothic" charset="0"/>
                <a:cs typeface="Arial" charset="0"/>
              </a:rPr>
              <a:t>, hatred, </a:t>
            </a:r>
            <a:r>
              <a:rPr lang="en-US" sz="2600" b="1" i="0" kern="0" dirty="0">
                <a:latin typeface="Candara" charset="0"/>
                <a:ea typeface="MS PGothic" charset="0"/>
                <a:cs typeface="Arial" charset="0"/>
              </a:rPr>
              <a:t>etc.</a:t>
            </a:r>
          </a:p>
          <a:p>
            <a:pPr marL="909638" lvl="1" indent="-455613">
              <a:spcBef>
                <a:spcPct val="0"/>
              </a:spcBef>
              <a:buFont typeface="Wingdings" charset="2"/>
              <a:buChar char="Ø"/>
            </a:pPr>
            <a:r>
              <a:rPr lang="en-US" sz="2600" b="1" i="0" kern="0" dirty="0" smtClean="0">
                <a:latin typeface="Candara" charset="0"/>
                <a:ea typeface="MS PGothic" charset="0"/>
                <a:cs typeface="Arial" charset="0"/>
              </a:rPr>
              <a:t>We also deny subtle self</a:t>
            </a:r>
            <a:r>
              <a:rPr lang="en-US" sz="2600" b="1" i="0" kern="0" dirty="0">
                <a:latin typeface="Candara" charset="0"/>
                <a:ea typeface="MS PGothic" charset="0"/>
                <a:cs typeface="Arial" charset="0"/>
              </a:rPr>
              <a:t>-</a:t>
            </a:r>
            <a:r>
              <a:rPr lang="en-US" sz="2600" b="1" i="0" kern="0" dirty="0" smtClean="0">
                <a:latin typeface="Candara" charset="0"/>
                <a:ea typeface="MS PGothic" charset="0"/>
                <a:cs typeface="Arial" charset="0"/>
              </a:rPr>
              <a:t>centeredness at the root of our lives—including in the Christian life: </a:t>
            </a:r>
            <a:r>
              <a:rPr lang="en-US" sz="2600" b="1" i="0" kern="0" dirty="0">
                <a:solidFill>
                  <a:srgbClr val="FF0000"/>
                </a:solidFill>
                <a:latin typeface="Candara" charset="0"/>
                <a:ea typeface="MS PGothic" charset="0"/>
                <a:cs typeface="Arial" charset="0"/>
              </a:rPr>
              <a:t>(1) self-glory, (2) self-</a:t>
            </a:r>
            <a:r>
              <a:rPr lang="en-US" sz="2600" b="1" i="0" kern="0" dirty="0" smtClean="0">
                <a:solidFill>
                  <a:srgbClr val="FF0000"/>
                </a:solidFill>
                <a:latin typeface="Candara" charset="0"/>
                <a:ea typeface="MS PGothic" charset="0"/>
                <a:cs typeface="Arial" charset="0"/>
              </a:rPr>
              <a:t>effort, </a:t>
            </a:r>
            <a:r>
              <a:rPr lang="en-US" sz="2600" b="1" i="0" kern="0" dirty="0">
                <a:solidFill>
                  <a:srgbClr val="FF0000"/>
                </a:solidFill>
                <a:latin typeface="Candara" charset="0"/>
                <a:ea typeface="MS PGothic" charset="0"/>
                <a:cs typeface="Arial" charset="0"/>
              </a:rPr>
              <a:t>and (3) self-</a:t>
            </a:r>
            <a:r>
              <a:rPr lang="en-US" sz="2600" b="1" i="0" kern="0" dirty="0" smtClean="0">
                <a:solidFill>
                  <a:srgbClr val="FF0000"/>
                </a:solidFill>
                <a:latin typeface="Candara" charset="0"/>
                <a:ea typeface="MS PGothic" charset="0"/>
                <a:cs typeface="Arial" charset="0"/>
              </a:rPr>
              <a:t>will. </a:t>
            </a:r>
          </a:p>
          <a:p>
            <a:pPr marL="454025" lvl="1" indent="0">
              <a:spcBef>
                <a:spcPct val="0"/>
              </a:spcBef>
              <a:buNone/>
            </a:pPr>
            <a:endParaRPr lang="en-US" sz="2600" b="1" i="0" kern="0" dirty="0">
              <a:latin typeface="Candara" charset="0"/>
              <a:ea typeface="MS PGothic" charset="0"/>
              <a:cs typeface="Arial" charset="0"/>
            </a:endParaRPr>
          </a:p>
        </p:txBody>
      </p:sp>
    </p:spTree>
    <p:extLst>
      <p:ext uri="{BB962C8B-B14F-4D97-AF65-F5344CB8AC3E}">
        <p14:creationId xmlns:p14="http://schemas.microsoft.com/office/powerpoint/2010/main" val="101844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914400" y="609600"/>
            <a:ext cx="10363200" cy="5791200"/>
          </a:xfrm>
        </p:spPr>
        <p:txBody>
          <a:bodyPr/>
          <a:lstStyle/>
          <a:p>
            <a:pPr marL="0" indent="0" algn="just">
              <a:spcBef>
                <a:spcPts val="0"/>
              </a:spcBef>
              <a:buNone/>
            </a:pPr>
            <a:r>
              <a:rPr lang="en-US" b="1" dirty="0">
                <a:solidFill>
                  <a:srgbClr val="800000"/>
                </a:solidFill>
                <a:latin typeface="Candara" charset="0"/>
                <a:cs typeface="Arial" charset="0"/>
              </a:rPr>
              <a:t>The Self We Affirm And The Self We Deny</a:t>
            </a:r>
          </a:p>
          <a:p>
            <a:pPr marL="0" indent="0" algn="just">
              <a:spcBef>
                <a:spcPts val="0"/>
              </a:spcBef>
              <a:buNone/>
            </a:pPr>
            <a:r>
              <a:rPr lang="en-US" sz="2900" b="1" dirty="0" smtClean="0">
                <a:latin typeface="Candara" charset="0"/>
                <a:cs typeface="Arial" charset="0"/>
              </a:rPr>
              <a:t>What </a:t>
            </a:r>
            <a:r>
              <a:rPr lang="en-US" sz="2900" b="1" dirty="0">
                <a:latin typeface="Candara" charset="0"/>
                <a:cs typeface="Arial" charset="0"/>
              </a:rPr>
              <a:t>we are (our self or personal identity) is partly the result of the Creation (the image of God), and partly the result of the Fall (the image defaced). The self we are to deny, disown, and crucify is our fallen self, everything within us that is incompatible with Jesus Christ (hence Christ’s command, ‘let him deny himself and follow me’). The self we are to affirm and value is our created self, everything within us that is compatible with Jesus Christ (hence his statement that if we lose ourselves by self-denial we shall find ourselves). True self-denial (the denial of our false, fallen self) is not the road to self-destruction, but the road to self-discovery. </a:t>
            </a:r>
            <a:endParaRPr lang="en-US" sz="2900" b="1" dirty="0" smtClean="0">
              <a:latin typeface="Candara" charset="0"/>
              <a:cs typeface="Arial" charset="0"/>
            </a:endParaRPr>
          </a:p>
          <a:p>
            <a:pPr marL="0" indent="0" algn="r">
              <a:spcBef>
                <a:spcPts val="0"/>
              </a:spcBef>
              <a:buFontTx/>
              <a:buNone/>
            </a:pPr>
            <a:endParaRPr lang="en-US" sz="2600" b="1" i="1" dirty="0">
              <a:latin typeface="Candara" charset="0"/>
              <a:cs typeface="Arial" charset="0"/>
            </a:endParaRPr>
          </a:p>
        </p:txBody>
      </p:sp>
    </p:spTree>
    <p:extLst>
      <p:ext uri="{BB962C8B-B14F-4D97-AF65-F5344CB8AC3E}">
        <p14:creationId xmlns:p14="http://schemas.microsoft.com/office/powerpoint/2010/main" val="4021556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228600"/>
            <a:ext cx="11353800" cy="6629400"/>
          </a:xfrm>
        </p:spPr>
        <p:txBody>
          <a:bodyPr/>
          <a:lstStyle/>
          <a:p>
            <a:pPr marL="0" indent="0" algn="just">
              <a:spcBef>
                <a:spcPts val="0"/>
              </a:spcBef>
              <a:buNone/>
            </a:pPr>
            <a:r>
              <a:rPr lang="en-US" b="1" dirty="0">
                <a:solidFill>
                  <a:srgbClr val="800000"/>
                </a:solidFill>
                <a:latin typeface="Candara" charset="0"/>
                <a:cs typeface="Arial" charset="0"/>
              </a:rPr>
              <a:t>The Self We Affirm And The Self We </a:t>
            </a:r>
            <a:r>
              <a:rPr lang="en-US" b="1" dirty="0" smtClean="0">
                <a:solidFill>
                  <a:srgbClr val="800000"/>
                </a:solidFill>
                <a:latin typeface="Candara" charset="0"/>
                <a:cs typeface="Arial" charset="0"/>
              </a:rPr>
              <a:t>Deny (Cont’d)</a:t>
            </a:r>
            <a:endParaRPr lang="en-US" b="1" dirty="0">
              <a:solidFill>
                <a:srgbClr val="800000"/>
              </a:solidFill>
              <a:latin typeface="Candara" charset="0"/>
              <a:cs typeface="Arial" charset="0"/>
            </a:endParaRPr>
          </a:p>
          <a:p>
            <a:pPr marL="0" indent="0" algn="just">
              <a:spcBef>
                <a:spcPts val="0"/>
              </a:spcBef>
              <a:buNone/>
            </a:pPr>
            <a:r>
              <a:rPr lang="en-US" sz="2600" b="1" dirty="0">
                <a:latin typeface="Candara" charset="0"/>
                <a:cs typeface="Arial" charset="0"/>
              </a:rPr>
              <a:t>So, then, whatever we are by creation, we must affirm: our rationality, our sense of moral obligation, our masculinity and femininity, our aesthetic appreciation and artistic creativity, our stewardship of the fruitful earth, our hunger for love and community, our sense of the transcendent mystery of God, and our inbuilt urge to fall down and worship him. All this is part of our created humanness. </a:t>
            </a:r>
            <a:r>
              <a:rPr lang="en-US" sz="2600" b="1" dirty="0" smtClean="0">
                <a:latin typeface="Candara" charset="0"/>
                <a:cs typeface="Arial" charset="0"/>
              </a:rPr>
              <a:t>True</a:t>
            </a:r>
            <a:r>
              <a:rPr lang="en-US" sz="2600" b="1" dirty="0">
                <a:latin typeface="Candara" charset="0"/>
                <a:cs typeface="Arial" charset="0"/>
              </a:rPr>
              <a:t>, it has all been tainted and twisted by sin. Yet Christ came to redeem and not destroy it.  So we must affirm it. But whatever we are by the Fall, we must deny or repudiate: our irrationality; our moral perversity; our loss of sexual distinctives; our fascination with the ugly; our lazy refusal to develop God’s gifts; our pollution and spoliation of the environment; our selfishness, malice, individualism, and revenge, which are destructive of human community; our proud autonomy; and our idolatrous refusal to worship God. All this is part of our fallen humanness.  Christ came not to redeem this but to destroy it.  So we must deny it. </a:t>
            </a:r>
          </a:p>
          <a:p>
            <a:pPr marL="0" indent="0" algn="r">
              <a:spcBef>
                <a:spcPts val="0"/>
              </a:spcBef>
              <a:buNone/>
            </a:pPr>
            <a:r>
              <a:rPr lang="en-US" sz="2600" b="1" dirty="0">
                <a:latin typeface="Candara" charset="0"/>
                <a:cs typeface="Arial" charset="0"/>
              </a:rPr>
              <a:t>— John R. W. Stott</a:t>
            </a:r>
          </a:p>
          <a:p>
            <a:pPr marL="0" indent="0" algn="r">
              <a:spcBef>
                <a:spcPts val="0"/>
              </a:spcBef>
              <a:buFontTx/>
              <a:buNone/>
            </a:pPr>
            <a:endParaRPr lang="en-US" sz="2600" b="1" i="1" dirty="0">
              <a:latin typeface="Candara" charset="0"/>
              <a:cs typeface="Arial" charset="0"/>
            </a:endParaRPr>
          </a:p>
        </p:txBody>
      </p:sp>
    </p:spTree>
    <p:extLst>
      <p:ext uri="{BB962C8B-B14F-4D97-AF65-F5344CB8AC3E}">
        <p14:creationId xmlns:p14="http://schemas.microsoft.com/office/powerpoint/2010/main" val="4096676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76200" y="533400"/>
            <a:ext cx="12115800" cy="457200"/>
          </a:xfrm>
        </p:spPr>
        <p:txBody>
          <a:bodyPr/>
          <a:lstStyle/>
          <a:p>
            <a:r>
              <a:rPr lang="en-US" sz="2950" b="1" dirty="0">
                <a:latin typeface="Candara" charset="0"/>
                <a:cs typeface="MS PGothic" charset="0"/>
              </a:rPr>
              <a:t>HOW CAN WE APPLY SELF-DENIAL IN FOLLOWING CHRIST?</a:t>
            </a:r>
          </a:p>
        </p:txBody>
      </p:sp>
      <p:sp>
        <p:nvSpPr>
          <p:cNvPr id="27651" name="Rectangle 3"/>
          <p:cNvSpPr>
            <a:spLocks noGrp="1" noChangeArrowheads="1"/>
          </p:cNvSpPr>
          <p:nvPr>
            <p:ph type="body" idx="1"/>
          </p:nvPr>
        </p:nvSpPr>
        <p:spPr>
          <a:xfrm>
            <a:off x="304859" y="1219200"/>
            <a:ext cx="11734761" cy="5579204"/>
          </a:xfrm>
        </p:spPr>
        <p:txBody>
          <a:bodyPr/>
          <a:lstStyle/>
          <a:p>
            <a:pPr marL="407988" indent="-407988">
              <a:spcBef>
                <a:spcPts val="0"/>
              </a:spcBef>
              <a:buNone/>
            </a:pPr>
            <a:r>
              <a:rPr lang="en-US" sz="2800" b="1" dirty="0">
                <a:latin typeface="Candara" charset="0"/>
                <a:cs typeface="MS PGothic" charset="0"/>
              </a:rPr>
              <a:t>1</a:t>
            </a:r>
            <a:r>
              <a:rPr lang="en-US" sz="2800" b="1" dirty="0" smtClean="0">
                <a:latin typeface="Candara" charset="0"/>
                <a:cs typeface="MS PGothic" charset="0"/>
              </a:rPr>
              <a:t>)  We </a:t>
            </a:r>
            <a:r>
              <a:rPr lang="en-US" sz="2800" b="1" dirty="0">
                <a:latin typeface="Candara" charset="0"/>
                <a:cs typeface="MS PGothic" charset="0"/>
              </a:rPr>
              <a:t>are </a:t>
            </a:r>
            <a:r>
              <a:rPr lang="en-US" sz="2800" b="1" dirty="0" smtClean="0">
                <a:latin typeface="Candara" charset="0"/>
                <a:cs typeface="MS PGothic" charset="0"/>
              </a:rPr>
              <a:t>to </a:t>
            </a:r>
            <a:r>
              <a:rPr lang="en-US" sz="2800" b="1" dirty="0" smtClean="0">
                <a:solidFill>
                  <a:srgbClr val="FF0000"/>
                </a:solidFill>
                <a:latin typeface="Candara" charset="0"/>
                <a:cs typeface="MS PGothic" charset="0"/>
              </a:rPr>
              <a:t>realize </a:t>
            </a:r>
            <a:r>
              <a:rPr lang="en-US" sz="2800" b="1" dirty="0">
                <a:solidFill>
                  <a:srgbClr val="FF0000"/>
                </a:solidFill>
                <a:latin typeface="Candara" charset="0"/>
                <a:cs typeface="MS PGothic" charset="0"/>
              </a:rPr>
              <a:t>WHO WE ARE in light of our knowledge of God. </a:t>
            </a:r>
            <a:endParaRPr lang="en-US" sz="1000" i="1" dirty="0" smtClean="0">
              <a:latin typeface="Candara"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Know your true identity and worth in Christ by knowing God.</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Think clearly by learning to apply sound theology.</a:t>
            </a:r>
          </a:p>
          <a:p>
            <a:pPr marL="455613" lvl="2" indent="0" defTabSz="385763">
              <a:spcBef>
                <a:spcPts val="0"/>
              </a:spcBef>
              <a:buNone/>
              <a:defRPr/>
            </a:pPr>
            <a:endParaRPr lang="en-US" sz="1400" b="1" kern="1200" dirty="0" smtClean="0">
              <a:latin typeface="Candara" charset="0"/>
              <a:ea typeface="ＭＳ Ｐゴシック" charset="0"/>
              <a:cs typeface="Candara" charset="0"/>
            </a:endParaRPr>
          </a:p>
          <a:p>
            <a:pPr marL="407988" indent="-407988">
              <a:spcBef>
                <a:spcPts val="0"/>
              </a:spcBef>
              <a:buNone/>
            </a:pPr>
            <a:r>
              <a:rPr lang="en-US" sz="2800" b="1" dirty="0" smtClean="0">
                <a:latin typeface="Candara" charset="0"/>
                <a:cs typeface="MS PGothic" charset="0"/>
              </a:rPr>
              <a:t>2)  </a:t>
            </a:r>
            <a:r>
              <a:rPr lang="en-US" sz="2800" b="1" dirty="0">
                <a:latin typeface="Candara" charset="0"/>
                <a:cs typeface="MS PGothic" charset="0"/>
              </a:rPr>
              <a:t>We are to </a:t>
            </a:r>
            <a:r>
              <a:rPr lang="en-US" sz="2800" b="1" dirty="0">
                <a:solidFill>
                  <a:srgbClr val="FF0000"/>
                </a:solidFill>
                <a:latin typeface="Candara" charset="0"/>
                <a:cs typeface="MS PGothic" charset="0"/>
              </a:rPr>
              <a:t>recognize and surrender </a:t>
            </a:r>
            <a:r>
              <a:rPr lang="en-US" sz="2800" b="1" dirty="0" smtClean="0">
                <a:solidFill>
                  <a:srgbClr val="FF0000"/>
                </a:solidFill>
                <a:latin typeface="Candara" charset="0"/>
                <a:cs typeface="MS PGothic" charset="0"/>
              </a:rPr>
              <a:t>our own self</a:t>
            </a:r>
            <a:r>
              <a:rPr lang="en-US" sz="2800" b="1" dirty="0">
                <a:solidFill>
                  <a:srgbClr val="FF0000"/>
                </a:solidFill>
                <a:latin typeface="Candara" charset="0"/>
                <a:cs typeface="MS PGothic" charset="0"/>
              </a:rPr>
              <a:t>-centeredness to </a:t>
            </a:r>
            <a:r>
              <a:rPr lang="en-US" sz="2800" b="1" dirty="0" smtClean="0">
                <a:solidFill>
                  <a:srgbClr val="FF0000"/>
                </a:solidFill>
                <a:latin typeface="Candara" charset="0"/>
                <a:cs typeface="MS PGothic" charset="0"/>
              </a:rPr>
              <a:t>Christ. </a:t>
            </a:r>
            <a:endParaRPr lang="en-US" sz="1000" i="1" dirty="0">
              <a:latin typeface="Candara"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Remember that sin is “self-centeredness” in all forms and shapes.</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Look at yourself honestly and prayerfully without rationalization.</a:t>
            </a:r>
          </a:p>
          <a:p>
            <a:pPr marL="912813" lvl="2" indent="-457200" defTabSz="385763">
              <a:spcBef>
                <a:spcPts val="0"/>
              </a:spcBef>
              <a:buFont typeface="Wingdings" charset="0"/>
              <a:buChar char="Ø"/>
              <a:defRPr/>
            </a:pPr>
            <a:endParaRPr lang="en-US" sz="1800" i="1" baseline="30000" dirty="0" smtClean="0">
              <a:solidFill>
                <a:srgbClr val="000000"/>
              </a:solidFill>
              <a:latin typeface="Candara"/>
              <a:cs typeface="Candara"/>
            </a:endParaRPr>
          </a:p>
          <a:p>
            <a:pPr marL="407988" indent="-407988">
              <a:spcBef>
                <a:spcPts val="0"/>
              </a:spcBef>
              <a:buNone/>
            </a:pPr>
            <a:r>
              <a:rPr lang="en-US" sz="2800" b="1" dirty="0" smtClean="0">
                <a:latin typeface="Candara" charset="0"/>
                <a:cs typeface="MS PGothic" charset="0"/>
              </a:rPr>
              <a:t>3)  We </a:t>
            </a:r>
            <a:r>
              <a:rPr lang="en-US" sz="2800" b="1" dirty="0">
                <a:latin typeface="Candara" charset="0"/>
                <a:cs typeface="MS PGothic" charset="0"/>
              </a:rPr>
              <a:t>are to </a:t>
            </a:r>
            <a:r>
              <a:rPr lang="en-US" sz="2800" b="1" dirty="0">
                <a:solidFill>
                  <a:srgbClr val="FF0000"/>
                </a:solidFill>
                <a:latin typeface="Candara" charset="0"/>
                <a:cs typeface="MS PGothic" charset="0"/>
              </a:rPr>
              <a:t>deny our self-glory, self-effort, and self-will </a:t>
            </a:r>
            <a:r>
              <a:rPr lang="en-US" sz="2800" b="1" dirty="0" smtClean="0">
                <a:solidFill>
                  <a:srgbClr val="FF0000"/>
                </a:solidFill>
                <a:latin typeface="Candara" charset="0"/>
                <a:cs typeface="MS PGothic" charset="0"/>
              </a:rPr>
              <a:t>at the root level.</a:t>
            </a:r>
            <a:endParaRPr lang="en-US" sz="2800" b="1" dirty="0">
              <a:solidFill>
                <a:srgbClr val="FF0000"/>
              </a:solidFill>
              <a:latin typeface="Candara" charset="0"/>
              <a:cs typeface="MS PGothic"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Discern your heart’s secret or hidden motives.</a:t>
            </a:r>
            <a:endParaRPr lang="en-US" sz="2600" b="1" kern="1200" dirty="0">
              <a:latin typeface="Candara" charset="0"/>
              <a:ea typeface="ＭＳ Ｐゴシック" charset="0"/>
              <a:cs typeface="Candara" charset="0"/>
            </a:endParaRPr>
          </a:p>
          <a:p>
            <a:pPr marL="912813" lvl="2" indent="-457200" defTabSz="385763">
              <a:spcBef>
                <a:spcPts val="0"/>
              </a:spcBef>
              <a:buFont typeface="Wingdings" charset="0"/>
              <a:buChar char="Ø"/>
              <a:defRPr/>
            </a:pPr>
            <a:r>
              <a:rPr lang="en-US" sz="2600" b="1" kern="1200" dirty="0" smtClean="0">
                <a:latin typeface="Candara" charset="0"/>
                <a:ea typeface="ＭＳ Ｐゴシック" charset="0"/>
                <a:cs typeface="Candara" charset="0"/>
              </a:rPr>
              <a:t>Learn the true joy and freedom in denying yourself unreservedly.</a:t>
            </a:r>
            <a:endParaRPr lang="en-US" sz="2600" b="1" kern="1200" dirty="0">
              <a:latin typeface="Candara" charset="0"/>
              <a:ea typeface="ＭＳ Ｐゴシック" charset="0"/>
              <a:cs typeface="Candara" charset="0"/>
            </a:endParaRPr>
          </a:p>
          <a:p>
            <a:pPr marL="0" lvl="0" indent="0" algn="ctr">
              <a:spcBef>
                <a:spcPts val="0"/>
              </a:spcBef>
              <a:buNone/>
            </a:pPr>
            <a:endParaRPr lang="en-US" sz="800" i="1" baseline="30000" dirty="0" smtClean="0">
              <a:solidFill>
                <a:srgbClr val="000000"/>
              </a:solidFill>
              <a:latin typeface="Candara"/>
              <a:cs typeface="Candara"/>
            </a:endParaRPr>
          </a:p>
          <a:p>
            <a:pPr marL="0" indent="0" algn="ctr">
              <a:spcBef>
                <a:spcPts val="0"/>
              </a:spcBef>
              <a:buFontTx/>
              <a:buNone/>
              <a:defRPr/>
            </a:pPr>
            <a:r>
              <a:rPr lang="en-US" sz="2800" i="1" dirty="0">
                <a:latin typeface="Candara" charset="0"/>
              </a:rPr>
              <a:t>I have been crucified with Christ. </a:t>
            </a:r>
            <a:br>
              <a:rPr lang="en-US" sz="2800" i="1" dirty="0">
                <a:latin typeface="Candara" charset="0"/>
              </a:rPr>
            </a:br>
            <a:r>
              <a:rPr lang="en-US" sz="2800" i="1" dirty="0">
                <a:latin typeface="Candara" charset="0"/>
              </a:rPr>
              <a:t>It is no longer </a:t>
            </a:r>
            <a:r>
              <a:rPr lang="en-US" sz="2800" i="1" dirty="0">
                <a:solidFill>
                  <a:srgbClr val="FF0000"/>
                </a:solidFill>
                <a:latin typeface="Candara" charset="0"/>
              </a:rPr>
              <a:t>I</a:t>
            </a:r>
            <a:r>
              <a:rPr lang="en-US" sz="2800" i="1" dirty="0">
                <a:latin typeface="Candara" charset="0"/>
              </a:rPr>
              <a:t> who live, but </a:t>
            </a:r>
            <a:r>
              <a:rPr lang="en-US" sz="2800" i="1" dirty="0">
                <a:solidFill>
                  <a:srgbClr val="FF0000"/>
                </a:solidFill>
                <a:latin typeface="Candara" charset="0"/>
              </a:rPr>
              <a:t>C</a:t>
            </a:r>
            <a:r>
              <a:rPr lang="en-US" sz="2800" i="1" dirty="0">
                <a:latin typeface="Candara" charset="0"/>
              </a:rPr>
              <a:t>hrist who lives in me.</a:t>
            </a:r>
            <a:br>
              <a:rPr lang="en-US" sz="2800" i="1" dirty="0">
                <a:latin typeface="Candara" charset="0"/>
              </a:rPr>
            </a:br>
            <a:r>
              <a:rPr lang="en-US" sz="2800" i="1" dirty="0">
                <a:latin typeface="Candara" charset="0"/>
              </a:rPr>
              <a:t>Galatians 2:20</a:t>
            </a:r>
          </a:p>
        </p:txBody>
      </p:sp>
    </p:spTree>
    <p:extLst>
      <p:ext uri="{BB962C8B-B14F-4D97-AF65-F5344CB8AC3E}">
        <p14:creationId xmlns:p14="http://schemas.microsoft.com/office/powerpoint/2010/main" val="84959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65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65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57200" y="457200"/>
            <a:ext cx="11353800" cy="6400800"/>
          </a:xfrm>
        </p:spPr>
        <p:txBody>
          <a:bodyPr/>
          <a:lstStyle/>
          <a:p>
            <a:pPr marL="0" indent="0" algn="just">
              <a:spcBef>
                <a:spcPts val="0"/>
              </a:spcBef>
              <a:buNone/>
            </a:pPr>
            <a:r>
              <a:rPr lang="en-US" b="1" dirty="0" smtClean="0">
                <a:solidFill>
                  <a:srgbClr val="800000"/>
                </a:solidFill>
                <a:latin typeface="Candara" charset="0"/>
                <a:cs typeface="Arial" charset="0"/>
              </a:rPr>
              <a:t>Cultivating Self-Denial as a Christ-follower</a:t>
            </a:r>
          </a:p>
          <a:p>
            <a:pPr marL="0" indent="0" algn="just">
              <a:spcBef>
                <a:spcPts val="0"/>
              </a:spcBef>
              <a:buNone/>
            </a:pPr>
            <a:r>
              <a:rPr lang="en-US" sz="2600" b="1" dirty="0" smtClean="0">
                <a:latin typeface="Candara" charset="0"/>
                <a:cs typeface="Arial" charset="0"/>
              </a:rPr>
              <a:t>One </a:t>
            </a:r>
            <a:r>
              <a:rPr lang="en-US" sz="2600" b="1" dirty="0">
                <a:latin typeface="Candara" charset="0"/>
                <a:cs typeface="Arial" charset="0"/>
              </a:rPr>
              <a:t>way to define spiritual life is getting so tired and fed up with yourself you go on to something better, which is following Jesus. </a:t>
            </a:r>
            <a:r>
              <a:rPr lang="en-US" sz="2600" b="1" dirty="0" smtClean="0">
                <a:latin typeface="Candara" charset="0"/>
                <a:cs typeface="Arial" charset="0"/>
              </a:rPr>
              <a:t>But the minute we start advertising the faith in terms of benefits, we're just exacerbating the self problem. "With Christ, you're better, stronger, more likeable, you enjoy some ecstasy." But it's just more self. Instead, we want to get people bored with themselves so they can start looking at Jesus. We've all met a certain type of spiritual person. She's a wonderful person. She loves the Lord. She prays and reads the Bible all the time. But all she thinks about is herself. She's not a selfish person. But she's always at the center of everything she's doing. "How can I witness better? How can I do this better? How can I take care of this person's problem better?" It's me, me, me disguised in a way that is difficult to see because her spiritual talk disarms us . . .  The cultivation of consumer spirituality is the antithesis of a sacrificial, "deny yourself" congregation.</a:t>
            </a:r>
          </a:p>
          <a:p>
            <a:pPr marL="0" indent="0" algn="r">
              <a:spcBef>
                <a:spcPts val="0"/>
              </a:spcBef>
              <a:buFontTx/>
              <a:buNone/>
            </a:pPr>
            <a:r>
              <a:rPr lang="en-US" sz="2600" b="1" dirty="0" smtClean="0">
                <a:latin typeface="Candara" charset="0"/>
                <a:cs typeface="Arial" charset="0"/>
              </a:rPr>
              <a:t>― </a:t>
            </a:r>
            <a:r>
              <a:rPr lang="en-US" sz="2600" b="1" dirty="0">
                <a:latin typeface="Candara" charset="0"/>
                <a:cs typeface="Arial" charset="0"/>
              </a:rPr>
              <a:t>Eugene H. Peterson</a:t>
            </a:r>
          </a:p>
          <a:p>
            <a:pPr marL="0" indent="0" algn="r">
              <a:spcBef>
                <a:spcPts val="0"/>
              </a:spcBef>
              <a:buFontTx/>
              <a:buNone/>
            </a:pPr>
            <a:endParaRPr lang="en-US" sz="2600" b="1" dirty="0" smtClean="0">
              <a:latin typeface="Candara" charset="0"/>
              <a:cs typeface="Arial" charset="0"/>
            </a:endParaRPr>
          </a:p>
          <a:p>
            <a:pPr marL="0" indent="0" algn="r">
              <a:spcBef>
                <a:spcPts val="0"/>
              </a:spcBef>
              <a:buFontTx/>
              <a:buNone/>
            </a:pPr>
            <a:endParaRPr lang="en-US" sz="2600" b="1" i="1" dirty="0">
              <a:latin typeface="Candara" charset="0"/>
              <a:cs typeface="Arial" charset="0"/>
            </a:endParaRPr>
          </a:p>
        </p:txBody>
      </p:sp>
    </p:spTree>
    <p:extLst>
      <p:ext uri="{BB962C8B-B14F-4D97-AF65-F5344CB8AC3E}">
        <p14:creationId xmlns:p14="http://schemas.microsoft.com/office/powerpoint/2010/main" val="137330422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40" cy="5105400"/>
          </a:xfrm>
        </p:spPr>
        <p:txBody>
          <a:bodyPr/>
          <a:lstStyle/>
          <a:p>
            <a:pPr marL="514350" lvl="0" indent="-514350">
              <a:buFont typeface="+mj-lt"/>
              <a:buAutoNum type="arabicPeriod"/>
            </a:pPr>
            <a:r>
              <a:rPr lang="en-US" sz="2800" dirty="0" smtClean="0"/>
              <a:t>What </a:t>
            </a:r>
            <a:r>
              <a:rPr lang="en-US" sz="2800" dirty="0"/>
              <a:t>one insight hit home for you from today’s sermon on self-</a:t>
            </a:r>
            <a:r>
              <a:rPr lang="en-US" sz="2800" dirty="0" smtClean="0"/>
              <a:t>denial?</a:t>
            </a:r>
            <a:endParaRPr lang="en-US" sz="2800" dirty="0"/>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deny </a:t>
            </a:r>
            <a:r>
              <a:rPr lang="en-US" sz="2800" dirty="0" smtClean="0"/>
              <a:t>tendencies </a:t>
            </a:r>
            <a:r>
              <a:rPr lang="en-US" sz="2800" dirty="0"/>
              <a:t>of self-centeredness in your everyday life?</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toward distinguishing your fallen self from your created self in denying yourself this week?  </a:t>
            </a:r>
          </a:p>
        </p:txBody>
      </p:sp>
    </p:spTree>
    <p:extLst>
      <p:ext uri="{BB962C8B-B14F-4D97-AF65-F5344CB8AC3E}">
        <p14:creationId xmlns:p14="http://schemas.microsoft.com/office/powerpoint/2010/main" val="1614711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Self-Denial – Part 1</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A Special Three-Part Series</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en-US" i="1" dirty="0" smtClean="0">
                <a:effectLst>
                  <a:outerShdw blurRad="38100" dist="38100" dir="2700000" algn="tl">
                    <a:srgbClr val="DDDDDD"/>
                  </a:outerShdw>
                </a:effectLst>
                <a:latin typeface="Candara" charset="0"/>
                <a:ea typeface="MS PGothic" charset="0"/>
                <a:cs typeface="Arial" charset="0"/>
              </a:rPr>
              <a:t>Luke 9:23-25</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September 25, 2016</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341899280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658600" cy="838200"/>
          </a:xfrm>
        </p:spPr>
        <p:txBody>
          <a:bodyPr/>
          <a:lstStyle/>
          <a:p>
            <a:r>
              <a:rPr lang="en-US" sz="3200" b="1" spc="-60" dirty="0">
                <a:latin typeface="Candara" charset="0"/>
                <a:ea typeface="MS PGothic" charset="0"/>
                <a:cs typeface="Arial" charset="0"/>
              </a:rPr>
              <a:t>WHY IS SOUND THEOLOGY SO IMPORTANT?</a:t>
            </a:r>
          </a:p>
        </p:txBody>
      </p:sp>
      <p:sp>
        <p:nvSpPr>
          <p:cNvPr id="27651" name="Rectangle 3"/>
          <p:cNvSpPr>
            <a:spLocks noGrp="1" noChangeArrowheads="1"/>
          </p:cNvSpPr>
          <p:nvPr>
            <p:ph type="body" idx="1"/>
          </p:nvPr>
        </p:nvSpPr>
        <p:spPr>
          <a:xfrm>
            <a:off x="304800" y="1600202"/>
            <a:ext cx="11684000" cy="5198057"/>
          </a:xfrm>
        </p:spPr>
        <p:txBody>
          <a:bodyPr/>
          <a:lstStyle/>
          <a:p>
            <a:pPr marL="458788" lvl="0" indent="-458788">
              <a:spcBef>
                <a:spcPts val="0"/>
              </a:spcBef>
              <a:defRPr/>
            </a:pPr>
            <a:r>
              <a:rPr lang="en-US" sz="2800" b="1" dirty="0">
                <a:latin typeface="Candara" charset="0"/>
                <a:ea typeface="MS PGothic" charset="0"/>
                <a:cs typeface="Arial" charset="0"/>
              </a:rPr>
              <a:t>It keeps </a:t>
            </a:r>
            <a:r>
              <a:rPr lang="en-US" sz="2800" b="1" dirty="0" smtClean="0">
                <a:latin typeface="Candara" charset="0"/>
                <a:ea typeface="MS PGothic" charset="0"/>
                <a:cs typeface="Arial" charset="0"/>
              </a:rPr>
              <a:t>us </a:t>
            </a:r>
            <a:r>
              <a:rPr lang="en-US" sz="2800" b="1" dirty="0">
                <a:solidFill>
                  <a:srgbClr val="FF0000"/>
                </a:solidFill>
                <a:latin typeface="Candara" charset="0"/>
                <a:ea typeface="MS PGothic" charset="0"/>
                <a:cs typeface="Arial" charset="0"/>
              </a:rPr>
              <a:t>G</a:t>
            </a:r>
            <a:r>
              <a:rPr lang="en-US" sz="2800" b="1" dirty="0" smtClean="0">
                <a:solidFill>
                  <a:srgbClr val="FF0000"/>
                </a:solidFill>
                <a:latin typeface="Candara" charset="0"/>
                <a:ea typeface="MS PGothic" charset="0"/>
                <a:cs typeface="Arial" charset="0"/>
              </a:rPr>
              <a:t>OD</a:t>
            </a:r>
            <a:r>
              <a:rPr lang="en-US" sz="2800" b="1" dirty="0">
                <a:solidFill>
                  <a:srgbClr val="FF0000"/>
                </a:solidFill>
                <a:latin typeface="Candara" charset="0"/>
                <a:ea typeface="MS PGothic" charset="0"/>
                <a:cs typeface="Arial" charset="0"/>
              </a:rPr>
              <a:t>-CENTERED </a:t>
            </a:r>
            <a:r>
              <a:rPr lang="en-US" sz="2800" b="1" dirty="0">
                <a:latin typeface="Candara" charset="0"/>
                <a:ea typeface="MS PGothic" charset="0"/>
                <a:cs typeface="Arial" charset="0"/>
              </a:rPr>
              <a:t>rather than man-centered in our beliefs, perspectives, and everyday life as Christ-followers and a local church</a:t>
            </a:r>
            <a:r>
              <a:rPr lang="en-US" sz="2800" b="1" dirty="0" smtClean="0">
                <a:latin typeface="Candara" charset="0"/>
                <a:ea typeface="MS PGothic" charset="0"/>
                <a:cs typeface="Arial" charset="0"/>
              </a:rPr>
              <a:t>.</a:t>
            </a: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It sharpens us to be </a:t>
            </a:r>
            <a:r>
              <a:rPr lang="en-US" sz="2800" b="1" dirty="0">
                <a:solidFill>
                  <a:srgbClr val="FF0000"/>
                </a:solidFill>
                <a:latin typeface="Candara" charset="0"/>
                <a:ea typeface="MS PGothic" charset="0"/>
                <a:cs typeface="Arial" charset="0"/>
              </a:rPr>
              <a:t>VIGILANT</a:t>
            </a:r>
            <a:r>
              <a:rPr lang="en-US" sz="2800" b="1" dirty="0">
                <a:latin typeface="Candara" charset="0"/>
                <a:ea typeface="MS PGothic" charset="0"/>
                <a:cs typeface="Arial" charset="0"/>
              </a:rPr>
              <a:t> against false teachings/heresy, influences of the worldly wisdom, and cultural pressures for compromises and complacency. </a:t>
            </a:r>
            <a:endParaRPr lang="en-US" sz="2800" b="1" dirty="0" smtClean="0">
              <a:latin typeface="Candara" charset="0"/>
              <a:ea typeface="MS PGothic" charset="0"/>
              <a:cs typeface="Arial" charset="0"/>
            </a:endParaRPr>
          </a:p>
          <a:p>
            <a:pPr marL="458788" lvl="0" indent="-458788">
              <a:spcBef>
                <a:spcPts val="0"/>
              </a:spcBef>
              <a:defRPr/>
            </a:pPr>
            <a:endParaRPr lang="en-US" sz="1400" b="1" dirty="0">
              <a:latin typeface="Candara" charset="0"/>
              <a:ea typeface="MS PGothic" charset="0"/>
              <a:cs typeface="Arial" charset="0"/>
            </a:endParaRPr>
          </a:p>
          <a:p>
            <a:pPr marL="458788" lvl="0" indent="-458788">
              <a:spcBef>
                <a:spcPts val="0"/>
              </a:spcBef>
              <a:defRPr/>
            </a:pPr>
            <a:r>
              <a:rPr lang="en-US" sz="2800" b="1" dirty="0">
                <a:latin typeface="Candara" charset="0"/>
                <a:ea typeface="MS PGothic" charset="0"/>
                <a:cs typeface="Arial" charset="0"/>
              </a:rPr>
              <a:t>It guides us to shift from fuzzy misguided thinking to </a:t>
            </a:r>
            <a:r>
              <a:rPr lang="en-US" sz="2800" b="1" dirty="0">
                <a:solidFill>
                  <a:srgbClr val="FF0000"/>
                </a:solidFill>
                <a:latin typeface="Candara" charset="0"/>
                <a:ea typeface="MS PGothic" charset="0"/>
                <a:cs typeface="Arial" charset="0"/>
              </a:rPr>
              <a:t>CLEAR, SCRIPTURE-GUIDED THINKING</a:t>
            </a:r>
            <a:r>
              <a:rPr lang="en-US" sz="2800" b="1" dirty="0">
                <a:latin typeface="Candara" charset="0"/>
                <a:ea typeface="MS PGothic" charset="0"/>
                <a:cs typeface="Arial" charset="0"/>
              </a:rPr>
              <a:t> in following Christ.</a:t>
            </a:r>
          </a:p>
        </p:txBody>
      </p:sp>
      <p:sp>
        <p:nvSpPr>
          <p:cNvPr id="2" name="TextBox 1"/>
          <p:cNvSpPr txBox="1"/>
          <p:nvPr/>
        </p:nvSpPr>
        <p:spPr>
          <a:xfrm>
            <a:off x="324264" y="-1432057"/>
            <a:ext cx="184666" cy="400110"/>
          </a:xfrm>
          <a:prstGeom prst="rect">
            <a:avLst/>
          </a:prstGeom>
          <a:noFill/>
        </p:spPr>
        <p:txBody>
          <a:bodyPr wrap="none" rtlCol="0">
            <a:spAutoFit/>
          </a:bodyPr>
          <a:lstStyle/>
          <a:p>
            <a:endParaRPr lang="en-US" dirty="0">
              <a:solidFill>
                <a:srgbClr val="FF0000"/>
              </a:solidFill>
            </a:endParaRPr>
          </a:p>
        </p:txBody>
      </p:sp>
    </p:spTree>
    <p:extLst>
      <p:ext uri="{BB962C8B-B14F-4D97-AF65-F5344CB8AC3E}">
        <p14:creationId xmlns:p14="http://schemas.microsoft.com/office/powerpoint/2010/main" val="159682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282238"/>
            <a:ext cx="11982765" cy="6549456"/>
          </a:xfrm>
        </p:spPr>
        <p:txBody>
          <a:bodyPr/>
          <a:lstStyle/>
          <a:p>
            <a:pPr marL="0" indent="0" algn="ctr">
              <a:spcBef>
                <a:spcPts val="0"/>
              </a:spcBef>
              <a:buNone/>
            </a:pPr>
            <a:r>
              <a:rPr lang="en-US" sz="2400" b="1" i="1" baseline="30000" dirty="0">
                <a:latin typeface="Candara"/>
                <a:cs typeface="Candara"/>
              </a:rPr>
              <a:t>3</a:t>
            </a:r>
            <a:r>
              <a:rPr lang="en-US" sz="2400" b="1" i="1" dirty="0">
                <a:latin typeface="Candara"/>
                <a:cs typeface="Candara"/>
              </a:rPr>
              <a:t> For the time is coming when people will not endure</a:t>
            </a:r>
            <a:br>
              <a:rPr lang="en-US" sz="2400" b="1" i="1" dirty="0">
                <a:latin typeface="Candara"/>
                <a:cs typeface="Candara"/>
              </a:rPr>
            </a:br>
            <a:r>
              <a:rPr lang="en-US" sz="2400" b="1" i="1" dirty="0">
                <a:latin typeface="Candara"/>
                <a:cs typeface="Candara"/>
              </a:rPr>
              <a:t> sound teaching, but having itching ears they will accumulate</a:t>
            </a:r>
            <a:br>
              <a:rPr lang="en-US" sz="2400" b="1" i="1" dirty="0">
                <a:latin typeface="Candara"/>
                <a:cs typeface="Candara"/>
              </a:rPr>
            </a:br>
            <a:r>
              <a:rPr lang="en-US" sz="2400" b="1" i="1" dirty="0">
                <a:latin typeface="Candara"/>
                <a:cs typeface="Candara"/>
              </a:rPr>
              <a:t> for themselves teachers to suit their own passions, </a:t>
            </a:r>
            <a:r>
              <a:rPr lang="en-US" sz="2400" b="1" i="1" baseline="30000" dirty="0">
                <a:latin typeface="Candara"/>
                <a:cs typeface="Candara"/>
              </a:rPr>
              <a:t>4</a:t>
            </a:r>
            <a:r>
              <a:rPr lang="en-US" sz="2400" b="1" i="1" dirty="0">
                <a:latin typeface="Candara"/>
                <a:cs typeface="Candara"/>
              </a:rPr>
              <a:t> and will turn</a:t>
            </a:r>
            <a:br>
              <a:rPr lang="en-US" sz="2400" b="1" i="1" dirty="0">
                <a:latin typeface="Candara"/>
                <a:cs typeface="Candara"/>
              </a:rPr>
            </a:br>
            <a:r>
              <a:rPr lang="en-US" sz="2400" b="1" i="1" dirty="0">
                <a:latin typeface="Candara"/>
                <a:cs typeface="Candara"/>
              </a:rPr>
              <a:t> away from listening to the truth and wander off into myths.</a:t>
            </a:r>
            <a:br>
              <a:rPr lang="en-US" sz="2400" b="1" i="1" dirty="0">
                <a:latin typeface="Candara"/>
                <a:cs typeface="Candara"/>
              </a:rPr>
            </a:br>
            <a:r>
              <a:rPr lang="en-US" sz="2400" b="1" i="1" dirty="0">
                <a:latin typeface="Candara"/>
                <a:cs typeface="Candara"/>
              </a:rPr>
              <a:t> </a:t>
            </a:r>
            <a:r>
              <a:rPr lang="en-US" sz="2400" b="1" i="1" baseline="30000" dirty="0">
                <a:latin typeface="Candara"/>
                <a:cs typeface="Candara"/>
              </a:rPr>
              <a:t>5</a:t>
            </a:r>
            <a:r>
              <a:rPr lang="en-US" sz="2400" b="1" i="1" dirty="0">
                <a:latin typeface="Candara"/>
                <a:cs typeface="Candara"/>
              </a:rPr>
              <a:t> As for you, always be sober-minded, endure suffering, </a:t>
            </a:r>
            <a:br>
              <a:rPr lang="en-US" sz="2400" b="1" i="1" dirty="0">
                <a:latin typeface="Candara"/>
                <a:cs typeface="Candara"/>
              </a:rPr>
            </a:br>
            <a:r>
              <a:rPr lang="en-US" sz="2400" b="1" i="1" dirty="0">
                <a:latin typeface="Candara"/>
                <a:cs typeface="Candara"/>
              </a:rPr>
              <a:t>do the work of an evangelist, fulfill your ministry.</a:t>
            </a:r>
            <a:br>
              <a:rPr lang="en-US" sz="2400" b="1" i="1" dirty="0">
                <a:latin typeface="Candara"/>
                <a:cs typeface="Candara"/>
              </a:rPr>
            </a:br>
            <a:r>
              <a:rPr lang="en-US" sz="2400" b="1" i="1" dirty="0">
                <a:latin typeface="Candara"/>
                <a:cs typeface="Candara"/>
              </a:rPr>
              <a:t>2 Timothy 4:3-</a:t>
            </a:r>
            <a:r>
              <a:rPr lang="en-US" sz="2400" b="1" i="1" dirty="0" smtClean="0">
                <a:latin typeface="Candara"/>
                <a:cs typeface="Candara"/>
              </a:rPr>
              <a:t>4</a:t>
            </a:r>
          </a:p>
          <a:p>
            <a:pPr marL="0" indent="0" algn="ctr">
              <a:spcBef>
                <a:spcPts val="0"/>
              </a:spcBef>
              <a:buNone/>
            </a:pPr>
            <a:endParaRPr lang="en-US" sz="800" b="1" i="1" dirty="0">
              <a:latin typeface="Candara"/>
              <a:cs typeface="Candara"/>
            </a:endParaRPr>
          </a:p>
          <a:p>
            <a:pPr marL="0" indent="0" algn="ctr">
              <a:spcBef>
                <a:spcPts val="0"/>
              </a:spcBef>
              <a:buNone/>
            </a:pPr>
            <a:r>
              <a:rPr lang="en-US" sz="2400" b="1" i="1" baseline="30000" dirty="0">
                <a:latin typeface="Candara"/>
                <a:cs typeface="Candara"/>
              </a:rPr>
              <a:t>6</a:t>
            </a:r>
            <a:r>
              <a:rPr lang="en-US" sz="2400" b="1" i="1" dirty="0">
                <a:latin typeface="Candara"/>
                <a:cs typeface="Candara"/>
              </a:rPr>
              <a:t> I am astonished that you are so quickly deserting </a:t>
            </a:r>
            <a:br>
              <a:rPr lang="en-US" sz="2400" b="1" i="1" dirty="0">
                <a:latin typeface="Candara"/>
                <a:cs typeface="Candara"/>
              </a:rPr>
            </a:br>
            <a:r>
              <a:rPr lang="en-US" sz="2400" b="1" i="1" dirty="0">
                <a:latin typeface="Candara"/>
                <a:cs typeface="Candara"/>
              </a:rPr>
              <a:t>him who called you in the grace of Christ and are turning to </a:t>
            </a:r>
            <a:br>
              <a:rPr lang="en-US" sz="2400" b="1" i="1" dirty="0">
                <a:latin typeface="Candara"/>
                <a:cs typeface="Candara"/>
              </a:rPr>
            </a:br>
            <a:r>
              <a:rPr lang="en-US" sz="2400" b="1" i="1" dirty="0">
                <a:latin typeface="Candara"/>
                <a:cs typeface="Candara"/>
              </a:rPr>
              <a:t>a different gospel— </a:t>
            </a:r>
            <a:r>
              <a:rPr lang="en-US" sz="2400" b="1" i="1" baseline="30000" dirty="0">
                <a:latin typeface="Candara"/>
                <a:cs typeface="Candara"/>
              </a:rPr>
              <a:t>7</a:t>
            </a:r>
            <a:r>
              <a:rPr lang="en-US" sz="2400" b="1" i="1" dirty="0">
                <a:latin typeface="Candara"/>
                <a:cs typeface="Candara"/>
              </a:rPr>
              <a:t> not that there is another one, but there are </a:t>
            </a:r>
            <a:br>
              <a:rPr lang="en-US" sz="2400" b="1" i="1" dirty="0">
                <a:latin typeface="Candara"/>
                <a:cs typeface="Candara"/>
              </a:rPr>
            </a:br>
            <a:r>
              <a:rPr lang="en-US" sz="2400" b="1" i="1" dirty="0">
                <a:latin typeface="Candara"/>
                <a:cs typeface="Candara"/>
              </a:rPr>
              <a:t>some who trouble you and want to distort the gospel of Christ. </a:t>
            </a:r>
            <a:r>
              <a:rPr lang="en-US" sz="2400" b="1" i="1" baseline="30000" dirty="0">
                <a:latin typeface="Candara"/>
                <a:cs typeface="Candara"/>
              </a:rPr>
              <a:t>8</a:t>
            </a:r>
            <a:r>
              <a:rPr lang="en-US" sz="2400" b="1" i="1" dirty="0">
                <a:latin typeface="Candara"/>
                <a:cs typeface="Candara"/>
              </a:rPr>
              <a:t> But </a:t>
            </a:r>
            <a:br>
              <a:rPr lang="en-US" sz="2400" b="1" i="1" dirty="0">
                <a:latin typeface="Candara"/>
                <a:cs typeface="Candara"/>
              </a:rPr>
            </a:br>
            <a:r>
              <a:rPr lang="en-US" sz="2400" b="1" i="1" dirty="0">
                <a:latin typeface="Candara"/>
                <a:cs typeface="Candara"/>
              </a:rPr>
              <a:t>even if we or an angel from heaven should preach to you a gospel </a:t>
            </a:r>
            <a:br>
              <a:rPr lang="en-US" sz="2400" b="1" i="1" dirty="0">
                <a:latin typeface="Candara"/>
                <a:cs typeface="Candara"/>
              </a:rPr>
            </a:br>
            <a:r>
              <a:rPr lang="en-US" sz="2400" b="1" i="1" dirty="0">
                <a:latin typeface="Candara"/>
                <a:cs typeface="Candara"/>
              </a:rPr>
              <a:t>contrary to the one we preached to you, let him be accursed.</a:t>
            </a:r>
            <a:br>
              <a:rPr lang="en-US" sz="2400" b="1" i="1" dirty="0">
                <a:latin typeface="Candara"/>
                <a:cs typeface="Candara"/>
              </a:rPr>
            </a:br>
            <a:r>
              <a:rPr lang="en-US" sz="2400" b="1" i="1" dirty="0">
                <a:latin typeface="Candara"/>
                <a:cs typeface="Candara"/>
              </a:rPr>
              <a:t> </a:t>
            </a:r>
            <a:r>
              <a:rPr lang="en-US" sz="2400" b="1" i="1" baseline="30000" dirty="0">
                <a:latin typeface="Candara"/>
                <a:cs typeface="Candara"/>
              </a:rPr>
              <a:t>9</a:t>
            </a:r>
            <a:r>
              <a:rPr lang="en-US" sz="2400" b="1" i="1" dirty="0">
                <a:latin typeface="Candara"/>
                <a:cs typeface="Candara"/>
              </a:rPr>
              <a:t> As we have said before, so now I say again: If anyone </a:t>
            </a:r>
            <a:br>
              <a:rPr lang="en-US" sz="2400" b="1" i="1" dirty="0">
                <a:latin typeface="Candara"/>
                <a:cs typeface="Candara"/>
              </a:rPr>
            </a:br>
            <a:r>
              <a:rPr lang="en-US" sz="2400" b="1" i="1" dirty="0">
                <a:latin typeface="Candara"/>
                <a:cs typeface="Candara"/>
              </a:rPr>
              <a:t>is preaching to you a gospel contrary to the one</a:t>
            </a:r>
            <a:br>
              <a:rPr lang="en-US" sz="2400" b="1" i="1" dirty="0">
                <a:latin typeface="Candara"/>
                <a:cs typeface="Candara"/>
              </a:rPr>
            </a:br>
            <a:r>
              <a:rPr lang="en-US" sz="2400" b="1" i="1" dirty="0">
                <a:latin typeface="Candara"/>
                <a:cs typeface="Candara"/>
              </a:rPr>
              <a:t> you received, let him be accursed.</a:t>
            </a:r>
            <a:br>
              <a:rPr lang="en-US" sz="2400" b="1" i="1" dirty="0">
                <a:latin typeface="Candara"/>
                <a:cs typeface="Candara"/>
              </a:rPr>
            </a:br>
            <a:r>
              <a:rPr lang="en-US" sz="2400" b="1" i="1" dirty="0">
                <a:latin typeface="Candara"/>
                <a:cs typeface="Candara"/>
              </a:rPr>
              <a:t>Galatians 1:6-9</a:t>
            </a:r>
          </a:p>
        </p:txBody>
      </p:sp>
    </p:spTree>
    <p:extLst>
      <p:ext uri="{BB962C8B-B14F-4D97-AF65-F5344CB8AC3E}">
        <p14:creationId xmlns:p14="http://schemas.microsoft.com/office/powerpoint/2010/main" val="2473508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SELF-DENIAL: HOW IMPORTANT IS IT?</a:t>
            </a:r>
          </a:p>
        </p:txBody>
      </p:sp>
      <p:sp>
        <p:nvSpPr>
          <p:cNvPr id="5" name="Rectangle 3"/>
          <p:cNvSpPr txBox="1">
            <a:spLocks noChangeArrowheads="1"/>
          </p:cNvSpPr>
          <p:nvPr/>
        </p:nvSpPr>
        <p:spPr bwMode="auto">
          <a:xfrm>
            <a:off x="304840" y="1219200"/>
            <a:ext cx="11734799" cy="56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9:23-25</a:t>
            </a:r>
          </a:p>
          <a:p>
            <a:pPr marL="0" indent="0" algn="ctr">
              <a:spcBef>
                <a:spcPct val="0"/>
              </a:spcBef>
              <a:buNone/>
            </a:pPr>
            <a:endParaRPr lang="en-US" sz="14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Self-denial is </a:t>
            </a:r>
            <a:r>
              <a:rPr lang="en-US" sz="2800" b="1" i="0" spc="-10" dirty="0">
                <a:solidFill>
                  <a:srgbClr val="FF0000"/>
                </a:solidFill>
                <a:latin typeface="Candara" charset="0"/>
                <a:ea typeface="ＭＳ Ｐゴシック" charset="0"/>
                <a:cs typeface="MS PGothic" charset="0"/>
              </a:rPr>
              <a:t>a mark of true saving faith</a:t>
            </a:r>
            <a:r>
              <a:rPr lang="en-US" sz="2800" b="1" i="0" spc="-10" dirty="0">
                <a:latin typeface="Candara" charset="0"/>
                <a:ea typeface="ＭＳ Ｐゴシック" charset="0"/>
                <a:cs typeface="MS PGothic" charset="0"/>
              </a:rPr>
              <a:t>; hence, it is a matter of life and death—not just in this life, but also in the life to come in eternity]. </a:t>
            </a:r>
          </a:p>
        </p:txBody>
      </p:sp>
    </p:spTree>
    <p:extLst>
      <p:ext uri="{BB962C8B-B14F-4D97-AF65-F5344CB8AC3E}">
        <p14:creationId xmlns:p14="http://schemas.microsoft.com/office/powerpoint/2010/main" val="32810070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SELF-DENIAL: HOW IMPORTANT IS IT?</a:t>
            </a:r>
          </a:p>
        </p:txBody>
      </p:sp>
      <p:sp>
        <p:nvSpPr>
          <p:cNvPr id="5" name="Rectangle 3"/>
          <p:cNvSpPr txBox="1">
            <a:spLocks noChangeArrowheads="1"/>
          </p:cNvSpPr>
          <p:nvPr/>
        </p:nvSpPr>
        <p:spPr bwMode="auto">
          <a:xfrm>
            <a:off x="304840" y="1219200"/>
            <a:ext cx="11734799" cy="56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9:23-25</a:t>
            </a:r>
          </a:p>
          <a:p>
            <a:pPr marL="0" indent="0" algn="ctr">
              <a:spcBef>
                <a:spcPct val="0"/>
              </a:spcBef>
              <a:buNone/>
            </a:pPr>
            <a:endParaRPr lang="en-US" sz="1400" i="0" spc="-10" dirty="0" smtClean="0">
              <a:latin typeface="Candara" charset="0"/>
              <a:ea typeface="ＭＳ Ｐゴシック" charset="0"/>
              <a:cs typeface="MS PGothic" charset="0"/>
            </a:endParaRPr>
          </a:p>
          <a:p>
            <a:pPr marL="458788" indent="-458788">
              <a:spcBef>
                <a:spcPct val="0"/>
              </a:spcBef>
            </a:pPr>
            <a:r>
              <a:rPr lang="en-US" sz="2800" b="1" i="0" spc="-10" dirty="0" smtClean="0">
                <a:latin typeface="Candara" charset="0"/>
                <a:ea typeface="ＭＳ Ｐゴシック" charset="0"/>
                <a:cs typeface="MS PGothic" charset="0"/>
              </a:rPr>
              <a:t>Self</a:t>
            </a:r>
            <a:r>
              <a:rPr lang="en-US" sz="2800" b="1" i="0" spc="-10" dirty="0">
                <a:latin typeface="Candara" charset="0"/>
                <a:ea typeface="ＭＳ Ｐゴシック" charset="0"/>
                <a:cs typeface="MS PGothic" charset="0"/>
              </a:rPr>
              <a:t>-denial is not an option but </a:t>
            </a:r>
            <a:r>
              <a:rPr lang="en-US" sz="2800" b="1" i="0" spc="-10" dirty="0">
                <a:solidFill>
                  <a:srgbClr val="FF0000"/>
                </a:solidFill>
                <a:latin typeface="Candara" charset="0"/>
                <a:ea typeface="ＭＳ Ｐゴシック" charset="0"/>
                <a:cs typeface="MS PGothic" charset="0"/>
              </a:rPr>
              <a:t>a REQUIREMENT </a:t>
            </a:r>
            <a:r>
              <a:rPr lang="en-US" sz="2800" b="1" i="0" spc="-10" dirty="0" smtClean="0">
                <a:solidFill>
                  <a:srgbClr val="FF0000"/>
                </a:solidFill>
                <a:latin typeface="Candara" charset="0"/>
                <a:ea typeface="ＭＳ Ｐゴシック" charset="0"/>
                <a:cs typeface="MS PGothic" charset="0"/>
              </a:rPr>
              <a:t>for </a:t>
            </a:r>
            <a:r>
              <a:rPr lang="en-US" sz="2800" b="1" i="0" spc="-10" dirty="0">
                <a:solidFill>
                  <a:srgbClr val="FF0000"/>
                </a:solidFill>
                <a:latin typeface="Candara" charset="0"/>
                <a:ea typeface="ＭＳ Ｐゴシック" charset="0"/>
                <a:cs typeface="MS PGothic" charset="0"/>
              </a:rPr>
              <a:t>following Christ</a:t>
            </a:r>
            <a:r>
              <a:rPr lang="en-US" sz="2800" b="1" i="0" spc="-10" dirty="0">
                <a:latin typeface="Candara" charset="0"/>
                <a:ea typeface="ＭＳ Ｐゴシック" charset="0"/>
                <a:cs typeface="MS PGothic" charset="0"/>
              </a:rPr>
              <a:t>—not just in conversion [regeneration] but also in living everyday life as a Christ-follower [sanctification]</a:t>
            </a:r>
            <a:r>
              <a:rPr lang="en-US" sz="2800" b="1" i="0" spc="-10" dirty="0" smtClean="0">
                <a:latin typeface="Candara" charset="0"/>
                <a:ea typeface="ＭＳ Ｐゴシック" charset="0"/>
                <a:cs typeface="MS PGothic" charset="0"/>
              </a:rPr>
              <a:t>.</a:t>
            </a:r>
            <a:endParaRPr lang="en-US" sz="2800" b="1" i="0" spc="-10" dirty="0">
              <a:latin typeface="Candara" charset="0"/>
              <a:ea typeface="ＭＳ Ｐゴシック" charset="0"/>
              <a:cs typeface="MS PGothic" charset="0"/>
            </a:endParaRPr>
          </a:p>
        </p:txBody>
      </p:sp>
    </p:spTree>
    <p:extLst>
      <p:ext uri="{BB962C8B-B14F-4D97-AF65-F5344CB8AC3E}">
        <p14:creationId xmlns:p14="http://schemas.microsoft.com/office/powerpoint/2010/main" val="14028256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SELF-DENIAL: HOW IMPORTANT IS IT?</a:t>
            </a:r>
          </a:p>
        </p:txBody>
      </p:sp>
      <p:sp>
        <p:nvSpPr>
          <p:cNvPr id="5" name="Rectangle 3"/>
          <p:cNvSpPr txBox="1">
            <a:spLocks noChangeArrowheads="1"/>
          </p:cNvSpPr>
          <p:nvPr/>
        </p:nvSpPr>
        <p:spPr bwMode="auto">
          <a:xfrm>
            <a:off x="304840" y="1219200"/>
            <a:ext cx="11734799" cy="56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9:23-25</a:t>
            </a:r>
          </a:p>
          <a:p>
            <a:pPr marL="0" indent="0" algn="ctr">
              <a:spcBef>
                <a:spcPct val="0"/>
              </a:spcBef>
              <a:buNone/>
            </a:pPr>
            <a:endParaRPr lang="en-US" sz="1400" i="0" spc="-10" dirty="0" smtClean="0">
              <a:latin typeface="Candara" charset="0"/>
              <a:ea typeface="ＭＳ Ｐゴシック" charset="0"/>
              <a:cs typeface="MS PGothic" charset="0"/>
            </a:endParaRPr>
          </a:p>
          <a:p>
            <a:pPr marL="458788" indent="-458788">
              <a:spcBef>
                <a:spcPct val="0"/>
              </a:spcBef>
            </a:pPr>
            <a:r>
              <a:rPr lang="en-US" sz="2800" b="1" i="0" spc="-10" dirty="0" smtClean="0">
                <a:latin typeface="Candara" charset="0"/>
                <a:ea typeface="ＭＳ Ｐゴシック" charset="0"/>
                <a:cs typeface="MS PGothic" charset="0"/>
              </a:rPr>
              <a:t>Self</a:t>
            </a:r>
            <a:r>
              <a:rPr lang="en-US" sz="2800" b="1" i="0" spc="-10" dirty="0">
                <a:latin typeface="Candara" charset="0"/>
                <a:ea typeface="ＭＳ Ｐゴシック" charset="0"/>
                <a:cs typeface="MS PGothic" charset="0"/>
              </a:rPr>
              <a:t>-denial involves one of the two most important theological topics for </a:t>
            </a:r>
            <a:r>
              <a:rPr lang="en-US" sz="2800" b="1" i="0" spc="-10" dirty="0" smtClean="0">
                <a:latin typeface="Candara" charset="0"/>
                <a:ea typeface="ＭＳ Ｐゴシック" charset="0"/>
                <a:cs typeface="MS PGothic" charset="0"/>
              </a:rPr>
              <a:t>us:</a:t>
            </a:r>
            <a:r>
              <a:rPr lang="en-US" sz="2800" b="1" i="0" spc="-10" dirty="0" smtClean="0">
                <a:solidFill>
                  <a:srgbClr val="FF0000"/>
                </a:solidFill>
                <a:latin typeface="Candara" charset="0"/>
                <a:ea typeface="ＭＳ Ｐゴシック" charset="0"/>
                <a:cs typeface="MS PGothic" charset="0"/>
              </a:rPr>
              <a:t> (1) </a:t>
            </a:r>
            <a:r>
              <a:rPr lang="en-US" sz="2800" b="1" i="0" spc="-10" dirty="0" smtClean="0">
                <a:solidFill>
                  <a:srgbClr val="FF0000"/>
                </a:solidFill>
                <a:latin typeface="Candara" charset="0"/>
                <a:ea typeface="ＭＳ Ｐゴシック" charset="0"/>
                <a:cs typeface="MS PGothic" charset="0"/>
              </a:rPr>
              <a:t>to know GOD </a:t>
            </a:r>
            <a:r>
              <a:rPr lang="en-US" sz="2800" b="1" i="0" spc="-10" dirty="0" smtClean="0">
                <a:latin typeface="Candara" charset="0"/>
                <a:ea typeface="ＭＳ Ｐゴシック" charset="0"/>
                <a:cs typeface="MS PGothic" charset="0"/>
              </a:rPr>
              <a:t>&amp;</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FF0000"/>
                </a:solidFill>
                <a:latin typeface="Candara" charset="0"/>
                <a:ea typeface="ＭＳ Ｐゴシック" charset="0"/>
                <a:cs typeface="MS PGothic" charset="0"/>
              </a:rPr>
              <a:t>(2</a:t>
            </a:r>
            <a:r>
              <a:rPr lang="en-US" sz="2800" b="1" i="0" spc="-10" dirty="0" smtClean="0">
                <a:solidFill>
                  <a:srgbClr val="FF0000"/>
                </a:solidFill>
                <a:latin typeface="Candara" charset="0"/>
                <a:ea typeface="ＭＳ Ｐゴシック" charset="0"/>
                <a:cs typeface="MS PGothic" charset="0"/>
              </a:rPr>
              <a:t>) </a:t>
            </a:r>
            <a:r>
              <a:rPr lang="en-US" sz="2800" b="1" i="0" spc="-10" dirty="0" smtClean="0">
                <a:solidFill>
                  <a:srgbClr val="FF0000"/>
                </a:solidFill>
                <a:latin typeface="Candara" charset="0"/>
                <a:ea typeface="ＭＳ Ｐゴシック" charset="0"/>
                <a:cs typeface="MS PGothic" charset="0"/>
              </a:rPr>
              <a:t>to know OURSELVES</a:t>
            </a:r>
            <a:r>
              <a:rPr lang="en-US" sz="2800" b="1" i="0" spc="-10" dirty="0" smtClean="0">
                <a:solidFill>
                  <a:srgbClr val="FF0000"/>
                </a:solidFill>
                <a:latin typeface="Candara" charset="0"/>
                <a:ea typeface="ＭＳ Ｐゴシック" charset="0"/>
                <a:cs typeface="MS PGothic" charset="0"/>
              </a:rPr>
              <a:t> </a:t>
            </a:r>
            <a:r>
              <a:rPr lang="en-US" sz="2800" b="1" i="0" spc="-10" dirty="0" smtClean="0">
                <a:latin typeface="Candara" charset="0"/>
                <a:ea typeface="ＭＳ Ｐゴシック" charset="0"/>
                <a:cs typeface="MS PGothic" charset="0"/>
              </a:rPr>
              <a:t>(</a:t>
            </a:r>
            <a:r>
              <a:rPr lang="en-US" sz="2800" b="1" i="0" spc="-10" dirty="0">
                <a:latin typeface="Candara" charset="0"/>
                <a:ea typeface="ＭＳ Ｐゴシック" charset="0"/>
                <a:cs typeface="MS PGothic" charset="0"/>
              </a:rPr>
              <a:t>two </a:t>
            </a:r>
            <a:r>
              <a:rPr lang="en-US" sz="2800" b="1" i="0" spc="-10" dirty="0" smtClean="0">
                <a:latin typeface="Candara" charset="0"/>
                <a:ea typeface="ＭＳ Ｐゴシック" charset="0"/>
                <a:cs typeface="MS PGothic" charset="0"/>
              </a:rPr>
              <a:t>are interconnected </a:t>
            </a:r>
            <a:r>
              <a:rPr lang="en-US" sz="2800" b="1" i="0" spc="-10" dirty="0" smtClean="0">
                <a:latin typeface="Candara" charset="0"/>
                <a:ea typeface="ＭＳ Ｐゴシック" charset="0"/>
                <a:cs typeface="MS PGothic" charset="0"/>
              </a:rPr>
              <a:t>and inseparable </a:t>
            </a:r>
            <a:r>
              <a:rPr lang="en-US" sz="2800" b="1" i="0" spc="-10" dirty="0">
                <a:latin typeface="Candara" charset="0"/>
                <a:ea typeface="ＭＳ Ｐゴシック" charset="0"/>
                <a:cs typeface="MS PGothic" charset="0"/>
              </a:rPr>
              <a:t>for sound theology).</a:t>
            </a:r>
          </a:p>
        </p:txBody>
      </p:sp>
    </p:spTree>
    <p:extLst>
      <p:ext uri="{BB962C8B-B14F-4D97-AF65-F5344CB8AC3E}">
        <p14:creationId xmlns:p14="http://schemas.microsoft.com/office/powerpoint/2010/main" val="394872503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447800"/>
            <a:ext cx="11982765" cy="5383894"/>
          </a:xfrm>
        </p:spPr>
        <p:txBody>
          <a:bodyPr/>
          <a:lstStyle/>
          <a:p>
            <a:pPr marL="0" indent="0" algn="ctr">
              <a:buNone/>
            </a:pPr>
            <a:r>
              <a:rPr lang="en-US" sz="2800" b="1" i="1" dirty="0" smtClean="0">
                <a:latin typeface="Candara"/>
                <a:cs typeface="Candara"/>
              </a:rPr>
              <a:t>Without </a:t>
            </a:r>
            <a:r>
              <a:rPr lang="en-US" sz="2800" b="1" i="1" dirty="0">
                <a:latin typeface="Candara"/>
                <a:cs typeface="Candara"/>
              </a:rPr>
              <a:t>knowledge of self,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there </a:t>
            </a:r>
            <a:r>
              <a:rPr lang="en-US" sz="2800" b="1" i="1" dirty="0">
                <a:latin typeface="Candara"/>
                <a:cs typeface="Candara"/>
              </a:rPr>
              <a:t>is no knowledge of God</a:t>
            </a:r>
            <a:r>
              <a:rPr lang="en-US" sz="2800" b="1" i="1" dirty="0" smtClean="0">
                <a:latin typeface="Candara"/>
                <a:cs typeface="Candara"/>
              </a:rPr>
              <a:t>. </a:t>
            </a:r>
            <a:r>
              <a:rPr lang="en-US" sz="2800" b="1" i="1" dirty="0">
                <a:latin typeface="Candara"/>
                <a:cs typeface="Candara"/>
              </a:rPr>
              <a:t>Our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wisdom</a:t>
            </a:r>
            <a:r>
              <a:rPr lang="en-US" sz="2800" b="1" i="1" dirty="0">
                <a:latin typeface="Candara"/>
                <a:cs typeface="Candara"/>
              </a:rPr>
              <a:t>, </a:t>
            </a:r>
            <a:r>
              <a:rPr lang="en-US" sz="2800" b="1" i="1" dirty="0" smtClean="0">
                <a:latin typeface="Candara"/>
                <a:cs typeface="Candara"/>
              </a:rPr>
              <a:t>insofar </a:t>
            </a:r>
            <a:r>
              <a:rPr lang="en-US" sz="2800" b="1" i="1" dirty="0">
                <a:latin typeface="Candara"/>
                <a:cs typeface="Candara"/>
              </a:rPr>
              <a:t>as it ought to be deemed true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and </a:t>
            </a:r>
            <a:r>
              <a:rPr lang="en-US" sz="2800" b="1" i="1" dirty="0">
                <a:latin typeface="Candara"/>
                <a:cs typeface="Candara"/>
              </a:rPr>
              <a:t>solid </a:t>
            </a:r>
            <a:r>
              <a:rPr lang="en-US" sz="2800" b="1" i="1" dirty="0" smtClean="0">
                <a:latin typeface="Candara"/>
                <a:cs typeface="Candara"/>
              </a:rPr>
              <a:t>wisdom</a:t>
            </a:r>
            <a:r>
              <a:rPr lang="en-US" sz="2800" b="1" i="1" dirty="0">
                <a:latin typeface="Candara"/>
                <a:cs typeface="Candara"/>
              </a:rPr>
              <a:t>, consists almost entirely of two parts: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the </a:t>
            </a:r>
            <a:r>
              <a:rPr lang="en-US" sz="2800" b="1" i="1" dirty="0">
                <a:latin typeface="Candara"/>
                <a:cs typeface="Candara"/>
              </a:rPr>
              <a:t>knowledge of </a:t>
            </a:r>
            <a:r>
              <a:rPr lang="en-US" sz="2800" b="1" i="1" dirty="0" smtClean="0">
                <a:latin typeface="Candara"/>
                <a:cs typeface="Candara"/>
              </a:rPr>
              <a:t>God </a:t>
            </a:r>
            <a:r>
              <a:rPr lang="en-US" sz="2800" b="1" i="1" dirty="0">
                <a:latin typeface="Candara"/>
                <a:cs typeface="Candara"/>
              </a:rPr>
              <a:t>and of ourselves. But as </a:t>
            </a:r>
            <a:r>
              <a:rPr lang="en-US" sz="2800" b="1" i="1" dirty="0" smtClean="0">
                <a:latin typeface="Candara"/>
                <a:cs typeface="Candara"/>
              </a:rPr>
              <a:t>these</a:t>
            </a:r>
            <a:r>
              <a:rPr lang="en-US" sz="2800" b="1" i="1" dirty="0">
                <a:latin typeface="Candara"/>
                <a:cs typeface="Candara"/>
              </a:rPr>
              <a:t> </a:t>
            </a:r>
            <a:r>
              <a:rPr lang="en-US" sz="2800" b="1" i="1" dirty="0" smtClean="0">
                <a:latin typeface="Candara"/>
                <a:cs typeface="Candara"/>
              </a:rPr>
              <a:t>are </a:t>
            </a:r>
            <a:br>
              <a:rPr lang="en-US" sz="2800" b="1" i="1" dirty="0" smtClean="0">
                <a:latin typeface="Candara"/>
                <a:cs typeface="Candara"/>
              </a:rPr>
            </a:br>
            <a:r>
              <a:rPr lang="en-US" sz="2800" b="1" i="1" dirty="0" smtClean="0">
                <a:latin typeface="Candara"/>
                <a:cs typeface="Candara"/>
              </a:rPr>
              <a:t>connected </a:t>
            </a:r>
            <a:r>
              <a:rPr lang="en-US" sz="2800" b="1" i="1" dirty="0">
                <a:latin typeface="Candara"/>
                <a:cs typeface="Candara"/>
              </a:rPr>
              <a:t>by many </a:t>
            </a:r>
            <a:r>
              <a:rPr lang="en-US" sz="2800" b="1" i="1" dirty="0" smtClean="0">
                <a:latin typeface="Candara"/>
                <a:cs typeface="Candara"/>
              </a:rPr>
              <a:t>ties</a:t>
            </a:r>
            <a:r>
              <a:rPr lang="en-US" sz="2800" b="1" i="1" dirty="0">
                <a:latin typeface="Candara"/>
                <a:cs typeface="Candara"/>
              </a:rPr>
              <a:t>, it is not easy to determine </a:t>
            </a:r>
            <a:r>
              <a:rPr lang="en-US" sz="2800" b="1" i="1" dirty="0" smtClean="0">
                <a:latin typeface="Candara"/>
                <a:cs typeface="Candara"/>
              </a:rPr>
              <a:t>which </a:t>
            </a:r>
            <a:br>
              <a:rPr lang="en-US" sz="2800" b="1" i="1" dirty="0" smtClean="0">
                <a:latin typeface="Candara"/>
                <a:cs typeface="Candara"/>
              </a:rPr>
            </a:br>
            <a:r>
              <a:rPr lang="en-US" sz="2800" b="1" i="1" dirty="0" smtClean="0">
                <a:latin typeface="Candara"/>
                <a:cs typeface="Candara"/>
              </a:rPr>
              <a:t>of </a:t>
            </a:r>
            <a:r>
              <a:rPr lang="en-US" sz="2800" b="1" i="1" dirty="0">
                <a:latin typeface="Candara"/>
                <a:cs typeface="Candara"/>
              </a:rPr>
              <a:t>the two </a:t>
            </a:r>
            <a:r>
              <a:rPr lang="en-US" sz="2800" b="1" i="1" dirty="0" smtClean="0">
                <a:latin typeface="Candara"/>
                <a:cs typeface="Candara"/>
              </a:rPr>
              <a:t>precedes </a:t>
            </a:r>
            <a:r>
              <a:rPr lang="en-US" sz="2800" b="1" i="1" dirty="0">
                <a:latin typeface="Candara"/>
                <a:cs typeface="Candara"/>
              </a:rPr>
              <a:t>and gives birth to the </a:t>
            </a:r>
            <a:r>
              <a:rPr lang="en-US" sz="2800" b="1" i="1" dirty="0" smtClean="0">
                <a:latin typeface="Candara"/>
                <a:cs typeface="Candara"/>
              </a:rPr>
              <a:t>other.</a:t>
            </a:r>
            <a:r>
              <a:rPr lang="en-US" sz="2800" b="1" i="1" dirty="0">
                <a:latin typeface="Candara"/>
                <a:cs typeface="Candara"/>
              </a:rPr>
              <a:t/>
            </a:r>
            <a:br>
              <a:rPr lang="en-US" sz="2800" b="1" i="1" dirty="0">
                <a:latin typeface="Candara"/>
                <a:cs typeface="Candara"/>
              </a:rPr>
            </a:br>
            <a:r>
              <a:rPr lang="en-US" sz="2800" b="1" i="1" dirty="0" smtClean="0">
                <a:latin typeface="Candara"/>
                <a:cs typeface="Candara"/>
              </a:rPr>
              <a:t>John </a:t>
            </a:r>
            <a:r>
              <a:rPr lang="en-US" sz="2800" b="1" i="1" dirty="0">
                <a:latin typeface="Candara"/>
                <a:cs typeface="Candara"/>
              </a:rPr>
              <a:t>Calvin</a:t>
            </a:r>
          </a:p>
        </p:txBody>
      </p:sp>
    </p:spTree>
    <p:extLst>
      <p:ext uri="{BB962C8B-B14F-4D97-AF65-F5344CB8AC3E}">
        <p14:creationId xmlns:p14="http://schemas.microsoft.com/office/powerpoint/2010/main" val="104505513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04800" y="609600"/>
            <a:ext cx="11582400" cy="457200"/>
          </a:xfrm>
        </p:spPr>
        <p:txBody>
          <a:bodyPr/>
          <a:lstStyle/>
          <a:p>
            <a:r>
              <a:rPr lang="en-US" sz="3200" b="1" dirty="0">
                <a:latin typeface="Candara" charset="0"/>
                <a:ea typeface="MS PGothic" charset="0"/>
                <a:cs typeface="Arial" charset="0"/>
              </a:rPr>
              <a:t>SELF-DENIAL: WHAT IS </a:t>
            </a:r>
            <a:r>
              <a:rPr lang="en-US" sz="3200" b="1" dirty="0" smtClean="0">
                <a:latin typeface="Candara" charset="0"/>
                <a:ea typeface="MS PGothic" charset="0"/>
                <a:cs typeface="Arial" charset="0"/>
              </a:rPr>
              <a:t>IT, </a:t>
            </a:r>
            <a:r>
              <a:rPr lang="en-US" sz="3200" b="1" dirty="0">
                <a:latin typeface="Candara" charset="0"/>
                <a:ea typeface="MS PGothic" charset="0"/>
                <a:cs typeface="Arial" charset="0"/>
              </a:rPr>
              <a:t>REALLY?</a:t>
            </a:r>
          </a:p>
        </p:txBody>
      </p:sp>
      <p:sp>
        <p:nvSpPr>
          <p:cNvPr id="5" name="Rectangle 3"/>
          <p:cNvSpPr txBox="1">
            <a:spLocks noChangeArrowheads="1"/>
          </p:cNvSpPr>
          <p:nvPr/>
        </p:nvSpPr>
        <p:spPr bwMode="auto">
          <a:xfrm>
            <a:off x="304840" y="1219200"/>
            <a:ext cx="11734799" cy="561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0" indent="0" algn="ctr">
              <a:spcBef>
                <a:spcPct val="0"/>
              </a:spcBef>
              <a:buNone/>
            </a:pPr>
            <a:r>
              <a:rPr lang="en-US" sz="2600" baseline="30000" dirty="0">
                <a:latin typeface="Candara"/>
                <a:cs typeface="Candara"/>
              </a:rPr>
              <a:t>23</a:t>
            </a:r>
            <a:r>
              <a:rPr lang="en-US" sz="2600" dirty="0">
                <a:latin typeface="Candara"/>
                <a:cs typeface="Candara"/>
              </a:rPr>
              <a:t> And he said to all, “If anyone would come after me, </a:t>
            </a:r>
            <a:br>
              <a:rPr lang="en-US" sz="2600" dirty="0">
                <a:latin typeface="Candara"/>
                <a:cs typeface="Candara"/>
              </a:rPr>
            </a:br>
            <a:r>
              <a:rPr lang="en-US" sz="2600" dirty="0">
                <a:latin typeface="Candara"/>
                <a:cs typeface="Candara"/>
              </a:rPr>
              <a:t>let him deny himself and take up his cross daily and follow me. </a:t>
            </a:r>
            <a:br>
              <a:rPr lang="en-US" sz="2600" dirty="0">
                <a:latin typeface="Candara"/>
                <a:cs typeface="Candara"/>
              </a:rPr>
            </a:br>
            <a:r>
              <a:rPr lang="en-US" sz="2600" baseline="30000" dirty="0">
                <a:latin typeface="Candara"/>
                <a:cs typeface="Candara"/>
              </a:rPr>
              <a:t>24</a:t>
            </a:r>
            <a:r>
              <a:rPr lang="en-US" sz="2600" dirty="0">
                <a:latin typeface="Candara"/>
                <a:cs typeface="Candara"/>
              </a:rPr>
              <a:t> For whoever would save his life will lose it, but whoever loses </a:t>
            </a:r>
            <a:br>
              <a:rPr lang="en-US" sz="2600" dirty="0">
                <a:latin typeface="Candara"/>
                <a:cs typeface="Candara"/>
              </a:rPr>
            </a:br>
            <a:r>
              <a:rPr lang="en-US" sz="2600" dirty="0">
                <a:latin typeface="Candara"/>
                <a:cs typeface="Candara"/>
              </a:rPr>
              <a:t>his life for my sake will save it. </a:t>
            </a:r>
            <a:r>
              <a:rPr lang="en-US" sz="2600" baseline="30000" dirty="0">
                <a:latin typeface="Candara"/>
                <a:cs typeface="Candara"/>
              </a:rPr>
              <a:t>25</a:t>
            </a:r>
            <a:r>
              <a:rPr lang="en-US" sz="2600" dirty="0">
                <a:latin typeface="Candara"/>
                <a:cs typeface="Candara"/>
              </a:rPr>
              <a:t> For what does it profit a man</a:t>
            </a:r>
            <a:br>
              <a:rPr lang="en-US" sz="2600" dirty="0">
                <a:latin typeface="Candara"/>
                <a:cs typeface="Candara"/>
              </a:rPr>
            </a:br>
            <a:r>
              <a:rPr lang="en-US" sz="2600" dirty="0">
                <a:latin typeface="Candara"/>
                <a:cs typeface="Candara"/>
              </a:rPr>
              <a:t> if he gains the whole world and loses or forfeits himself?</a:t>
            </a:r>
            <a:br>
              <a:rPr lang="en-US" sz="2600" dirty="0">
                <a:latin typeface="Candara"/>
                <a:cs typeface="Candara"/>
              </a:rPr>
            </a:br>
            <a:r>
              <a:rPr lang="en-US" sz="2600" dirty="0">
                <a:latin typeface="Candara"/>
                <a:cs typeface="Candara"/>
              </a:rPr>
              <a:t>Luke 9:23-25</a:t>
            </a:r>
          </a:p>
          <a:p>
            <a:pPr marL="0" indent="0" algn="ctr">
              <a:spcBef>
                <a:spcPct val="0"/>
              </a:spcBef>
              <a:buNone/>
            </a:pPr>
            <a:endParaRPr lang="en-US" sz="1200" i="0" spc="-10" dirty="0" smtClean="0">
              <a:latin typeface="Candara" charset="0"/>
              <a:ea typeface="ＭＳ Ｐゴシック" charset="0"/>
              <a:cs typeface="MS PGothic" charset="0"/>
            </a:endParaRPr>
          </a:p>
          <a:p>
            <a:pPr marL="458788" indent="-458788">
              <a:spcBef>
                <a:spcPct val="0"/>
              </a:spcBef>
            </a:pPr>
            <a:r>
              <a:rPr lang="en-US" sz="2800" b="1" i="0" spc="-10" dirty="0">
                <a:latin typeface="Candara" charset="0"/>
                <a:ea typeface="ＭＳ Ｐゴシック" charset="0"/>
                <a:cs typeface="MS PGothic" charset="0"/>
              </a:rPr>
              <a:t>It does </a:t>
            </a:r>
            <a:r>
              <a:rPr lang="en-US" sz="2800" b="1" i="0" u="sng" spc="-10" dirty="0">
                <a:solidFill>
                  <a:srgbClr val="FF0000"/>
                </a:solidFill>
                <a:latin typeface="Candara" charset="0"/>
                <a:ea typeface="ＭＳ Ｐゴシック" charset="0"/>
                <a:cs typeface="MS PGothic" charset="0"/>
              </a:rPr>
              <a:t>NOT</a:t>
            </a:r>
            <a:r>
              <a:rPr lang="en-US" sz="2800" b="1" i="0" spc="-10" dirty="0">
                <a:latin typeface="Candara" charset="0"/>
                <a:ea typeface="ＭＳ Ｐゴシック" charset="0"/>
                <a:cs typeface="MS PGothic" charset="0"/>
              </a:rPr>
              <a:t> mean:  </a:t>
            </a:r>
          </a:p>
          <a:p>
            <a:pPr marL="909638" lvl="1" indent="-455613">
              <a:spcBef>
                <a:spcPct val="0"/>
              </a:spcBef>
              <a:buFont typeface="Wingdings" charset="2"/>
              <a:buChar char="Ø"/>
            </a:pPr>
            <a:r>
              <a:rPr lang="en-US" sz="2600" b="1" i="0" kern="0" dirty="0">
                <a:latin typeface="Candara" charset="0"/>
                <a:ea typeface="MS PGothic" charset="0"/>
                <a:cs typeface="Arial" charset="0"/>
              </a:rPr>
              <a:t>We deny our personhood. </a:t>
            </a:r>
          </a:p>
          <a:p>
            <a:pPr marL="909638" lvl="1" indent="-455613">
              <a:spcBef>
                <a:spcPct val="0"/>
              </a:spcBef>
              <a:buFont typeface="Wingdings" charset="2"/>
              <a:buChar char="Ø"/>
            </a:pPr>
            <a:r>
              <a:rPr lang="en-US" sz="2600" b="1" i="0" kern="0" dirty="0">
                <a:latin typeface="Candara" charset="0"/>
                <a:ea typeface="MS PGothic" charset="0"/>
                <a:cs typeface="Arial" charset="0"/>
              </a:rPr>
              <a:t>We deny our personal human needs.</a:t>
            </a:r>
          </a:p>
          <a:p>
            <a:pPr marL="909638" lvl="1" indent="-455613">
              <a:spcBef>
                <a:spcPct val="0"/>
              </a:spcBef>
              <a:buFont typeface="Wingdings" charset="2"/>
              <a:buChar char="Ø"/>
            </a:pPr>
            <a:r>
              <a:rPr lang="en-US" sz="2600" b="1" i="0" kern="0" dirty="0">
                <a:latin typeface="Candara" charset="0"/>
                <a:ea typeface="MS PGothic" charset="0"/>
                <a:cs typeface="Arial" charset="0"/>
              </a:rPr>
              <a:t>We stop thinking on our own.</a:t>
            </a:r>
          </a:p>
          <a:p>
            <a:pPr marL="909638" lvl="1" indent="-455613">
              <a:spcBef>
                <a:spcPct val="0"/>
              </a:spcBef>
              <a:buFont typeface="Wingdings" charset="2"/>
              <a:buChar char="Ø"/>
            </a:pPr>
            <a:r>
              <a:rPr lang="en-US" sz="2600" b="1" i="0" kern="0" dirty="0">
                <a:latin typeface="Candara" charset="0"/>
                <a:ea typeface="MS PGothic" charset="0"/>
                <a:cs typeface="Arial" charset="0"/>
              </a:rPr>
              <a:t>We deny our hunger to be loved and to experience meaning and satisfaction in life.</a:t>
            </a:r>
          </a:p>
        </p:txBody>
      </p:sp>
    </p:spTree>
    <p:extLst>
      <p:ext uri="{BB962C8B-B14F-4D97-AF65-F5344CB8AC3E}">
        <p14:creationId xmlns:p14="http://schemas.microsoft.com/office/powerpoint/2010/main" val="2671970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48158</TotalTime>
  <Words>974</Words>
  <Application>Microsoft Macintosh PowerPoint</Application>
  <PresentationFormat>Custom</PresentationFormat>
  <Paragraphs>72</Paragraphs>
  <Slides>16</Slides>
  <Notes>14</Notes>
  <HiddenSlides>0</HiddenSlides>
  <MMClips>0</MMClips>
  <ScaleCrop>false</ScaleCrop>
  <HeadingPairs>
    <vt:vector size="4" baseType="variant">
      <vt:variant>
        <vt:lpstr>Theme</vt:lpstr>
      </vt:variant>
      <vt:variant>
        <vt:i4>22</vt:i4>
      </vt:variant>
      <vt:variant>
        <vt:lpstr>Slide Titles</vt:lpstr>
      </vt:variant>
      <vt:variant>
        <vt:i4>16</vt:i4>
      </vt:variant>
    </vt:vector>
  </HeadingPairs>
  <TitlesOfParts>
    <vt:vector size="38" baseType="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2_Normal</vt:lpstr>
      <vt:lpstr>11_Default Design</vt:lpstr>
      <vt:lpstr>12_Default Design</vt:lpstr>
      <vt:lpstr>13_Default Design</vt:lpstr>
      <vt:lpstr>14_Default Design</vt:lpstr>
      <vt:lpstr>15_Default Design</vt:lpstr>
      <vt:lpstr>16_Default Design</vt:lpstr>
      <vt:lpstr>17_Default Design</vt:lpstr>
      <vt:lpstr>18_Default Design</vt:lpstr>
      <vt:lpstr>PowerPoint Presentation</vt:lpstr>
      <vt:lpstr>Self-Denial – Part 1</vt:lpstr>
      <vt:lpstr>WHY IS SOUND THEOLOGY SO IMPORTANT?</vt:lpstr>
      <vt:lpstr>PowerPoint Presentation</vt:lpstr>
      <vt:lpstr>SELF-DENIAL: HOW IMPORTANT IS IT?</vt:lpstr>
      <vt:lpstr>SELF-DENIAL: HOW IMPORTANT IS IT?</vt:lpstr>
      <vt:lpstr>SELF-DENIAL: HOW IMPORTANT IS IT?</vt:lpstr>
      <vt:lpstr>PowerPoint Presentation</vt:lpstr>
      <vt:lpstr>SELF-DENIAL: WHAT IS IT, REALLY?</vt:lpstr>
      <vt:lpstr>SELF-DENIAL: WHAT IS IT REALLY?</vt:lpstr>
      <vt:lpstr>PowerPoint Presentation</vt:lpstr>
      <vt:lpstr>PowerPoint Presentation</vt:lpstr>
      <vt:lpstr>HOW CAN WE APPLY SELF-DENIAL IN FOLLOWING CHRIST?</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3108</cp:revision>
  <cp:lastPrinted>2016-07-24T15:50:28Z</cp:lastPrinted>
  <dcterms:created xsi:type="dcterms:W3CDTF">2007-10-20T20:09:35Z</dcterms:created>
  <dcterms:modified xsi:type="dcterms:W3CDTF">2016-09-26T14:44:18Z</dcterms:modified>
  <cp:category/>
</cp:coreProperties>
</file>