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279" r:id="rId19"/>
    <p:sldMasterId id="2147484291" r:id="rId20"/>
  </p:sldMasterIdLst>
  <p:notesMasterIdLst>
    <p:notesMasterId r:id="rId48"/>
  </p:notesMasterIdLst>
  <p:sldIdLst>
    <p:sldId id="281" r:id="rId21"/>
    <p:sldId id="422" r:id="rId22"/>
    <p:sldId id="427" r:id="rId23"/>
    <p:sldId id="425" r:id="rId24"/>
    <p:sldId id="426" r:id="rId25"/>
    <p:sldId id="428" r:id="rId26"/>
    <p:sldId id="429" r:id="rId27"/>
    <p:sldId id="430" r:id="rId28"/>
    <p:sldId id="431" r:id="rId29"/>
    <p:sldId id="432" r:id="rId30"/>
    <p:sldId id="433" r:id="rId31"/>
    <p:sldId id="435" r:id="rId32"/>
    <p:sldId id="436" r:id="rId33"/>
    <p:sldId id="437" r:id="rId34"/>
    <p:sldId id="438" r:id="rId35"/>
    <p:sldId id="439" r:id="rId36"/>
    <p:sldId id="440" r:id="rId37"/>
    <p:sldId id="441" r:id="rId38"/>
    <p:sldId id="442" r:id="rId39"/>
    <p:sldId id="444" r:id="rId40"/>
    <p:sldId id="445" r:id="rId41"/>
    <p:sldId id="446" r:id="rId42"/>
    <p:sldId id="447" r:id="rId43"/>
    <p:sldId id="449" r:id="rId44"/>
    <p:sldId id="375" r:id="rId45"/>
    <p:sldId id="386" r:id="rId46"/>
    <p:sldId id="283" r:id="rId47"/>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8" autoAdjust="0"/>
    <p:restoredTop sz="92760"/>
  </p:normalViewPr>
  <p:slideViewPr>
    <p:cSldViewPr>
      <p:cViewPr>
        <p:scale>
          <a:sx n="103" d="100"/>
          <a:sy n="103" d="100"/>
        </p:scale>
        <p:origin x="-688" y="-880"/>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3/21/16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80236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ＭＳ Ｐゴシック" charset="0"/>
                <a:cs typeface="ＭＳ Ｐゴシック" charset="0"/>
              </a:rPr>
              <a:t>One pastor, “the thought of heaven depresses me.  I can’t stand the thought of that endless tedium, To float around in the clouds with nothing to do but strum a harp…. Its so terribly boring.”</a:t>
            </a:r>
          </a:p>
          <a:p>
            <a:r>
              <a:rPr lang="en-US" sz="1200" u="none" kern="1200" baseline="0" dirty="0" smtClean="0">
                <a:solidFill>
                  <a:schemeClr val="tx1"/>
                </a:solidFill>
                <a:latin typeface="+mn-lt"/>
                <a:ea typeface="ＭＳ Ｐゴシック" charset="0"/>
                <a:cs typeface="ＭＳ Ｐゴシック" charset="0"/>
              </a:rPr>
              <a:t>Boring – in our arrogance we think we know better than God what is fun and interesting. What paradise is??</a:t>
            </a:r>
          </a:p>
          <a:p>
            <a:r>
              <a:rPr lang="en-US" sz="1200" u="none" kern="1200" baseline="0" dirty="0" smtClean="0">
                <a:solidFill>
                  <a:schemeClr val="tx1"/>
                </a:solidFill>
                <a:latin typeface="+mn-lt"/>
                <a:ea typeface="ＭＳ Ｐゴシック" charset="0"/>
                <a:cs typeface="ＭＳ Ｐゴシック" charset="0"/>
              </a:rPr>
              <a:t>When asked what someone expected after death, they replied, “Well, I suppose I shall enter into eternal bliss, but I really wish you wouldn’t bring up such depressing subjects.”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baseline="0" dirty="0" smtClean="0">
                <a:solidFill>
                  <a:schemeClr val="tx1"/>
                </a:solidFill>
                <a:latin typeface="+mn-lt"/>
                <a:ea typeface="ＭＳ Ｐゴシック" charset="0"/>
                <a:cs typeface="ＭＳ Ｐゴシック" charset="0"/>
              </a:rPr>
              <a:t> John Eldridge  “Nearly every Christian I have spoken with has some idea that eternity is an un-ending church service.  We have settled on an image of the never-ending sing-along in the sky, one great hymn after another, forever and ever, amen.  And our heart sinks. Forever and ever?  That’s it?  That’s the good news?  And then we sigh and feel guilty that we are not more “spiritual” We lost heart and we turn once more to the present to find what life we can.”</a:t>
            </a:r>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67976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9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7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7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7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7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97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4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4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97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66902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7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51858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17913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4304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1619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045173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65810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3218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6838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7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7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062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20825697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4476635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65350462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7241127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960565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23112015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42160676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53295351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25518132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34167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5202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2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4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3/21/16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3/21/16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3/21/16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3/21/16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1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3/21/16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1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3/21/16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2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4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3/21/16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3/21/16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3/21/16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3/21/16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1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3/21/16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1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3/21/16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3/21/16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8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68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68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1797849"/>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82194047"/>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3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3/21/16</a:t>
            </a:fld>
            <a:endParaRPr lang="en-US"/>
          </a:p>
        </p:txBody>
      </p:sp>
      <p:sp>
        <p:nvSpPr>
          <p:cNvPr id="5" name="Footer Placeholder 4"/>
          <p:cNvSpPr>
            <a:spLocks noGrp="1"/>
          </p:cNvSpPr>
          <p:nvPr>
            <p:ph type="ftr" sz="quarter" idx="3"/>
          </p:nvPr>
        </p:nvSpPr>
        <p:spPr>
          <a:xfrm>
            <a:off x="4038600" y="635663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3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3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3/21/16</a:t>
            </a:fld>
            <a:endParaRPr lang="en-US"/>
          </a:p>
        </p:txBody>
      </p:sp>
      <p:sp>
        <p:nvSpPr>
          <p:cNvPr id="5" name="Footer Placeholder 4"/>
          <p:cNvSpPr>
            <a:spLocks noGrp="1"/>
          </p:cNvSpPr>
          <p:nvPr>
            <p:ph type="ftr" sz="quarter" idx="3"/>
          </p:nvPr>
        </p:nvSpPr>
        <p:spPr>
          <a:xfrm>
            <a:off x="4038600" y="635663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3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24.xml"/><Relationship Id="rId3" Type="http://schemas.openxmlformats.org/officeDocument/2006/relationships/hyperlink" Target="http://www.epm.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smtClean="0">
                <a:latin typeface="Candara" charset="0"/>
                <a:cs typeface="MS PGothic" charset="0"/>
              </a:rPr>
              <a:t>It’ll be way more amazing than even </a:t>
            </a:r>
            <a:r>
              <a:rPr lang="en-US" sz="2600" b="1" spc="-10" dirty="0" smtClean="0">
                <a:solidFill>
                  <a:srgbClr val="FF0000"/>
                </a:solidFill>
                <a:latin typeface="Candara" charset="0"/>
                <a:cs typeface="MS PGothic" charset="0"/>
              </a:rPr>
              <a:t>our marriage relationship.</a:t>
            </a:r>
            <a:endParaRPr lang="en-US" sz="2600" b="1" spc="-10" dirty="0">
              <a:solidFill>
                <a:srgbClr val="FF0000"/>
              </a:solidFill>
              <a:latin typeface="Candara" charset="0"/>
              <a:cs typeface="MS PGothic" charset="0"/>
            </a:endParaRPr>
          </a:p>
          <a:p>
            <a:pPr marL="0" indent="0">
              <a:spcBef>
                <a:spcPct val="0"/>
              </a:spcBef>
              <a:buNone/>
            </a:pPr>
            <a:endParaRPr lang="en-US" sz="1400" b="1" spc="-10" dirty="0">
              <a:latin typeface="Candara" charset="0"/>
              <a:ea typeface="Candara" charset="0"/>
              <a:cs typeface="MS PGothic" charset="0"/>
            </a:endParaRPr>
          </a:p>
          <a:p>
            <a:pPr marL="0" indent="0" algn="ctr">
              <a:spcBef>
                <a:spcPts val="0"/>
              </a:spcBef>
              <a:buNone/>
              <a:defRPr/>
            </a:pPr>
            <a:r>
              <a:rPr lang="en-US" sz="2400" i="1" baseline="30000" dirty="0" smtClean="0">
                <a:latin typeface="Candara" charset="0"/>
                <a:ea typeface="Candara" charset="0"/>
                <a:cs typeface="Candara" charset="0"/>
              </a:rPr>
              <a:t>23 </a:t>
            </a:r>
            <a:r>
              <a:rPr lang="en-US" sz="2400" i="1" dirty="0" smtClean="0">
                <a:latin typeface="Candara" charset="0"/>
                <a:ea typeface="Candara" charset="0"/>
                <a:cs typeface="Candara" charset="0"/>
              </a:rPr>
              <a:t>The </a:t>
            </a:r>
            <a:r>
              <a:rPr lang="en-US" sz="2400" i="1" dirty="0">
                <a:latin typeface="Candara" charset="0"/>
                <a:ea typeface="Candara" charset="0"/>
                <a:cs typeface="Candara" charset="0"/>
              </a:rPr>
              <a:t>same day Sadducees came to him, who say that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there </a:t>
            </a:r>
            <a:r>
              <a:rPr lang="en-US" sz="2400" i="1" dirty="0">
                <a:latin typeface="Candara" charset="0"/>
                <a:ea typeface="Candara" charset="0"/>
                <a:cs typeface="Candara" charset="0"/>
              </a:rPr>
              <a:t>is no resurrection, and they asked him a question, </a:t>
            </a:r>
            <a:r>
              <a:rPr lang="en-US" sz="2400" i="1" baseline="30000" dirty="0" smtClean="0">
                <a:latin typeface="Candara" charset="0"/>
                <a:ea typeface="Candara" charset="0"/>
                <a:cs typeface="Candara" charset="0"/>
              </a:rPr>
              <a:t>24</a:t>
            </a:r>
            <a:r>
              <a:rPr lang="en-US" sz="2400" i="1" dirty="0" smtClean="0">
                <a:latin typeface="Candara" charset="0"/>
                <a:ea typeface="Candara" charset="0"/>
                <a:cs typeface="Candara" charset="0"/>
              </a:rPr>
              <a:t> saying,</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“Teacher, Moses said, ‘If a man dies having no children, his brother </a:t>
            </a:r>
            <a:r>
              <a:rPr lang="en-US" sz="2400" i="1" dirty="0" smtClean="0">
                <a:latin typeface="Candara" charset="0"/>
                <a:ea typeface="Candara" charset="0"/>
                <a:cs typeface="Candara" charset="0"/>
              </a:rPr>
              <a:t>must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marry the widow and raise up offspring for his brother.’ </a:t>
            </a:r>
            <a:r>
              <a:rPr lang="en-US" sz="2400" i="1" baseline="30000" dirty="0" smtClean="0">
                <a:latin typeface="Candara" charset="0"/>
                <a:ea typeface="Candara" charset="0"/>
                <a:cs typeface="Candara" charset="0"/>
              </a:rPr>
              <a:t>25</a:t>
            </a:r>
            <a:r>
              <a:rPr lang="en-US" sz="2400" i="1" dirty="0" smtClean="0">
                <a:latin typeface="Candara" charset="0"/>
                <a:ea typeface="Candara" charset="0"/>
                <a:cs typeface="Candara" charset="0"/>
              </a:rPr>
              <a:t> Now </a:t>
            </a:r>
            <a:r>
              <a:rPr lang="en-US" sz="2400" i="1" dirty="0">
                <a:latin typeface="Candara" charset="0"/>
                <a:ea typeface="Candara" charset="0"/>
                <a:cs typeface="Candara" charset="0"/>
              </a:rPr>
              <a:t>there were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seven </a:t>
            </a:r>
            <a:r>
              <a:rPr lang="en-US" sz="2400" i="1" dirty="0">
                <a:latin typeface="Candara" charset="0"/>
                <a:ea typeface="Candara" charset="0"/>
                <a:cs typeface="Candara" charset="0"/>
              </a:rPr>
              <a:t>brothers among us. The first married and died, and having no offspring </a:t>
            </a:r>
            <a:r>
              <a:rPr lang="en-US" sz="2400" i="1" dirty="0" smtClean="0">
                <a:latin typeface="Candara" charset="0"/>
                <a:ea typeface="Candara" charset="0"/>
                <a:cs typeface="Candara" charset="0"/>
              </a:rPr>
              <a:t>left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his wife to his brother. </a:t>
            </a:r>
            <a:r>
              <a:rPr lang="en-US" sz="2400" i="1" baseline="30000" dirty="0" smtClean="0">
                <a:latin typeface="Candara" charset="0"/>
                <a:ea typeface="Candara" charset="0"/>
                <a:cs typeface="Candara" charset="0"/>
              </a:rPr>
              <a:t>26</a:t>
            </a:r>
            <a:r>
              <a:rPr lang="en-US" sz="2400" i="1" dirty="0" smtClean="0">
                <a:latin typeface="Candara" charset="0"/>
                <a:ea typeface="Candara" charset="0"/>
                <a:cs typeface="Candara" charset="0"/>
              </a:rPr>
              <a:t> So </a:t>
            </a:r>
            <a:r>
              <a:rPr lang="en-US" sz="2400" i="1" dirty="0">
                <a:latin typeface="Candara" charset="0"/>
                <a:ea typeface="Candara" charset="0"/>
                <a:cs typeface="Candara" charset="0"/>
              </a:rPr>
              <a:t>too the second and third, down to the seventh. </a:t>
            </a:r>
            <a:r>
              <a:rPr lang="en-US" sz="2400" i="1" baseline="30000" dirty="0" smtClean="0">
                <a:latin typeface="Candara" charset="0"/>
                <a:ea typeface="Candara" charset="0"/>
                <a:cs typeface="Candara" charset="0"/>
              </a:rPr>
              <a:t>27</a:t>
            </a:r>
            <a:r>
              <a:rPr lang="en-US" sz="2400" i="1" dirty="0" smtClean="0">
                <a:latin typeface="Candara" charset="0"/>
                <a:ea typeface="Candara" charset="0"/>
                <a:cs typeface="Candara" charset="0"/>
              </a:rPr>
              <a:t> After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them </a:t>
            </a:r>
            <a:r>
              <a:rPr lang="en-US" sz="2400" i="1" dirty="0">
                <a:latin typeface="Candara" charset="0"/>
                <a:ea typeface="Candara" charset="0"/>
                <a:cs typeface="Candara" charset="0"/>
              </a:rPr>
              <a:t>all, the woman died. </a:t>
            </a:r>
            <a:r>
              <a:rPr lang="en-US" sz="2400" i="1" baseline="30000" dirty="0" smtClean="0">
                <a:latin typeface="Candara" charset="0"/>
                <a:ea typeface="Candara" charset="0"/>
                <a:cs typeface="Candara" charset="0"/>
              </a:rPr>
              <a:t>28</a:t>
            </a:r>
            <a:r>
              <a:rPr lang="en-US" sz="2400" i="1" dirty="0" smtClean="0">
                <a:latin typeface="Candara" charset="0"/>
                <a:ea typeface="Candara" charset="0"/>
                <a:cs typeface="Candara" charset="0"/>
              </a:rPr>
              <a:t> In </a:t>
            </a:r>
            <a:r>
              <a:rPr lang="en-US" sz="2400" i="1" dirty="0">
                <a:latin typeface="Candara" charset="0"/>
                <a:ea typeface="Candara" charset="0"/>
                <a:cs typeface="Candara" charset="0"/>
              </a:rPr>
              <a:t>the resurrection, therefore, of the seven, whose </a:t>
            </a:r>
            <a:r>
              <a:rPr lang="en-US" sz="2400" i="1" dirty="0" smtClean="0">
                <a:latin typeface="Candara" charset="0"/>
                <a:ea typeface="Candara" charset="0"/>
                <a:cs typeface="Candara" charset="0"/>
              </a:rPr>
              <a:t>wife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will </a:t>
            </a:r>
            <a:r>
              <a:rPr lang="en-US" sz="2400" i="1" dirty="0">
                <a:latin typeface="Candara" charset="0"/>
                <a:ea typeface="Candara" charset="0"/>
                <a:cs typeface="Candara" charset="0"/>
              </a:rPr>
              <a:t>she be? For they all had her.</a:t>
            </a:r>
            <a:r>
              <a:rPr lang="en-US" sz="2400" i="1" dirty="0" smtClean="0">
                <a:latin typeface="Candara" charset="0"/>
                <a:ea typeface="Candara" charset="0"/>
                <a:cs typeface="Candara" charset="0"/>
              </a:rPr>
              <a:t>”</a:t>
            </a:r>
            <a:r>
              <a:rPr lang="en-US" sz="2400" i="1" baseline="30000" dirty="0" smtClean="0">
                <a:latin typeface="Candara" charset="0"/>
                <a:ea typeface="Candara" charset="0"/>
                <a:cs typeface="Candara" charset="0"/>
              </a:rPr>
              <a:t>29</a:t>
            </a:r>
            <a:r>
              <a:rPr lang="en-US" sz="2400" i="1" dirty="0" smtClean="0">
                <a:latin typeface="Candara" charset="0"/>
                <a:ea typeface="Candara" charset="0"/>
                <a:cs typeface="Candara" charset="0"/>
              </a:rPr>
              <a:t> But </a:t>
            </a:r>
            <a:r>
              <a:rPr lang="en-US" sz="2400" i="1" dirty="0">
                <a:latin typeface="Candara" charset="0"/>
                <a:ea typeface="Candara" charset="0"/>
                <a:cs typeface="Candara" charset="0"/>
              </a:rPr>
              <a:t>Jesus answered them, “You are wrong,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because you </a:t>
            </a:r>
            <a:r>
              <a:rPr lang="en-US" sz="2400" i="1" dirty="0">
                <a:latin typeface="Candara" charset="0"/>
                <a:ea typeface="Candara" charset="0"/>
                <a:cs typeface="Candara" charset="0"/>
              </a:rPr>
              <a:t>know neither the Scriptures nor the power of God. </a:t>
            </a:r>
            <a:r>
              <a:rPr lang="en-US" sz="2400" i="1" baseline="30000" dirty="0" smtClean="0">
                <a:latin typeface="Candara" charset="0"/>
                <a:ea typeface="Candara" charset="0"/>
                <a:cs typeface="Candara" charset="0"/>
              </a:rPr>
              <a:t>30</a:t>
            </a:r>
            <a:r>
              <a:rPr lang="en-US" sz="2400" i="1" dirty="0" smtClean="0">
                <a:latin typeface="Candara" charset="0"/>
                <a:ea typeface="Candara" charset="0"/>
                <a:cs typeface="Candara" charset="0"/>
              </a:rPr>
              <a:t> For in the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resurrection they </a:t>
            </a:r>
            <a:r>
              <a:rPr lang="en-US" sz="2400" i="1" dirty="0">
                <a:latin typeface="Candara" charset="0"/>
                <a:ea typeface="Candara" charset="0"/>
                <a:cs typeface="Candara" charset="0"/>
              </a:rPr>
              <a:t>neither marry nor are given in marriage, but are like </a:t>
            </a:r>
            <a:r>
              <a:rPr lang="en-US" sz="2400" i="1" dirty="0" smtClean="0">
                <a:latin typeface="Candara" charset="0"/>
                <a:ea typeface="Candara" charset="0"/>
                <a:cs typeface="Candara" charset="0"/>
              </a:rPr>
              <a:t>angels.</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Matthew </a:t>
            </a:r>
            <a:r>
              <a:rPr lang="en-US" sz="2400" i="1" dirty="0">
                <a:latin typeface="Candara" charset="0"/>
                <a:ea typeface="Candara" charset="0"/>
                <a:cs typeface="Candara" charset="0"/>
              </a:rPr>
              <a:t>22:</a:t>
            </a:r>
            <a:r>
              <a:rPr lang="en-US" sz="2400" i="1" dirty="0" smtClean="0">
                <a:latin typeface="Candara" charset="0"/>
                <a:ea typeface="Candara" charset="0"/>
                <a:cs typeface="Candara" charset="0"/>
              </a:rPr>
              <a:t>23-30</a:t>
            </a:r>
          </a:p>
          <a:p>
            <a:pPr marL="0" indent="0" algn="ctr">
              <a:spcBef>
                <a:spcPts val="0"/>
              </a:spcBef>
              <a:buNone/>
              <a:defRPr/>
            </a:pP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31645087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smtClean="0">
                <a:latin typeface="Candara" charset="0"/>
                <a:cs typeface="MS PGothic" charset="0"/>
              </a:rPr>
              <a:t>We will reign—i.e., we’ll have </a:t>
            </a:r>
            <a:r>
              <a:rPr lang="en-US" sz="2600" b="1" spc="-10" dirty="0" smtClean="0">
                <a:solidFill>
                  <a:srgbClr val="FF0000"/>
                </a:solidFill>
                <a:latin typeface="Candara" charset="0"/>
                <a:cs typeface="MS PGothic" charset="0"/>
              </a:rPr>
              <a:t>responsibility/work.</a:t>
            </a:r>
          </a:p>
          <a:p>
            <a:pPr marL="0" indent="0">
              <a:spcBef>
                <a:spcPct val="0"/>
              </a:spcBef>
              <a:buNone/>
            </a:pPr>
            <a:endParaRPr lang="en-US" sz="1400" b="1" spc="-10" dirty="0">
              <a:latin typeface="Candara" charset="0"/>
              <a:ea typeface="Candara" charset="0"/>
              <a:cs typeface="MS PGothic" charset="0"/>
            </a:endParaRPr>
          </a:p>
          <a:p>
            <a:pPr marL="0" indent="0" algn="ctr">
              <a:spcBef>
                <a:spcPts val="0"/>
              </a:spcBef>
              <a:buNone/>
              <a:defRPr/>
            </a:pPr>
            <a:r>
              <a:rPr lang="en-US" sz="2400" i="1" baseline="30000" dirty="0" smtClean="0">
                <a:latin typeface="Candara" charset="0"/>
                <a:ea typeface="Candara" charset="0"/>
                <a:cs typeface="Candara" charset="0"/>
              </a:rPr>
              <a:t>1</a:t>
            </a:r>
            <a:r>
              <a:rPr lang="en-US" sz="2400" i="1" dirty="0" smtClean="0">
                <a:latin typeface="Candara" charset="0"/>
                <a:ea typeface="Candara" charset="0"/>
                <a:cs typeface="Candara" charset="0"/>
              </a:rPr>
              <a:t> Then the angel showed me the river of the water of life,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bright as crystal, flowing from the throne of God and of the Lamb </a:t>
            </a:r>
            <a:br>
              <a:rPr lang="en-US" sz="2400" i="1" dirty="0" smtClean="0">
                <a:latin typeface="Candara" charset="0"/>
                <a:ea typeface="Candara" charset="0"/>
                <a:cs typeface="Candara" charset="0"/>
              </a:rPr>
            </a:br>
            <a:r>
              <a:rPr lang="en-US" sz="2400" i="1" baseline="30000" dirty="0" smtClean="0">
                <a:latin typeface="Candara" charset="0"/>
                <a:ea typeface="Candara" charset="0"/>
                <a:cs typeface="Candara" charset="0"/>
              </a:rPr>
              <a:t>2</a:t>
            </a:r>
            <a:r>
              <a:rPr lang="en-US" sz="2400" i="1" dirty="0" smtClean="0">
                <a:latin typeface="Candara" charset="0"/>
                <a:ea typeface="Candara" charset="0"/>
                <a:cs typeface="Candara" charset="0"/>
              </a:rPr>
              <a:t> through the middle of the street of the city; also, on either side of the river,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 tree of life with its twelve kinds of fruit, yielding its fruit each month. The leaves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of the tree were for the healing of the nations. </a:t>
            </a:r>
            <a:r>
              <a:rPr lang="en-US" sz="2400" i="1" baseline="30000" dirty="0" smtClean="0">
                <a:latin typeface="Candara" charset="0"/>
                <a:ea typeface="Candara" charset="0"/>
                <a:cs typeface="Candara" charset="0"/>
              </a:rPr>
              <a:t>3</a:t>
            </a:r>
            <a:r>
              <a:rPr lang="en-US" sz="2400" i="1" dirty="0" smtClean="0">
                <a:latin typeface="Candara" charset="0"/>
                <a:ea typeface="Candara" charset="0"/>
                <a:cs typeface="Candara" charset="0"/>
              </a:rPr>
              <a:t> No longer will there be anything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accursed, but the throne of God and of the Lamb will be in it, and his servants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will worship him. </a:t>
            </a:r>
            <a:r>
              <a:rPr lang="en-US" sz="2400" i="1" baseline="30000" dirty="0" smtClean="0">
                <a:latin typeface="Candara" charset="0"/>
                <a:ea typeface="Candara" charset="0"/>
                <a:cs typeface="Candara" charset="0"/>
              </a:rPr>
              <a:t>4</a:t>
            </a:r>
            <a:r>
              <a:rPr lang="en-US" sz="2400" i="1" dirty="0" smtClean="0">
                <a:latin typeface="Candara" charset="0"/>
                <a:ea typeface="Candara" charset="0"/>
                <a:cs typeface="Candara" charset="0"/>
              </a:rPr>
              <a:t> They will see his face, and his name will be on their foreheads. </a:t>
            </a:r>
            <a:br>
              <a:rPr lang="en-US" sz="2400" i="1" dirty="0" smtClean="0">
                <a:latin typeface="Candara" charset="0"/>
                <a:ea typeface="Candara" charset="0"/>
                <a:cs typeface="Candara" charset="0"/>
              </a:rPr>
            </a:br>
            <a:r>
              <a:rPr lang="en-US" sz="2400" i="1" baseline="30000" dirty="0" smtClean="0">
                <a:latin typeface="Candara" charset="0"/>
                <a:ea typeface="Candara" charset="0"/>
                <a:cs typeface="Candara" charset="0"/>
              </a:rPr>
              <a:t>5</a:t>
            </a:r>
            <a:r>
              <a:rPr lang="en-US" sz="2400" i="1" dirty="0" smtClean="0">
                <a:latin typeface="Candara" charset="0"/>
                <a:ea typeface="Candara" charset="0"/>
                <a:cs typeface="Candara" charset="0"/>
              </a:rPr>
              <a:t> And night will be no more. They will need no light of lamp or sun, for the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Lord God will be their light, and they will reign forever and ever.</a:t>
            </a:r>
            <a:r>
              <a:rPr lang="cs-CZ" sz="2400" i="1" dirty="0" smtClean="0">
                <a:latin typeface="Candara" charset="0"/>
                <a:ea typeface="Candara" charset="0"/>
                <a:cs typeface="Candara" charset="0"/>
              </a:rPr>
              <a:t/>
            </a:r>
            <a:br>
              <a:rPr lang="cs-CZ" sz="2400" i="1" dirty="0" smtClean="0">
                <a:latin typeface="Candara" charset="0"/>
                <a:ea typeface="Candara" charset="0"/>
                <a:cs typeface="Candara" charset="0"/>
              </a:rPr>
            </a:br>
            <a:r>
              <a:rPr lang="cs-CZ" sz="2400" i="1" dirty="0" smtClean="0">
                <a:latin typeface="Candara" charset="0"/>
                <a:ea typeface="Candara" charset="0"/>
                <a:cs typeface="Candara" charset="0"/>
              </a:rPr>
              <a:t>Revelation 22:1-5</a:t>
            </a:r>
          </a:p>
          <a:p>
            <a:pPr marL="0" indent="0" algn="ctr">
              <a:spcBef>
                <a:spcPts val="0"/>
              </a:spcBef>
              <a:buNone/>
              <a:defRPr/>
            </a:pPr>
            <a:endParaRPr lang="en-US" sz="2400" i="1" dirty="0">
              <a:latin typeface="Candara" charset="0"/>
              <a:ea typeface="Candara" charset="0"/>
              <a:cs typeface="Candara" charset="0"/>
            </a:endParaRPr>
          </a:p>
          <a:p>
            <a:pPr marL="0" indent="0" algn="ctr">
              <a:spcBef>
                <a:spcPts val="0"/>
              </a:spcBef>
              <a:buNone/>
              <a:defRPr/>
            </a:pP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5648661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smtClean="0">
                <a:latin typeface="Candara" charset="0"/>
                <a:cs typeface="MS PGothic" charset="0"/>
              </a:rPr>
              <a:t>We will reign—i.e.</a:t>
            </a:r>
            <a:r>
              <a:rPr lang="en-US" sz="2600" b="1" spc="-10" dirty="0">
                <a:latin typeface="Candara" charset="0"/>
                <a:cs typeface="MS PGothic" charset="0"/>
              </a:rPr>
              <a:t>, </a:t>
            </a:r>
            <a:r>
              <a:rPr lang="en-US" sz="2600" b="1" spc="-10" dirty="0" smtClean="0">
                <a:latin typeface="Candara" charset="0"/>
                <a:cs typeface="MS PGothic" charset="0"/>
              </a:rPr>
              <a:t>we’ll </a:t>
            </a:r>
            <a:r>
              <a:rPr lang="en-US" sz="2600" b="1" spc="-10" dirty="0">
                <a:latin typeface="Candara" charset="0"/>
                <a:cs typeface="MS PGothic" charset="0"/>
              </a:rPr>
              <a:t>have </a:t>
            </a:r>
            <a:r>
              <a:rPr lang="en-US" sz="2600" b="1" spc="-10" dirty="0">
                <a:solidFill>
                  <a:srgbClr val="FF0000"/>
                </a:solidFill>
                <a:latin typeface="Candara" charset="0"/>
                <a:cs typeface="MS PGothic" charset="0"/>
              </a:rPr>
              <a:t>responsibility/</a:t>
            </a:r>
            <a:r>
              <a:rPr lang="en-US" sz="2600" b="1" spc="-10" dirty="0" smtClean="0">
                <a:solidFill>
                  <a:srgbClr val="FF0000"/>
                </a:solidFill>
                <a:latin typeface="Candara" charset="0"/>
                <a:cs typeface="MS PGothic" charset="0"/>
              </a:rPr>
              <a:t>work.</a:t>
            </a:r>
            <a:endParaRPr lang="en-US" sz="2600" b="1" spc="-10" dirty="0">
              <a:solidFill>
                <a:srgbClr val="FF0000"/>
              </a:solidFill>
              <a:latin typeface="Candara" charset="0"/>
              <a:cs typeface="MS PGothic" charset="0"/>
            </a:endParaRPr>
          </a:p>
          <a:p>
            <a:pPr marL="0" indent="0">
              <a:spcBef>
                <a:spcPct val="0"/>
              </a:spcBef>
              <a:buNone/>
            </a:pPr>
            <a:endParaRPr lang="en-US" sz="1400" b="1" spc="-10" dirty="0">
              <a:latin typeface="Candara" charset="0"/>
              <a:ea typeface="Candara" charset="0"/>
              <a:cs typeface="MS PGothic" charset="0"/>
            </a:endParaRPr>
          </a:p>
          <a:p>
            <a:pPr marL="0" indent="0" algn="ctr">
              <a:spcBef>
                <a:spcPts val="0"/>
              </a:spcBef>
              <a:buNone/>
              <a:defRPr/>
            </a:pPr>
            <a:r>
              <a:rPr lang="en-US" sz="2400" i="1" baseline="30000" dirty="0" smtClean="0">
                <a:latin typeface="Candara" charset="0"/>
                <a:ea typeface="Candara" charset="0"/>
                <a:cs typeface="Candara" charset="0"/>
              </a:rPr>
              <a:t>6</a:t>
            </a:r>
            <a:r>
              <a:rPr lang="en-US" sz="2400" i="1" dirty="0" smtClean="0">
                <a:latin typeface="Candara" charset="0"/>
                <a:ea typeface="Candara" charset="0"/>
                <a:cs typeface="Candara" charset="0"/>
              </a:rPr>
              <a:t> The </a:t>
            </a:r>
            <a:r>
              <a:rPr lang="en-US" sz="2400" i="1" dirty="0">
                <a:latin typeface="Candara" charset="0"/>
                <a:ea typeface="Candara" charset="0"/>
                <a:cs typeface="Candara" charset="0"/>
              </a:rPr>
              <a:t>wolf shall dwell with the lamb,</a:t>
            </a:r>
          </a:p>
          <a:p>
            <a:pPr marL="0" indent="0" algn="ctr">
              <a:spcBef>
                <a:spcPts val="0"/>
              </a:spcBef>
              <a:buNone/>
              <a:defRPr/>
            </a:pPr>
            <a:r>
              <a:rPr lang="en-US" sz="2400" i="1" dirty="0">
                <a:latin typeface="Candara" charset="0"/>
                <a:ea typeface="Candara" charset="0"/>
                <a:cs typeface="Candara" charset="0"/>
              </a:rPr>
              <a:t>and the leopard shall lie down with the young goat,</a:t>
            </a:r>
          </a:p>
          <a:p>
            <a:pPr marL="0" indent="0" algn="ctr">
              <a:spcBef>
                <a:spcPts val="0"/>
              </a:spcBef>
              <a:buNone/>
              <a:defRPr/>
            </a:pPr>
            <a:r>
              <a:rPr lang="en-US" sz="2400" i="1" dirty="0">
                <a:latin typeface="Candara" charset="0"/>
                <a:ea typeface="Candara" charset="0"/>
                <a:cs typeface="Candara" charset="0"/>
              </a:rPr>
              <a:t>and the calf and the lion and the fattened calf together;</a:t>
            </a:r>
          </a:p>
          <a:p>
            <a:pPr marL="0" indent="0" algn="ctr">
              <a:spcBef>
                <a:spcPts val="0"/>
              </a:spcBef>
              <a:buNone/>
              <a:defRPr/>
            </a:pPr>
            <a:r>
              <a:rPr lang="en-US" sz="2400" i="1" dirty="0">
                <a:latin typeface="Candara" charset="0"/>
                <a:ea typeface="Candara" charset="0"/>
                <a:cs typeface="Candara" charset="0"/>
              </a:rPr>
              <a:t>and a little child shall lead them.</a:t>
            </a:r>
          </a:p>
          <a:p>
            <a:pPr marL="0" indent="0" algn="ctr">
              <a:spcBef>
                <a:spcPts val="0"/>
              </a:spcBef>
              <a:buNone/>
              <a:defRPr/>
            </a:pPr>
            <a:r>
              <a:rPr lang="en-US" sz="2400" i="1" baseline="30000" dirty="0" smtClean="0">
                <a:latin typeface="Candara" charset="0"/>
                <a:ea typeface="Candara" charset="0"/>
                <a:cs typeface="Candara" charset="0"/>
              </a:rPr>
              <a:t>7</a:t>
            </a:r>
            <a:r>
              <a:rPr lang="en-US" sz="2400" i="1" dirty="0" smtClean="0">
                <a:latin typeface="Candara" charset="0"/>
                <a:ea typeface="Candara" charset="0"/>
                <a:cs typeface="Candara" charset="0"/>
              </a:rPr>
              <a:t> The </a:t>
            </a:r>
            <a:r>
              <a:rPr lang="en-US" sz="2400" i="1" dirty="0">
                <a:latin typeface="Candara" charset="0"/>
                <a:ea typeface="Candara" charset="0"/>
                <a:cs typeface="Candara" charset="0"/>
              </a:rPr>
              <a:t>cow and the bear shall graze;</a:t>
            </a:r>
          </a:p>
          <a:p>
            <a:pPr marL="0" indent="0" algn="ctr">
              <a:spcBef>
                <a:spcPts val="0"/>
              </a:spcBef>
              <a:buNone/>
              <a:defRPr/>
            </a:pPr>
            <a:r>
              <a:rPr lang="en-US" sz="2400" i="1" dirty="0">
                <a:latin typeface="Candara" charset="0"/>
                <a:ea typeface="Candara" charset="0"/>
                <a:cs typeface="Candara" charset="0"/>
              </a:rPr>
              <a:t>their young shall lie down together;</a:t>
            </a:r>
          </a:p>
          <a:p>
            <a:pPr marL="0" indent="0" algn="ctr">
              <a:spcBef>
                <a:spcPts val="0"/>
              </a:spcBef>
              <a:buNone/>
              <a:defRPr/>
            </a:pPr>
            <a:r>
              <a:rPr lang="en-US" sz="2400" i="1" dirty="0">
                <a:latin typeface="Candara" charset="0"/>
                <a:ea typeface="Candara" charset="0"/>
                <a:cs typeface="Candara" charset="0"/>
              </a:rPr>
              <a:t>and the lion shall eat straw like the ox.</a:t>
            </a:r>
          </a:p>
          <a:p>
            <a:pPr marL="0" indent="0" algn="ctr">
              <a:spcBef>
                <a:spcPts val="0"/>
              </a:spcBef>
              <a:buNone/>
              <a:defRPr/>
            </a:pPr>
            <a:r>
              <a:rPr lang="en-US" sz="2400" i="1" baseline="30000" dirty="0" smtClean="0">
                <a:latin typeface="Candara" charset="0"/>
                <a:ea typeface="Candara" charset="0"/>
                <a:cs typeface="Candara" charset="0"/>
              </a:rPr>
              <a:t>8</a:t>
            </a:r>
            <a:r>
              <a:rPr lang="en-US" sz="2400" i="1" dirty="0" smtClean="0">
                <a:latin typeface="Candara" charset="0"/>
                <a:ea typeface="Candara" charset="0"/>
                <a:cs typeface="Candara" charset="0"/>
              </a:rPr>
              <a:t> The </a:t>
            </a:r>
            <a:r>
              <a:rPr lang="en-US" sz="2400" i="1" dirty="0">
                <a:latin typeface="Candara" charset="0"/>
                <a:ea typeface="Candara" charset="0"/>
                <a:cs typeface="Candara" charset="0"/>
              </a:rPr>
              <a:t>nursing child shall play over the hole of the cobra,</a:t>
            </a:r>
          </a:p>
          <a:p>
            <a:pPr marL="0" indent="0" algn="ctr">
              <a:spcBef>
                <a:spcPts val="0"/>
              </a:spcBef>
              <a:buNone/>
              <a:defRPr/>
            </a:pPr>
            <a:r>
              <a:rPr lang="en-US" sz="2400" i="1" dirty="0">
                <a:latin typeface="Candara" charset="0"/>
                <a:ea typeface="Candara" charset="0"/>
                <a:cs typeface="Candara" charset="0"/>
              </a:rPr>
              <a:t>and the weaned child shall put his hand on the adder’s </a:t>
            </a:r>
            <a:r>
              <a:rPr lang="en-US" sz="2400" i="1" dirty="0" smtClean="0">
                <a:latin typeface="Candara" charset="0"/>
                <a:ea typeface="Candara" charset="0"/>
                <a:cs typeface="Candara" charset="0"/>
              </a:rPr>
              <a:t>den.</a:t>
            </a:r>
            <a:r>
              <a:rPr lang="en-US" sz="2400" i="1" dirty="0">
                <a:latin typeface="Candara" charset="0"/>
                <a:ea typeface="Candara" charset="0"/>
                <a:cs typeface="Candara" charset="0"/>
              </a:rPr>
              <a:t/>
            </a:r>
            <a:br>
              <a:rPr lang="en-US" sz="2400" i="1" dirty="0">
                <a:latin typeface="Candara" charset="0"/>
                <a:ea typeface="Candara" charset="0"/>
                <a:cs typeface="Candara" charset="0"/>
              </a:rPr>
            </a:br>
            <a:r>
              <a:rPr lang="en-US" sz="2400" i="1" dirty="0" smtClean="0">
                <a:latin typeface="Candara" charset="0"/>
                <a:ea typeface="Candara" charset="0"/>
                <a:cs typeface="Candara" charset="0"/>
              </a:rPr>
              <a:t>Isaiah </a:t>
            </a:r>
            <a:r>
              <a:rPr lang="en-US" sz="2400" i="1" dirty="0">
                <a:latin typeface="Candara" charset="0"/>
                <a:ea typeface="Candara" charset="0"/>
                <a:cs typeface="Candara" charset="0"/>
              </a:rPr>
              <a:t>11</a:t>
            </a:r>
            <a:r>
              <a:rPr lang="en-US" sz="2400" i="1" dirty="0" smtClean="0">
                <a:latin typeface="Candara" charset="0"/>
                <a:ea typeface="Candara" charset="0"/>
                <a:cs typeface="Candara" charset="0"/>
              </a:rPr>
              <a:t>:6-8</a:t>
            </a:r>
            <a:endParaRPr lang="en-US" sz="2400" i="1" dirty="0">
              <a:latin typeface="Candara" charset="0"/>
              <a:ea typeface="Candara" charset="0"/>
              <a:cs typeface="Candara" charset="0"/>
            </a:endParaRPr>
          </a:p>
          <a:p>
            <a:pPr marL="0" indent="0" algn="ctr">
              <a:spcBef>
                <a:spcPts val="0"/>
              </a:spcBef>
              <a:buNone/>
              <a:defRPr/>
            </a:pPr>
            <a:endParaRPr lang="en-US" sz="2400" i="1" dirty="0">
              <a:latin typeface="Candara" charset="0"/>
              <a:ea typeface="Candara" charset="0"/>
              <a:cs typeface="Candara" charset="0"/>
            </a:endParaRPr>
          </a:p>
          <a:p>
            <a:pPr marL="0" indent="0" algn="ctr">
              <a:spcBef>
                <a:spcPts val="0"/>
              </a:spcBef>
              <a:buNone/>
              <a:defRPr/>
            </a:pP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24237716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smtClean="0">
                <a:latin typeface="Candara" charset="0"/>
                <a:cs typeface="MS PGothic" charset="0"/>
              </a:rPr>
              <a:t>We’ll have amazing </a:t>
            </a:r>
            <a:r>
              <a:rPr lang="en-US" sz="2600" b="1" spc="-10" dirty="0" smtClean="0">
                <a:solidFill>
                  <a:srgbClr val="FF0000"/>
                </a:solidFill>
                <a:latin typeface="Candara" charset="0"/>
                <a:cs typeface="MS PGothic" charset="0"/>
              </a:rPr>
              <a:t>glorified, physical bodies. </a:t>
            </a:r>
          </a:p>
          <a:p>
            <a:pPr marL="0" indent="0">
              <a:spcBef>
                <a:spcPct val="0"/>
              </a:spcBef>
              <a:buNone/>
            </a:pPr>
            <a:endParaRPr lang="en-US" sz="1400" b="1" spc="-10" dirty="0">
              <a:latin typeface="Candara" charset="0"/>
              <a:ea typeface="Candara" charset="0"/>
              <a:cs typeface="MS PGothic" charset="0"/>
            </a:endParaRPr>
          </a:p>
          <a:p>
            <a:pPr marL="0" indent="0" algn="ctr">
              <a:spcBef>
                <a:spcPts val="0"/>
              </a:spcBef>
              <a:buNone/>
              <a:defRPr/>
            </a:pPr>
            <a:r>
              <a:rPr lang="en-US" sz="2400" i="1" baseline="30000" dirty="0" smtClean="0">
                <a:latin typeface="Candara" charset="0"/>
                <a:ea typeface="Candara" charset="0"/>
                <a:cs typeface="Candara" charset="0"/>
              </a:rPr>
              <a:t>50</a:t>
            </a:r>
            <a:r>
              <a:rPr lang="en-US" sz="2400" i="1" dirty="0" smtClean="0">
                <a:latin typeface="Candara" charset="0"/>
                <a:ea typeface="Candara" charset="0"/>
                <a:cs typeface="Candara" charset="0"/>
              </a:rPr>
              <a:t> I tell you this, brothers: flesh and blood cannot inherit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the kingdom of God, nor does the perishable inherit the imperishable. </a:t>
            </a:r>
            <a:br>
              <a:rPr lang="en-US" sz="2400" i="1" dirty="0" smtClean="0">
                <a:latin typeface="Candara" charset="0"/>
                <a:ea typeface="Candara" charset="0"/>
                <a:cs typeface="Candara" charset="0"/>
              </a:rPr>
            </a:br>
            <a:r>
              <a:rPr lang="en-US" sz="2400" i="1" baseline="30000" dirty="0" smtClean="0">
                <a:latin typeface="Candara" charset="0"/>
                <a:ea typeface="Candara" charset="0"/>
                <a:cs typeface="Candara" charset="0"/>
              </a:rPr>
              <a:t>51</a:t>
            </a:r>
            <a:r>
              <a:rPr lang="en-US" sz="2400" i="1" dirty="0" smtClean="0">
                <a:latin typeface="Candara" charset="0"/>
                <a:ea typeface="Candara" charset="0"/>
                <a:cs typeface="Candara" charset="0"/>
              </a:rPr>
              <a:t> Behold! I tell you a mystery. We shall not all sleep, but we shall all be changed, </a:t>
            </a:r>
            <a:br>
              <a:rPr lang="en-US" sz="2400" i="1" dirty="0" smtClean="0">
                <a:latin typeface="Candara" charset="0"/>
                <a:ea typeface="Candara" charset="0"/>
                <a:cs typeface="Candara" charset="0"/>
              </a:rPr>
            </a:br>
            <a:r>
              <a:rPr lang="en-US" sz="2400" i="1" baseline="30000" dirty="0" smtClean="0">
                <a:latin typeface="Candara" charset="0"/>
                <a:ea typeface="Candara" charset="0"/>
                <a:cs typeface="Candara" charset="0"/>
              </a:rPr>
              <a:t>52</a:t>
            </a:r>
            <a:r>
              <a:rPr lang="en-US" sz="2400" i="1" dirty="0" smtClean="0">
                <a:latin typeface="Candara" charset="0"/>
                <a:ea typeface="Candara" charset="0"/>
                <a:cs typeface="Candara" charset="0"/>
              </a:rPr>
              <a:t> in a moment, in the twinkling of an eye, at the last trumpet. For the trumpet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will sound, and the dead will be raised imperishable, and we shall be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changed. </a:t>
            </a:r>
            <a:r>
              <a:rPr lang="en-US" sz="2400" i="1" baseline="30000" dirty="0" smtClean="0">
                <a:latin typeface="Candara" charset="0"/>
                <a:ea typeface="Candara" charset="0"/>
                <a:cs typeface="Candara" charset="0"/>
              </a:rPr>
              <a:t>53</a:t>
            </a:r>
            <a:r>
              <a:rPr lang="en-US" sz="2400" i="1" dirty="0" smtClean="0">
                <a:latin typeface="Candara" charset="0"/>
                <a:ea typeface="Candara" charset="0"/>
                <a:cs typeface="Candara" charset="0"/>
              </a:rPr>
              <a:t> For this perishable body must put on the imperishable,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and this mortal body must put on immortality. </a:t>
            </a:r>
            <a:r>
              <a:rPr lang="en-US" sz="2400" i="1" dirty="0">
                <a:latin typeface="Candara" charset="0"/>
                <a:ea typeface="Candara" charset="0"/>
                <a:cs typeface="Candara" charset="0"/>
              </a:rPr>
              <a:t/>
            </a:r>
            <a:br>
              <a:rPr lang="en-US" sz="2400" i="1" dirty="0">
                <a:latin typeface="Candara" charset="0"/>
                <a:ea typeface="Candara" charset="0"/>
                <a:cs typeface="Candara" charset="0"/>
              </a:rPr>
            </a:br>
            <a:r>
              <a:rPr lang="tr-TR" sz="2400" i="1" dirty="0" smtClean="0">
                <a:latin typeface="Candara" charset="0"/>
                <a:ea typeface="Candara" charset="0"/>
                <a:cs typeface="Candara" charset="0"/>
              </a:rPr>
              <a:t>1 Corinthians 15:50-53</a:t>
            </a:r>
          </a:p>
          <a:p>
            <a:pPr marL="0" indent="0" algn="ctr">
              <a:spcBef>
                <a:spcPts val="0"/>
              </a:spcBef>
              <a:buNone/>
              <a:defRPr/>
            </a:pP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913357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a:latin typeface="Candara" charset="0"/>
                <a:cs typeface="MS PGothic" charset="0"/>
              </a:rPr>
              <a:t>There’ll be </a:t>
            </a:r>
            <a:r>
              <a:rPr lang="en-US" sz="2600" b="1" spc="-10" dirty="0">
                <a:solidFill>
                  <a:srgbClr val="FF0000"/>
                </a:solidFill>
                <a:latin typeface="Candara" charset="0"/>
                <a:cs typeface="MS PGothic" charset="0"/>
              </a:rPr>
              <a:t>feasting. </a:t>
            </a:r>
          </a:p>
          <a:p>
            <a:pPr marL="0" indent="0">
              <a:spcBef>
                <a:spcPct val="0"/>
              </a:spcBef>
              <a:buNone/>
            </a:pPr>
            <a:endParaRPr lang="en-US" sz="1400" b="1" spc="-10" dirty="0">
              <a:latin typeface="Candara" charset="0"/>
              <a:ea typeface="Candara" charset="0"/>
              <a:cs typeface="MS PGothic" charset="0"/>
            </a:endParaRPr>
          </a:p>
          <a:p>
            <a:pPr marL="0" indent="0" algn="ctr">
              <a:spcBef>
                <a:spcPts val="0"/>
              </a:spcBef>
              <a:buNone/>
              <a:defRPr/>
            </a:pPr>
            <a:r>
              <a:rPr lang="en-US" sz="2400" i="1" dirty="0" smtClean="0">
                <a:latin typeface="Candara" charset="0"/>
                <a:ea typeface="Candara" charset="0"/>
                <a:cs typeface="Candara" charset="0"/>
              </a:rPr>
              <a:t>“</a:t>
            </a:r>
            <a:r>
              <a:rPr lang="en-US" sz="2400" i="1" dirty="0">
                <a:latin typeface="Candara" charset="0"/>
                <a:ea typeface="Candara" charset="0"/>
                <a:cs typeface="Candara" charset="0"/>
              </a:rPr>
              <a:t>Truly I tell you, I have not found anyone in Israel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with </a:t>
            </a:r>
            <a:r>
              <a:rPr lang="en-US" sz="2400" i="1" dirty="0">
                <a:latin typeface="Candara" charset="0"/>
                <a:ea typeface="Candara" charset="0"/>
                <a:cs typeface="Candara" charset="0"/>
              </a:rPr>
              <a:t>such great faith. </a:t>
            </a:r>
            <a:r>
              <a:rPr lang="en-US" sz="2400" i="1" baseline="30000" dirty="0" smtClean="0">
                <a:latin typeface="Candara" charset="0"/>
                <a:ea typeface="Candara" charset="0"/>
                <a:cs typeface="Candara" charset="0"/>
              </a:rPr>
              <a:t>11</a:t>
            </a:r>
            <a:r>
              <a:rPr lang="en-US" sz="2400" i="1" dirty="0" smtClean="0">
                <a:latin typeface="Candara" charset="0"/>
                <a:ea typeface="Candara" charset="0"/>
                <a:cs typeface="Candara" charset="0"/>
              </a:rPr>
              <a:t> I </a:t>
            </a:r>
            <a:r>
              <a:rPr lang="en-US" sz="2400" i="1" dirty="0">
                <a:latin typeface="Candara" charset="0"/>
                <a:ea typeface="Candara" charset="0"/>
                <a:cs typeface="Candara" charset="0"/>
              </a:rPr>
              <a:t>say to you that many will come from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 </a:t>
            </a:r>
            <a:r>
              <a:rPr lang="en-US" sz="2400" i="1" dirty="0">
                <a:latin typeface="Candara" charset="0"/>
                <a:ea typeface="Candara" charset="0"/>
                <a:cs typeface="Candara" charset="0"/>
              </a:rPr>
              <a:t>east and the west, and will take their places at the feast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with </a:t>
            </a:r>
            <a:r>
              <a:rPr lang="en-US" sz="2400" i="1" dirty="0">
                <a:latin typeface="Candara" charset="0"/>
                <a:ea typeface="Candara" charset="0"/>
                <a:cs typeface="Candara" charset="0"/>
              </a:rPr>
              <a:t>Abraham, Isaac and Jacob in the kingdom of heaven.</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Matthew </a:t>
            </a:r>
            <a:r>
              <a:rPr lang="en-US" sz="2400" i="1" dirty="0">
                <a:latin typeface="Candara" charset="0"/>
                <a:ea typeface="Candara" charset="0"/>
                <a:cs typeface="Candara" charset="0"/>
              </a:rPr>
              <a:t>8:11</a:t>
            </a:r>
          </a:p>
          <a:p>
            <a:pPr marL="0" indent="0" algn="ctr">
              <a:spcBef>
                <a:spcPts val="0"/>
              </a:spcBef>
              <a:buNone/>
              <a:defRPr/>
            </a:pP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35974049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a:latin typeface="Candara" charset="0"/>
                <a:cs typeface="MS PGothic" charset="0"/>
              </a:rPr>
              <a:t>He’ll dry every tear. There will be </a:t>
            </a:r>
            <a:r>
              <a:rPr lang="en-US" sz="2600" b="1" spc="-10" dirty="0">
                <a:solidFill>
                  <a:srgbClr val="FF0000"/>
                </a:solidFill>
                <a:latin typeface="Candara" charset="0"/>
                <a:cs typeface="MS PGothic" charset="0"/>
              </a:rPr>
              <a:t>no more sorrow and suffering.</a:t>
            </a:r>
          </a:p>
          <a:p>
            <a:pPr marL="0" indent="0">
              <a:spcBef>
                <a:spcPct val="0"/>
              </a:spcBef>
              <a:buNone/>
            </a:pPr>
            <a:endParaRPr lang="en-US" sz="1400" b="1" spc="-10" dirty="0">
              <a:latin typeface="Candara" charset="0"/>
              <a:ea typeface="Candara" charset="0"/>
              <a:cs typeface="MS PGothic" charset="0"/>
            </a:endParaRPr>
          </a:p>
          <a:p>
            <a:pPr marL="0" indent="0" algn="ctr">
              <a:spcBef>
                <a:spcPts val="0"/>
              </a:spcBef>
              <a:buNone/>
              <a:defRPr/>
            </a:pPr>
            <a:r>
              <a:rPr lang="en-US" sz="2400" i="1" dirty="0" smtClean="0">
                <a:latin typeface="Candara" charset="0"/>
                <a:ea typeface="Candara" charset="0"/>
                <a:cs typeface="Candara" charset="0"/>
              </a:rPr>
              <a:t>…Then </a:t>
            </a:r>
            <a:r>
              <a:rPr lang="en-US" sz="2400" i="1" dirty="0">
                <a:latin typeface="Candara" charset="0"/>
                <a:ea typeface="Candara" charset="0"/>
                <a:cs typeface="Candara" charset="0"/>
              </a:rPr>
              <a:t>one of the elders addressed me, saying</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“Who are these, clothed in white robes, and from where </a:t>
            </a:r>
            <a:r>
              <a:rPr lang="en-US" sz="2400" i="1" dirty="0" smtClean="0">
                <a:latin typeface="Candara" charset="0"/>
                <a:ea typeface="Candara" charset="0"/>
                <a:cs typeface="Candara" charset="0"/>
              </a:rPr>
              <a:t>have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they come?” </a:t>
            </a:r>
            <a:r>
              <a:rPr lang="en-US" sz="2400" i="1" baseline="30000" dirty="0" smtClean="0">
                <a:latin typeface="Candara" charset="0"/>
                <a:ea typeface="Candara" charset="0"/>
                <a:cs typeface="Candara" charset="0"/>
              </a:rPr>
              <a:t>14</a:t>
            </a:r>
            <a:r>
              <a:rPr lang="en-US" sz="2400" i="1" dirty="0" smtClean="0">
                <a:latin typeface="Candara" charset="0"/>
                <a:ea typeface="Candara" charset="0"/>
                <a:cs typeface="Candara" charset="0"/>
              </a:rPr>
              <a:t> I </a:t>
            </a:r>
            <a:r>
              <a:rPr lang="en-US" sz="2400" i="1" dirty="0">
                <a:latin typeface="Candara" charset="0"/>
                <a:ea typeface="Candara" charset="0"/>
                <a:cs typeface="Candara" charset="0"/>
              </a:rPr>
              <a:t>said to him, “Sir, you know.” And he said to me</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“These are the ones coming out of the great tribulation. They have washed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their </a:t>
            </a:r>
            <a:r>
              <a:rPr lang="en-US" sz="2400" i="1" dirty="0">
                <a:latin typeface="Candara" charset="0"/>
                <a:ea typeface="Candara" charset="0"/>
                <a:cs typeface="Candara" charset="0"/>
              </a:rPr>
              <a:t>robes and made them white in the blood of the Lamb</a:t>
            </a:r>
            <a:r>
              <a:rPr lang="en-US" sz="2400" i="1" dirty="0" smtClean="0">
                <a:latin typeface="Candara" charset="0"/>
                <a:ea typeface="Candara" charset="0"/>
                <a:cs typeface="Candara" charset="0"/>
              </a:rPr>
              <a:t>. </a:t>
            </a:r>
            <a:r>
              <a:rPr lang="en-US" sz="2400" i="1" baseline="30000" dirty="0" smtClean="0">
                <a:latin typeface="Candara" charset="0"/>
                <a:ea typeface="Candara" charset="0"/>
                <a:cs typeface="Candara" charset="0"/>
              </a:rPr>
              <a:t>15</a:t>
            </a: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Therefore they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are </a:t>
            </a:r>
            <a:r>
              <a:rPr lang="en-US" sz="2400" i="1" dirty="0">
                <a:latin typeface="Candara" charset="0"/>
                <a:ea typeface="Candara" charset="0"/>
                <a:cs typeface="Candara" charset="0"/>
              </a:rPr>
              <a:t>before the throne of God, and serve him day and night in his temple; and </a:t>
            </a:r>
            <a:r>
              <a:rPr lang="en-US" sz="2400" i="1" dirty="0" smtClean="0">
                <a:latin typeface="Candara" charset="0"/>
                <a:ea typeface="Candara" charset="0"/>
                <a:cs typeface="Candara" charset="0"/>
              </a:rPr>
              <a:t>he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who sits on the throne will shelter them with his presence</a:t>
            </a:r>
            <a:r>
              <a:rPr lang="en-US" sz="2400" i="1" dirty="0" smtClean="0">
                <a:latin typeface="Candara" charset="0"/>
                <a:ea typeface="Candara" charset="0"/>
                <a:cs typeface="Candara" charset="0"/>
              </a:rPr>
              <a:t>. </a:t>
            </a:r>
            <a:r>
              <a:rPr lang="en-US" sz="2400" i="1" baseline="30000" dirty="0" smtClean="0">
                <a:latin typeface="Candara" charset="0"/>
                <a:ea typeface="Candara" charset="0"/>
                <a:cs typeface="Candara" charset="0"/>
              </a:rPr>
              <a:t>16</a:t>
            </a:r>
            <a:r>
              <a:rPr lang="en-US" sz="2400" i="1" dirty="0" smtClean="0">
                <a:latin typeface="Candara" charset="0"/>
                <a:ea typeface="Candara" charset="0"/>
                <a:cs typeface="Candara" charset="0"/>
              </a:rPr>
              <a:t> They </a:t>
            </a:r>
            <a:r>
              <a:rPr lang="en-US" sz="2400" i="1" dirty="0">
                <a:latin typeface="Candara" charset="0"/>
                <a:ea typeface="Candara" charset="0"/>
                <a:cs typeface="Candara" charset="0"/>
              </a:rPr>
              <a:t>shall hunger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no </a:t>
            </a:r>
            <a:r>
              <a:rPr lang="en-US" sz="2400" i="1" dirty="0">
                <a:latin typeface="Candara" charset="0"/>
                <a:ea typeface="Candara" charset="0"/>
                <a:cs typeface="Candara" charset="0"/>
              </a:rPr>
              <a:t>more, </a:t>
            </a:r>
            <a:r>
              <a:rPr lang="en-US" sz="2400" i="1" dirty="0" smtClean="0">
                <a:latin typeface="Candara" charset="0"/>
                <a:ea typeface="Candara" charset="0"/>
                <a:cs typeface="Candara" charset="0"/>
              </a:rPr>
              <a:t>neither </a:t>
            </a:r>
            <a:r>
              <a:rPr lang="en-US" sz="2400" i="1" dirty="0">
                <a:latin typeface="Candara" charset="0"/>
                <a:ea typeface="Candara" charset="0"/>
                <a:cs typeface="Candara" charset="0"/>
              </a:rPr>
              <a:t>thirst anymore; the sun shall not strike them, nor any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scorching </a:t>
            </a:r>
            <a:r>
              <a:rPr lang="en-US" sz="2400" i="1" dirty="0">
                <a:latin typeface="Candara" charset="0"/>
                <a:ea typeface="Candara" charset="0"/>
                <a:cs typeface="Candara" charset="0"/>
              </a:rPr>
              <a:t>heat</a:t>
            </a:r>
            <a:r>
              <a:rPr lang="en-US" sz="2400" i="1" dirty="0" smtClean="0">
                <a:latin typeface="Candara" charset="0"/>
                <a:ea typeface="Candara" charset="0"/>
                <a:cs typeface="Candara" charset="0"/>
              </a:rPr>
              <a:t>. </a:t>
            </a:r>
            <a:r>
              <a:rPr lang="en-US" sz="2400" i="1" baseline="30000" dirty="0" smtClean="0">
                <a:latin typeface="Candara" charset="0"/>
                <a:ea typeface="Candara" charset="0"/>
                <a:cs typeface="Candara" charset="0"/>
              </a:rPr>
              <a:t>17</a:t>
            </a:r>
            <a:r>
              <a:rPr lang="en-US" sz="2400" i="1" dirty="0" smtClean="0">
                <a:latin typeface="Candara" charset="0"/>
                <a:ea typeface="Candara" charset="0"/>
                <a:cs typeface="Candara" charset="0"/>
              </a:rPr>
              <a:t> For </a:t>
            </a:r>
            <a:r>
              <a:rPr lang="en-US" sz="2400" i="1" dirty="0">
                <a:latin typeface="Candara" charset="0"/>
                <a:ea typeface="Candara" charset="0"/>
                <a:cs typeface="Candara" charset="0"/>
              </a:rPr>
              <a:t>the Lamb in the midst of the throne will be their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shepherd</a:t>
            </a:r>
            <a:r>
              <a:rPr lang="en-US" sz="2400" i="1" dirty="0">
                <a:latin typeface="Candara" charset="0"/>
                <a:ea typeface="Candara" charset="0"/>
                <a:cs typeface="Candara" charset="0"/>
              </a:rPr>
              <a:t>, and he will guide them to springs of living water,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and God </a:t>
            </a:r>
            <a:r>
              <a:rPr lang="en-US" sz="2400" i="1" dirty="0">
                <a:latin typeface="Candara" charset="0"/>
                <a:ea typeface="Candara" charset="0"/>
                <a:cs typeface="Candara" charset="0"/>
              </a:rPr>
              <a:t>will wipe away every tear from their eyes.</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Revelation </a:t>
            </a:r>
            <a:r>
              <a:rPr lang="en-US" sz="2400" i="1" dirty="0">
                <a:latin typeface="Candara" charset="0"/>
                <a:ea typeface="Candara" charset="0"/>
                <a:cs typeface="Candara" charset="0"/>
              </a:rPr>
              <a:t>7:13-17</a:t>
            </a:r>
          </a:p>
          <a:p>
            <a:pPr marL="0" indent="0" algn="ctr">
              <a:spcBef>
                <a:spcPts val="0"/>
              </a:spcBef>
              <a:buNone/>
              <a:defRPr/>
            </a:pP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23005758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a:latin typeface="Candara" charset="0"/>
                <a:cs typeface="MS PGothic" charset="0"/>
              </a:rPr>
              <a:t>He’ll dry every tear. There will be </a:t>
            </a:r>
            <a:r>
              <a:rPr lang="en-US" sz="2600" b="1" spc="-10" dirty="0">
                <a:solidFill>
                  <a:srgbClr val="FF0000"/>
                </a:solidFill>
                <a:latin typeface="Candara" charset="0"/>
                <a:cs typeface="MS PGothic" charset="0"/>
              </a:rPr>
              <a:t>no more sorrow and suffering.</a:t>
            </a:r>
          </a:p>
          <a:p>
            <a:pPr marL="0" indent="0">
              <a:spcBef>
                <a:spcPct val="0"/>
              </a:spcBef>
              <a:buNone/>
            </a:pPr>
            <a:endParaRPr lang="en-US" sz="1400" b="1" spc="-10" dirty="0">
              <a:latin typeface="Candara" charset="0"/>
              <a:ea typeface="Candara" charset="0"/>
              <a:cs typeface="MS PGothic" charset="0"/>
            </a:endParaRPr>
          </a:p>
          <a:p>
            <a:pPr marL="0" indent="0" algn="ctr">
              <a:spcBef>
                <a:spcPts val="0"/>
              </a:spcBef>
              <a:buNone/>
              <a:defRPr/>
            </a:pPr>
            <a:r>
              <a:rPr lang="en-US" sz="2400" i="1" baseline="30000" dirty="0" smtClean="0">
                <a:latin typeface="Candara" charset="0"/>
                <a:ea typeface="Candara" charset="0"/>
                <a:cs typeface="Candara" charset="0"/>
              </a:rPr>
              <a:t>1</a:t>
            </a:r>
            <a:r>
              <a:rPr lang="en-US" sz="2400" i="1" dirty="0" smtClean="0">
                <a:latin typeface="Candara" charset="0"/>
                <a:ea typeface="Candara" charset="0"/>
                <a:cs typeface="Candara" charset="0"/>
              </a:rPr>
              <a:t> Then </a:t>
            </a:r>
            <a:r>
              <a:rPr lang="en-US" sz="2400" i="1" dirty="0">
                <a:latin typeface="Candara" charset="0"/>
                <a:ea typeface="Candara" charset="0"/>
                <a:cs typeface="Candara" charset="0"/>
              </a:rPr>
              <a:t>I saw a new heaven and a new earth, for the first heaven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and </a:t>
            </a:r>
            <a:r>
              <a:rPr lang="en-US" sz="2400" i="1" dirty="0">
                <a:latin typeface="Candara" charset="0"/>
                <a:ea typeface="Candara" charset="0"/>
                <a:cs typeface="Candara" charset="0"/>
              </a:rPr>
              <a:t>the first earth had passed away, and the sea was no more. </a:t>
            </a:r>
            <a:r>
              <a:rPr lang="en-US" sz="2400" i="1" baseline="30000" dirty="0" smtClean="0">
                <a:latin typeface="Candara" charset="0"/>
                <a:ea typeface="Candara" charset="0"/>
                <a:cs typeface="Candara" charset="0"/>
              </a:rPr>
              <a:t>2</a:t>
            </a:r>
            <a:r>
              <a:rPr lang="en-US" sz="2400" i="1" dirty="0" smtClean="0">
                <a:latin typeface="Candara" charset="0"/>
                <a:ea typeface="Candara" charset="0"/>
                <a:cs typeface="Candara" charset="0"/>
              </a:rPr>
              <a:t> And </a:t>
            </a:r>
            <a:r>
              <a:rPr lang="en-US" sz="2400" i="1" dirty="0">
                <a:latin typeface="Candara" charset="0"/>
                <a:ea typeface="Candara" charset="0"/>
                <a:cs typeface="Candara" charset="0"/>
              </a:rPr>
              <a:t>I saw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 </a:t>
            </a:r>
            <a:r>
              <a:rPr lang="en-US" sz="2400" i="1" dirty="0">
                <a:latin typeface="Candara" charset="0"/>
                <a:ea typeface="Candara" charset="0"/>
                <a:cs typeface="Candara" charset="0"/>
              </a:rPr>
              <a:t>holy city, new Jerusalem, coming down out of heaven from God, </a:t>
            </a:r>
            <a:r>
              <a:rPr lang="en-US" sz="2400" i="1" dirty="0" smtClean="0">
                <a:latin typeface="Candara" charset="0"/>
                <a:ea typeface="Candara" charset="0"/>
                <a:cs typeface="Candara" charset="0"/>
              </a:rPr>
              <a:t>prepared</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as a bride adorned for her husband. </a:t>
            </a:r>
            <a:r>
              <a:rPr lang="en-US" sz="2400" i="1" baseline="30000" dirty="0" smtClean="0">
                <a:latin typeface="Candara" charset="0"/>
                <a:ea typeface="Candara" charset="0"/>
                <a:cs typeface="Candara" charset="0"/>
              </a:rPr>
              <a:t>3</a:t>
            </a:r>
            <a:r>
              <a:rPr lang="en-US" sz="2400" i="1" dirty="0" smtClean="0">
                <a:latin typeface="Candara" charset="0"/>
                <a:ea typeface="Candara" charset="0"/>
                <a:cs typeface="Candara" charset="0"/>
              </a:rPr>
              <a:t> And </a:t>
            </a:r>
            <a:r>
              <a:rPr lang="en-US" sz="2400" i="1" dirty="0">
                <a:latin typeface="Candara" charset="0"/>
                <a:ea typeface="Candara" charset="0"/>
                <a:cs typeface="Candara" charset="0"/>
              </a:rPr>
              <a:t>I heard a loud voice from the throne saying,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a:t>
            </a:r>
            <a:r>
              <a:rPr lang="en-US" sz="2400" i="1" dirty="0">
                <a:latin typeface="Candara" charset="0"/>
                <a:ea typeface="Candara" charset="0"/>
                <a:cs typeface="Candara" charset="0"/>
              </a:rPr>
              <a:t>Behold, the dwelling place of God is with man. He will dwell with them, and they will be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his </a:t>
            </a:r>
            <a:r>
              <a:rPr lang="en-US" sz="2400" i="1" dirty="0">
                <a:latin typeface="Candara" charset="0"/>
                <a:ea typeface="Candara" charset="0"/>
                <a:cs typeface="Candara" charset="0"/>
              </a:rPr>
              <a:t>people, and God himself will be with them as their God. </a:t>
            </a:r>
            <a:r>
              <a:rPr lang="en-US" sz="2400" i="1" baseline="30000" dirty="0" smtClean="0">
                <a:latin typeface="Candara" charset="0"/>
                <a:ea typeface="Candara" charset="0"/>
                <a:cs typeface="Candara" charset="0"/>
              </a:rPr>
              <a:t>4</a:t>
            </a:r>
            <a:r>
              <a:rPr lang="en-US" sz="2400" i="1" dirty="0" smtClean="0">
                <a:latin typeface="Candara" charset="0"/>
                <a:ea typeface="Candara" charset="0"/>
                <a:cs typeface="Candara" charset="0"/>
              </a:rPr>
              <a:t> He </a:t>
            </a:r>
            <a:r>
              <a:rPr lang="en-US" sz="2400" i="1" dirty="0">
                <a:latin typeface="Candara" charset="0"/>
                <a:ea typeface="Candara" charset="0"/>
                <a:cs typeface="Candara" charset="0"/>
              </a:rPr>
              <a:t>will wipe away every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tear </a:t>
            </a:r>
            <a:r>
              <a:rPr lang="en-US" sz="2400" i="1" dirty="0">
                <a:latin typeface="Candara" charset="0"/>
                <a:ea typeface="Candara" charset="0"/>
                <a:cs typeface="Candara" charset="0"/>
              </a:rPr>
              <a:t>from their eyes, and death shall be no more, neither shall there be mourning</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nor crying, nor pain anymore, for the former things have passed </a:t>
            </a:r>
            <a:r>
              <a:rPr lang="en-US" sz="2400" i="1" dirty="0" smtClean="0">
                <a:latin typeface="Candara" charset="0"/>
                <a:ea typeface="Candara" charset="0"/>
                <a:cs typeface="Candara" charset="0"/>
              </a:rPr>
              <a:t>away.”</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Revelation 21:1-4</a:t>
            </a:r>
            <a:endParaRPr lang="en-US" sz="2400" i="1" dirty="0">
              <a:latin typeface="Candara" charset="0"/>
              <a:ea typeface="Candara" charset="0"/>
              <a:cs typeface="Candara" charset="0"/>
            </a:endParaRPr>
          </a:p>
          <a:p>
            <a:pPr marL="0" indent="0" algn="ctr">
              <a:spcBef>
                <a:spcPts val="0"/>
              </a:spcBef>
              <a:buNone/>
              <a:defRPr/>
            </a:pP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40341312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smtClean="0">
                <a:latin typeface="Candara" charset="0"/>
                <a:cs typeface="MS PGothic" charset="0"/>
              </a:rPr>
              <a:t>People from </a:t>
            </a:r>
            <a:r>
              <a:rPr lang="en-US" sz="2600" b="1" spc="-10" dirty="0" smtClean="0">
                <a:solidFill>
                  <a:srgbClr val="FF0000"/>
                </a:solidFill>
                <a:latin typeface="Candara" charset="0"/>
                <a:cs typeface="MS PGothic" charset="0"/>
              </a:rPr>
              <a:t>every </a:t>
            </a:r>
            <a:r>
              <a:rPr lang="en-US" sz="2600" b="1" spc="-10" dirty="0">
                <a:solidFill>
                  <a:srgbClr val="FF0000"/>
                </a:solidFill>
                <a:latin typeface="Candara" charset="0"/>
                <a:cs typeface="MS PGothic" charset="0"/>
              </a:rPr>
              <a:t>ethnic group in the world </a:t>
            </a:r>
            <a:r>
              <a:rPr lang="en-US" sz="2600" b="1" spc="-10" dirty="0">
                <a:latin typeface="Candara" charset="0"/>
                <a:cs typeface="MS PGothic" charset="0"/>
              </a:rPr>
              <a:t>will bring treasures from their countries to God. </a:t>
            </a:r>
          </a:p>
          <a:p>
            <a:pPr marL="0" indent="0">
              <a:spcBef>
                <a:spcPct val="0"/>
              </a:spcBef>
              <a:buNone/>
            </a:pPr>
            <a:endParaRPr lang="en-US" sz="1400" b="1" spc="-10" dirty="0">
              <a:latin typeface="Candara" charset="0"/>
              <a:ea typeface="Candara" charset="0"/>
              <a:cs typeface="MS PGothic" charset="0"/>
            </a:endParaRPr>
          </a:p>
          <a:p>
            <a:pPr marL="0" indent="0" algn="ctr">
              <a:spcBef>
                <a:spcPts val="0"/>
              </a:spcBef>
              <a:buNone/>
              <a:defRPr/>
            </a:pPr>
            <a:r>
              <a:rPr lang="en-US" sz="2400" i="1" baseline="30000" dirty="0" smtClean="0">
                <a:latin typeface="Candara" charset="0"/>
                <a:ea typeface="Candara" charset="0"/>
                <a:cs typeface="Candara" charset="0"/>
              </a:rPr>
              <a:t>22</a:t>
            </a:r>
            <a:r>
              <a:rPr lang="en-US" sz="2400" i="1" dirty="0" smtClean="0">
                <a:latin typeface="Candara" charset="0"/>
                <a:ea typeface="Candara" charset="0"/>
                <a:cs typeface="Candara" charset="0"/>
              </a:rPr>
              <a:t> And </a:t>
            </a:r>
            <a:r>
              <a:rPr lang="en-US" sz="2400" i="1" dirty="0">
                <a:latin typeface="Candara" charset="0"/>
                <a:ea typeface="Candara" charset="0"/>
                <a:cs typeface="Candara" charset="0"/>
              </a:rPr>
              <a:t>I saw no temple in the city, for its temple is the Lord </a:t>
            </a:r>
            <a:r>
              <a:rPr lang="en-US" sz="2400" i="1" dirty="0" smtClean="0">
                <a:latin typeface="Candara" charset="0"/>
                <a:ea typeface="Candara" charset="0"/>
                <a:cs typeface="Candara" charset="0"/>
              </a:rPr>
              <a:t>God</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the Almighty and the Lamb. </a:t>
            </a:r>
            <a:r>
              <a:rPr lang="en-US" sz="2400" i="1" baseline="30000" dirty="0" smtClean="0">
                <a:latin typeface="Candara" charset="0"/>
                <a:ea typeface="Candara" charset="0"/>
                <a:cs typeface="Candara" charset="0"/>
              </a:rPr>
              <a:t>23</a:t>
            </a:r>
            <a:r>
              <a:rPr lang="en-US" sz="2400" i="1" dirty="0" smtClean="0">
                <a:latin typeface="Candara" charset="0"/>
                <a:ea typeface="Candara" charset="0"/>
                <a:cs typeface="Candara" charset="0"/>
              </a:rPr>
              <a:t> And </a:t>
            </a:r>
            <a:r>
              <a:rPr lang="en-US" sz="2400" i="1" dirty="0">
                <a:latin typeface="Candara" charset="0"/>
                <a:ea typeface="Candara" charset="0"/>
                <a:cs typeface="Candara" charset="0"/>
              </a:rPr>
              <a:t>the city has no need of sun or </a:t>
            </a:r>
            <a:r>
              <a:rPr lang="en-US" sz="2400" i="1" dirty="0" smtClean="0">
                <a:latin typeface="Candara" charset="0"/>
                <a:ea typeface="Candara" charset="0"/>
                <a:cs typeface="Candara" charset="0"/>
              </a:rPr>
              <a:t>moon</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to </a:t>
            </a:r>
            <a:r>
              <a:rPr lang="en-US" sz="2400" i="1" dirty="0">
                <a:latin typeface="Candara" charset="0"/>
                <a:ea typeface="Candara" charset="0"/>
                <a:cs typeface="Candara" charset="0"/>
              </a:rPr>
              <a:t>shine on it, for the glory of God gives it light, and its lamp is the Lamb.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baseline="30000" dirty="0" smtClean="0">
                <a:latin typeface="Candara" charset="0"/>
                <a:ea typeface="Candara" charset="0"/>
                <a:cs typeface="Candara" charset="0"/>
              </a:rPr>
              <a:t>24</a:t>
            </a:r>
            <a:r>
              <a:rPr lang="en-US" sz="2400" i="1" dirty="0" smtClean="0">
                <a:latin typeface="Candara" charset="0"/>
                <a:ea typeface="Candara" charset="0"/>
                <a:cs typeface="Candara" charset="0"/>
              </a:rPr>
              <a:t> By </a:t>
            </a:r>
            <a:r>
              <a:rPr lang="en-US" sz="2400" i="1" dirty="0">
                <a:latin typeface="Candara" charset="0"/>
                <a:ea typeface="Candara" charset="0"/>
                <a:cs typeface="Candara" charset="0"/>
              </a:rPr>
              <a:t>its light will the nations walk, and the kings of the earth will bring their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glory </a:t>
            </a:r>
            <a:r>
              <a:rPr lang="en-US" sz="2400" i="1" dirty="0">
                <a:latin typeface="Candara" charset="0"/>
                <a:ea typeface="Candara" charset="0"/>
                <a:cs typeface="Candara" charset="0"/>
              </a:rPr>
              <a:t>into it, </a:t>
            </a:r>
            <a:r>
              <a:rPr lang="en-US" sz="2400" i="1" baseline="30000" dirty="0" smtClean="0">
                <a:latin typeface="Candara" charset="0"/>
                <a:ea typeface="Candara" charset="0"/>
                <a:cs typeface="Candara" charset="0"/>
              </a:rPr>
              <a:t>25</a:t>
            </a:r>
            <a:r>
              <a:rPr lang="en-US" sz="2400" i="1" dirty="0" smtClean="0">
                <a:latin typeface="Candara" charset="0"/>
                <a:ea typeface="Candara" charset="0"/>
                <a:cs typeface="Candara" charset="0"/>
              </a:rPr>
              <a:t> and </a:t>
            </a:r>
            <a:r>
              <a:rPr lang="en-US" sz="2400" i="1" dirty="0">
                <a:latin typeface="Candara" charset="0"/>
                <a:ea typeface="Candara" charset="0"/>
                <a:cs typeface="Candara" charset="0"/>
              </a:rPr>
              <a:t>its gates will never be shut by day—and there will be no night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there</a:t>
            </a:r>
            <a:r>
              <a:rPr lang="en-US" sz="2400" i="1" dirty="0">
                <a:latin typeface="Candara" charset="0"/>
                <a:ea typeface="Candara" charset="0"/>
                <a:cs typeface="Candara" charset="0"/>
              </a:rPr>
              <a:t>. </a:t>
            </a:r>
            <a:r>
              <a:rPr lang="en-US" sz="2400" i="1" baseline="30000" dirty="0" smtClean="0">
                <a:latin typeface="Candara" charset="0"/>
                <a:ea typeface="Candara" charset="0"/>
                <a:cs typeface="Candara" charset="0"/>
              </a:rPr>
              <a:t>26</a:t>
            </a:r>
            <a:r>
              <a:rPr lang="en-US" sz="2400" i="1" dirty="0" smtClean="0">
                <a:latin typeface="Candara" charset="0"/>
                <a:ea typeface="Candara" charset="0"/>
                <a:cs typeface="Candara" charset="0"/>
              </a:rPr>
              <a:t> They </a:t>
            </a:r>
            <a:r>
              <a:rPr lang="en-US" sz="2400" i="1" dirty="0">
                <a:latin typeface="Candara" charset="0"/>
                <a:ea typeface="Candara" charset="0"/>
                <a:cs typeface="Candara" charset="0"/>
              </a:rPr>
              <a:t>will bring into it the glory and the honor of the nations. </a:t>
            </a:r>
            <a:r>
              <a:rPr lang="en-US" sz="2400" i="1" baseline="30000" dirty="0" smtClean="0">
                <a:latin typeface="Candara" charset="0"/>
                <a:ea typeface="Candara" charset="0"/>
                <a:cs typeface="Candara" charset="0"/>
              </a:rPr>
              <a:t>27</a:t>
            </a:r>
            <a:r>
              <a:rPr lang="en-US" sz="2400" i="1" dirty="0" smtClean="0">
                <a:latin typeface="Candara" charset="0"/>
                <a:ea typeface="Candara" charset="0"/>
                <a:cs typeface="Candara" charset="0"/>
              </a:rPr>
              <a:t> But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nothing </a:t>
            </a:r>
            <a:r>
              <a:rPr lang="en-US" sz="2400" i="1" dirty="0">
                <a:latin typeface="Candara" charset="0"/>
                <a:ea typeface="Candara" charset="0"/>
                <a:cs typeface="Candara" charset="0"/>
              </a:rPr>
              <a:t>unclean will ever enter it, nor anyone who does what is </a:t>
            </a:r>
            <a:r>
              <a:rPr lang="en-US" sz="2400" i="1" dirty="0" smtClean="0">
                <a:latin typeface="Candara" charset="0"/>
                <a:ea typeface="Candara" charset="0"/>
                <a:cs typeface="Candara" charset="0"/>
              </a:rPr>
              <a:t>detestable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or </a:t>
            </a:r>
            <a:r>
              <a:rPr lang="en-US" sz="2400" i="1" dirty="0">
                <a:latin typeface="Candara" charset="0"/>
                <a:ea typeface="Candara" charset="0"/>
                <a:cs typeface="Candara" charset="0"/>
              </a:rPr>
              <a:t>false, but only those who are written in the Lamb’s book of </a:t>
            </a:r>
            <a:r>
              <a:rPr lang="en-US" sz="2400" i="1" dirty="0" smtClean="0">
                <a:latin typeface="Candara" charset="0"/>
                <a:ea typeface="Candara" charset="0"/>
                <a:cs typeface="Candara" charset="0"/>
              </a:rPr>
              <a:t>life.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Rev </a:t>
            </a:r>
            <a:r>
              <a:rPr lang="en-US" sz="2400" i="1" dirty="0">
                <a:latin typeface="Candara" charset="0"/>
                <a:ea typeface="Candara" charset="0"/>
                <a:cs typeface="Candara" charset="0"/>
              </a:rPr>
              <a:t>21:</a:t>
            </a:r>
            <a:r>
              <a:rPr lang="en-US" sz="2400" i="1" dirty="0" smtClean="0">
                <a:latin typeface="Candara" charset="0"/>
                <a:ea typeface="Candara" charset="0"/>
                <a:cs typeface="Candara" charset="0"/>
              </a:rPr>
              <a:t>22-27</a:t>
            </a:r>
            <a:endParaRPr lang="en-US" sz="2400" i="1" dirty="0">
              <a:latin typeface="Candara" charset="0"/>
              <a:ea typeface="Candara" charset="0"/>
              <a:cs typeface="Candara" charset="0"/>
            </a:endParaRPr>
          </a:p>
          <a:p>
            <a:pPr marL="0" indent="0" algn="ctr">
              <a:spcBef>
                <a:spcPts val="0"/>
              </a:spcBef>
              <a:buNone/>
              <a:defRPr/>
            </a:pP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15593048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ts val="500"/>
              </a:spcBef>
            </a:pPr>
            <a:r>
              <a:rPr lang="en-US" sz="2600" b="1" spc="-10" dirty="0">
                <a:latin typeface="Candara" charset="0"/>
                <a:cs typeface="MS PGothic" charset="0"/>
              </a:rPr>
              <a:t>It will be far better than anything we can even imagine</a:t>
            </a:r>
            <a:r>
              <a:rPr lang="en-US" sz="2600" b="1" spc="-10" dirty="0" smtClean="0">
                <a:latin typeface="Candara" charset="0"/>
                <a:cs typeface="MS PGothic" charset="0"/>
              </a:rPr>
              <a:t>.</a:t>
            </a:r>
            <a:endParaRPr lang="en-US" sz="800" b="1" spc="-10" dirty="0">
              <a:latin typeface="Candara" charset="0"/>
              <a:cs typeface="MS PGothic" charset="0"/>
            </a:endParaRPr>
          </a:p>
          <a:p>
            <a:pPr marL="461963" indent="-461963">
              <a:spcBef>
                <a:spcPts val="500"/>
              </a:spcBef>
            </a:pPr>
            <a:r>
              <a:rPr lang="en-US" sz="2600" b="1" spc="-10" dirty="0">
                <a:latin typeface="Candara" charset="0"/>
                <a:cs typeface="MS PGothic" charset="0"/>
              </a:rPr>
              <a:t>We’ll  have dwellings personally prepared by </a:t>
            </a:r>
            <a:r>
              <a:rPr lang="en-US" sz="2600" b="1" spc="-10" dirty="0" smtClean="0">
                <a:latin typeface="Candara" charset="0"/>
                <a:cs typeface="MS PGothic" charset="0"/>
              </a:rPr>
              <a:t>Jesus…but </a:t>
            </a:r>
            <a:r>
              <a:rPr lang="en-US" sz="2600" b="1" spc="-10" dirty="0">
                <a:latin typeface="Candara" charset="0"/>
                <a:cs typeface="MS PGothic" charset="0"/>
              </a:rPr>
              <a:t>more importantly we’ll be where Jesus is. </a:t>
            </a:r>
            <a:endParaRPr lang="en-US" sz="2600" b="1" spc="-10" dirty="0" smtClean="0">
              <a:latin typeface="Candara" charset="0"/>
              <a:cs typeface="MS PGothic" charset="0"/>
            </a:endParaRPr>
          </a:p>
          <a:p>
            <a:pPr marL="461963" indent="-461963">
              <a:spcBef>
                <a:spcPts val="500"/>
              </a:spcBef>
            </a:pPr>
            <a:r>
              <a:rPr lang="en-US" sz="2600" b="1" spc="-10" dirty="0" smtClean="0">
                <a:latin typeface="Candara" charset="0"/>
                <a:cs typeface="MS PGothic" charset="0"/>
              </a:rPr>
              <a:t>We’ll </a:t>
            </a:r>
            <a:r>
              <a:rPr lang="en-US" sz="2600" b="1" spc="-10" dirty="0">
                <a:latin typeface="Candara" charset="0"/>
                <a:cs typeface="MS PGothic" charset="0"/>
              </a:rPr>
              <a:t>see Jesus face to face and know him deeply. </a:t>
            </a:r>
          </a:p>
          <a:p>
            <a:pPr marL="461963" indent="-461963">
              <a:spcBef>
                <a:spcPts val="500"/>
              </a:spcBef>
            </a:pPr>
            <a:r>
              <a:rPr lang="en-US" sz="2600" b="1" spc="-10" dirty="0">
                <a:latin typeface="Candara" charset="0"/>
                <a:cs typeface="MS PGothic" charset="0"/>
              </a:rPr>
              <a:t>We’ll be known intimately and personally by God</a:t>
            </a:r>
            <a:r>
              <a:rPr lang="en-US" sz="2600" b="1" spc="-10" dirty="0" smtClean="0">
                <a:latin typeface="Candara" charset="0"/>
                <a:cs typeface="MS PGothic" charset="0"/>
              </a:rPr>
              <a:t>.</a:t>
            </a:r>
            <a:endParaRPr lang="en-US" sz="2600" b="1" spc="-10" dirty="0">
              <a:latin typeface="Candara" charset="0"/>
              <a:cs typeface="MS PGothic" charset="0"/>
            </a:endParaRPr>
          </a:p>
          <a:p>
            <a:pPr marL="461963" indent="-461963">
              <a:spcBef>
                <a:spcPts val="500"/>
              </a:spcBef>
            </a:pPr>
            <a:r>
              <a:rPr lang="en-US" sz="2600" b="1" spc="-10" dirty="0">
                <a:latin typeface="Candara" charset="0"/>
                <a:cs typeface="MS PGothic" charset="0"/>
              </a:rPr>
              <a:t>It will far eclipse our marriage </a:t>
            </a:r>
            <a:r>
              <a:rPr lang="en-US" sz="2600" b="1" spc="-10" dirty="0" smtClean="0">
                <a:latin typeface="Candara" charset="0"/>
                <a:cs typeface="MS PGothic" charset="0"/>
              </a:rPr>
              <a:t>relationship</a:t>
            </a:r>
            <a:endParaRPr lang="en-US" sz="2600" b="1" spc="-10" dirty="0">
              <a:latin typeface="Candara" charset="0"/>
              <a:cs typeface="MS PGothic" charset="0"/>
            </a:endParaRPr>
          </a:p>
          <a:p>
            <a:pPr marL="461963" indent="-461963">
              <a:spcBef>
                <a:spcPts val="500"/>
              </a:spcBef>
            </a:pPr>
            <a:r>
              <a:rPr lang="en-US" sz="2600" b="1" spc="-10" dirty="0">
                <a:latin typeface="Candara" charset="0"/>
                <a:cs typeface="MS PGothic" charset="0"/>
              </a:rPr>
              <a:t>We’ll have responsibility/work. (we’ll reign</a:t>
            </a:r>
            <a:r>
              <a:rPr lang="en-US" sz="2600" b="1" spc="-10" dirty="0" smtClean="0">
                <a:latin typeface="Candara" charset="0"/>
                <a:cs typeface="MS PGothic" charset="0"/>
              </a:rPr>
              <a:t>)</a:t>
            </a:r>
            <a:endParaRPr lang="en-US" sz="2600" b="1" spc="-10" dirty="0">
              <a:latin typeface="Candara" charset="0"/>
              <a:cs typeface="MS PGothic" charset="0"/>
            </a:endParaRPr>
          </a:p>
          <a:p>
            <a:pPr marL="461963" indent="-461963">
              <a:spcBef>
                <a:spcPts val="500"/>
              </a:spcBef>
            </a:pPr>
            <a:r>
              <a:rPr lang="en-US" sz="2600" b="1" spc="-10" dirty="0">
                <a:latin typeface="Candara" charset="0"/>
                <a:cs typeface="MS PGothic" charset="0"/>
              </a:rPr>
              <a:t>We’ll have amazing glorified physical bodies. </a:t>
            </a:r>
          </a:p>
          <a:p>
            <a:pPr marL="461963" indent="-461963">
              <a:spcBef>
                <a:spcPts val="500"/>
              </a:spcBef>
            </a:pPr>
            <a:r>
              <a:rPr lang="en-US" sz="2600" b="1" spc="-10" dirty="0">
                <a:latin typeface="Candara" charset="0"/>
                <a:cs typeface="MS PGothic" charset="0"/>
              </a:rPr>
              <a:t>There’ll be feasting. </a:t>
            </a:r>
          </a:p>
          <a:p>
            <a:pPr marL="461963" indent="-461963">
              <a:spcBef>
                <a:spcPts val="500"/>
              </a:spcBef>
            </a:pPr>
            <a:r>
              <a:rPr lang="en-US" sz="2600" b="1" spc="-10" dirty="0">
                <a:latin typeface="Candara" charset="0"/>
                <a:cs typeface="MS PGothic" charset="0"/>
              </a:rPr>
              <a:t>He’ll dry every tear. There will be no more sorrow and suffering</a:t>
            </a:r>
            <a:r>
              <a:rPr lang="en-US" sz="2600" b="1" spc="-10" dirty="0" smtClean="0">
                <a:latin typeface="Candara" charset="0"/>
                <a:cs typeface="MS PGothic" charset="0"/>
              </a:rPr>
              <a:t>.</a:t>
            </a:r>
            <a:endParaRPr lang="en-US" sz="2600" b="1" spc="-10" dirty="0">
              <a:latin typeface="Candara" charset="0"/>
              <a:cs typeface="MS PGothic" charset="0"/>
            </a:endParaRPr>
          </a:p>
          <a:p>
            <a:pPr marL="461963" indent="-461963">
              <a:spcBef>
                <a:spcPts val="500"/>
              </a:spcBef>
            </a:pPr>
            <a:r>
              <a:rPr lang="en-US" sz="2600" b="1" spc="-10" dirty="0">
                <a:latin typeface="Candara" charset="0"/>
                <a:cs typeface="MS PGothic" charset="0"/>
              </a:rPr>
              <a:t>Kings from every ethnic group in the world will bring treasures from their countries to God. </a:t>
            </a:r>
          </a:p>
          <a:p>
            <a:pPr marL="0" indent="0" algn="ctr">
              <a:spcBef>
                <a:spcPts val="0"/>
              </a:spcBef>
              <a:buNone/>
              <a:defRPr/>
            </a:pP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18817128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000" b="1" dirty="0">
                <a:latin typeface="Candara" charset="0"/>
                <a:ea typeface="Candara" charset="0"/>
                <a:cs typeface="Candara" charset="0"/>
              </a:rPr>
              <a:t>HOW SHOULD A RIGHT UNDERSTANDING </a:t>
            </a:r>
            <a:r>
              <a:rPr lang="en-US" sz="3000" b="1" dirty="0" smtClean="0">
                <a:latin typeface="Candara" charset="0"/>
                <a:ea typeface="Candara" charset="0"/>
                <a:cs typeface="Candara" charset="0"/>
              </a:rPr>
              <a:t/>
            </a:r>
            <a:br>
              <a:rPr lang="en-US" sz="3000" b="1" dirty="0" smtClean="0">
                <a:latin typeface="Candara" charset="0"/>
                <a:ea typeface="Candara" charset="0"/>
                <a:cs typeface="Candara" charset="0"/>
              </a:rPr>
            </a:br>
            <a:r>
              <a:rPr lang="en-US" sz="3000" b="1" dirty="0" smtClean="0">
                <a:latin typeface="Candara" charset="0"/>
                <a:ea typeface="Candara" charset="0"/>
                <a:cs typeface="Candara" charset="0"/>
              </a:rPr>
              <a:t>OF </a:t>
            </a:r>
            <a:r>
              <a:rPr lang="en-US" sz="3000" b="1" dirty="0">
                <a:latin typeface="Candara" charset="0"/>
                <a:ea typeface="Candara" charset="0"/>
                <a:cs typeface="Candara" charset="0"/>
              </a:rPr>
              <a:t>HEAVEN IMPACT THE WAY WE LIVE?</a:t>
            </a:r>
            <a:endParaRPr lang="en-US" sz="30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371600"/>
            <a:ext cx="11684000" cy="5426653"/>
          </a:xfrm>
        </p:spPr>
        <p:txBody>
          <a:bodyPr/>
          <a:lstStyle/>
          <a:p>
            <a:pPr marL="461963" indent="-461963">
              <a:spcBef>
                <a:spcPct val="0"/>
              </a:spcBef>
            </a:pPr>
            <a:r>
              <a:rPr lang="en-US" sz="2600" b="1" spc="-10" dirty="0">
                <a:latin typeface="Candara" charset="0"/>
                <a:cs typeface="MS PGothic" charset="0"/>
              </a:rPr>
              <a:t>It will cause us to </a:t>
            </a:r>
            <a:r>
              <a:rPr lang="en-US" sz="2600" b="1" spc="-10" dirty="0">
                <a:solidFill>
                  <a:srgbClr val="FF0000"/>
                </a:solidFill>
                <a:latin typeface="Candara" charset="0"/>
                <a:cs typeface="MS PGothic" charset="0"/>
              </a:rPr>
              <a:t>diligently seek </a:t>
            </a:r>
            <a:r>
              <a:rPr lang="en-US" sz="2600" b="1" spc="-10" dirty="0" smtClean="0">
                <a:solidFill>
                  <a:srgbClr val="FF0000"/>
                </a:solidFill>
                <a:latin typeface="Candara" charset="0"/>
                <a:cs typeface="MS PGothic" charset="0"/>
              </a:rPr>
              <a:t>and </a:t>
            </a:r>
            <a:r>
              <a:rPr lang="en-US" sz="2600" b="1" spc="-10" dirty="0">
                <a:solidFill>
                  <a:srgbClr val="FF0000"/>
                </a:solidFill>
                <a:latin typeface="Candara" charset="0"/>
                <a:cs typeface="MS PGothic" charset="0"/>
              </a:rPr>
              <a:t>yearn</a:t>
            </a:r>
            <a:r>
              <a:rPr lang="en-US" sz="2600" b="1" spc="-10" dirty="0">
                <a:latin typeface="Candara" charset="0"/>
                <a:cs typeface="MS PGothic" charset="0"/>
              </a:rPr>
              <a:t> for heaven.</a:t>
            </a:r>
          </a:p>
          <a:p>
            <a:pPr marL="0" indent="0">
              <a:spcBef>
                <a:spcPct val="0"/>
              </a:spcBef>
              <a:buNone/>
            </a:pPr>
            <a:endParaRPr lang="en-US" sz="1000" b="1" spc="-10" dirty="0">
              <a:latin typeface="Candara" charset="0"/>
              <a:ea typeface="Candara" charset="0"/>
              <a:cs typeface="MS PGothic" charset="0"/>
            </a:endParaRPr>
          </a:p>
          <a:p>
            <a:pPr marL="0" indent="0" algn="ctr">
              <a:spcBef>
                <a:spcPts val="0"/>
              </a:spcBef>
              <a:buNone/>
              <a:defRPr/>
            </a:pPr>
            <a:r>
              <a:rPr lang="en-US" sz="2400" i="1" dirty="0" smtClean="0">
                <a:latin typeface="Candara" charset="0"/>
                <a:ea typeface="Candara" charset="0"/>
                <a:cs typeface="Candara" charset="0"/>
              </a:rPr>
              <a:t>My </a:t>
            </a:r>
            <a:r>
              <a:rPr lang="en-US" sz="2400" i="1" dirty="0">
                <a:latin typeface="Candara" charset="0"/>
                <a:ea typeface="Candara" charset="0"/>
                <a:cs typeface="Candara" charset="0"/>
              </a:rPr>
              <a:t>desire is to depart and be with Christ, for that is far better</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baseline="30000" dirty="0" smtClean="0">
                <a:latin typeface="Candara" charset="0"/>
                <a:ea typeface="Candara" charset="0"/>
                <a:cs typeface="Candara" charset="0"/>
              </a:rPr>
              <a:t>24</a:t>
            </a:r>
            <a:r>
              <a:rPr lang="en-US" sz="2400" i="1" dirty="0" smtClean="0">
                <a:latin typeface="Candara" charset="0"/>
                <a:ea typeface="Candara" charset="0"/>
                <a:cs typeface="Candara" charset="0"/>
              </a:rPr>
              <a:t> But </a:t>
            </a:r>
            <a:r>
              <a:rPr lang="en-US" sz="2400" i="1" dirty="0">
                <a:latin typeface="Candara" charset="0"/>
                <a:ea typeface="Candara" charset="0"/>
                <a:cs typeface="Candara" charset="0"/>
              </a:rPr>
              <a:t>to remain in the flesh is more necessary on your account.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baseline="30000" dirty="0" smtClean="0">
                <a:latin typeface="Candara" charset="0"/>
                <a:ea typeface="Candara" charset="0"/>
                <a:cs typeface="Candara" charset="0"/>
              </a:rPr>
              <a:t>25</a:t>
            </a:r>
            <a:r>
              <a:rPr lang="en-US" sz="2400" i="1" dirty="0" smtClean="0">
                <a:latin typeface="Candara" charset="0"/>
                <a:ea typeface="Candara" charset="0"/>
                <a:cs typeface="Candara" charset="0"/>
              </a:rPr>
              <a:t> Convinced </a:t>
            </a:r>
            <a:r>
              <a:rPr lang="en-US" sz="2400" i="1" dirty="0">
                <a:latin typeface="Candara" charset="0"/>
                <a:ea typeface="Candara" charset="0"/>
                <a:cs typeface="Candara" charset="0"/>
              </a:rPr>
              <a:t>of this, I know that I will remain and continue with you all</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for your progress and joy in the faith, </a:t>
            </a:r>
            <a:r>
              <a:rPr lang="en-US" sz="2400" i="1" baseline="30000" dirty="0" smtClean="0">
                <a:latin typeface="Candara" charset="0"/>
                <a:ea typeface="Candara" charset="0"/>
                <a:cs typeface="Candara" charset="0"/>
              </a:rPr>
              <a:t>26</a:t>
            </a:r>
            <a:r>
              <a:rPr lang="en-US" sz="2400" i="1" dirty="0" smtClean="0">
                <a:latin typeface="Candara" charset="0"/>
                <a:ea typeface="Candara" charset="0"/>
                <a:cs typeface="Candara" charset="0"/>
              </a:rPr>
              <a:t> so </a:t>
            </a:r>
            <a:r>
              <a:rPr lang="en-US" sz="2400" i="1" dirty="0">
                <a:latin typeface="Candara" charset="0"/>
                <a:ea typeface="Candara" charset="0"/>
                <a:cs typeface="Candara" charset="0"/>
              </a:rPr>
              <a:t>that in me you may have ample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cause </a:t>
            </a:r>
            <a:r>
              <a:rPr lang="en-US" sz="2400" i="1" dirty="0">
                <a:latin typeface="Candara" charset="0"/>
                <a:ea typeface="Candara" charset="0"/>
                <a:cs typeface="Candara" charset="0"/>
              </a:rPr>
              <a:t>to glory in Christ Jesus, because of my coming to you </a:t>
            </a:r>
            <a:r>
              <a:rPr lang="en-US" sz="2400" i="1" dirty="0" smtClean="0">
                <a:latin typeface="Candara" charset="0"/>
                <a:ea typeface="Candara" charset="0"/>
                <a:cs typeface="Candara" charset="0"/>
              </a:rPr>
              <a:t>again.</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Philippians </a:t>
            </a:r>
            <a:r>
              <a:rPr lang="en-US" sz="2400" i="1" dirty="0">
                <a:latin typeface="Candara" charset="0"/>
                <a:ea typeface="Candara" charset="0"/>
                <a:cs typeface="Candara" charset="0"/>
              </a:rPr>
              <a:t>1:</a:t>
            </a:r>
            <a:r>
              <a:rPr lang="en-US" sz="2400" i="1" dirty="0" smtClean="0">
                <a:latin typeface="Candara" charset="0"/>
                <a:ea typeface="Candara" charset="0"/>
                <a:cs typeface="Candara" charset="0"/>
              </a:rPr>
              <a:t>23-26</a:t>
            </a:r>
            <a:endParaRPr lang="en-US" sz="2400" i="1" dirty="0">
              <a:latin typeface="Candara" charset="0"/>
              <a:ea typeface="Candara" charset="0"/>
              <a:cs typeface="Candara" charset="0"/>
            </a:endParaRPr>
          </a:p>
          <a:p>
            <a:pPr marL="0" indent="0" algn="ctr">
              <a:spcBef>
                <a:spcPts val="0"/>
              </a:spcBef>
              <a:buNone/>
              <a:defRPr/>
            </a:pPr>
            <a:endParaRPr lang="en-US" sz="1000" i="1" dirty="0">
              <a:latin typeface="Candara" charset="0"/>
              <a:ea typeface="Candara" charset="0"/>
              <a:cs typeface="Candara" charset="0"/>
            </a:endParaRPr>
          </a:p>
          <a:p>
            <a:pPr marL="0" indent="0" algn="ctr">
              <a:spcBef>
                <a:spcPts val="0"/>
              </a:spcBef>
              <a:buNone/>
              <a:defRPr/>
            </a:pPr>
            <a:r>
              <a:rPr lang="en-US" sz="2400" i="1" baseline="30000" dirty="0" smtClean="0">
                <a:latin typeface="Candara" charset="0"/>
                <a:ea typeface="Candara" charset="0"/>
                <a:cs typeface="Candara" charset="0"/>
              </a:rPr>
              <a:t>1</a:t>
            </a:r>
            <a:r>
              <a:rPr lang="en-US" sz="2400" i="1" dirty="0" smtClean="0">
                <a:latin typeface="Candara" charset="0"/>
                <a:ea typeface="Candara" charset="0"/>
                <a:cs typeface="Candara" charset="0"/>
              </a:rPr>
              <a:t> If then you </a:t>
            </a:r>
            <a:r>
              <a:rPr lang="en-US" sz="2400" i="1" dirty="0">
                <a:latin typeface="Candara" charset="0"/>
                <a:ea typeface="Candara" charset="0"/>
                <a:cs typeface="Candara" charset="0"/>
              </a:rPr>
              <a:t>have been raised with Christ, </a:t>
            </a:r>
            <a:r>
              <a:rPr lang="en-US" sz="2400" i="1" u="sng" dirty="0">
                <a:solidFill>
                  <a:srgbClr val="FF0000"/>
                </a:solidFill>
                <a:latin typeface="Candara" charset="0"/>
                <a:ea typeface="Candara" charset="0"/>
                <a:cs typeface="Candara" charset="0"/>
              </a:rPr>
              <a:t>seek</a:t>
            </a:r>
            <a:r>
              <a:rPr lang="en-US" sz="2400" i="1" dirty="0">
                <a:latin typeface="Candara" charset="0"/>
                <a:ea typeface="Candara" charset="0"/>
                <a:cs typeface="Candara" charset="0"/>
              </a:rPr>
              <a:t> the things that are </a:t>
            </a:r>
            <a:br>
              <a:rPr lang="en-US" sz="2400" i="1" dirty="0">
                <a:latin typeface="Candara" charset="0"/>
                <a:ea typeface="Candara" charset="0"/>
                <a:cs typeface="Candara" charset="0"/>
              </a:rPr>
            </a:br>
            <a:r>
              <a:rPr lang="en-US" sz="2400" i="1" dirty="0" smtClean="0">
                <a:latin typeface="Candara" charset="0"/>
                <a:ea typeface="Candara" charset="0"/>
                <a:cs typeface="Candara" charset="0"/>
              </a:rPr>
              <a:t>above</a:t>
            </a:r>
            <a:r>
              <a:rPr lang="en-US" sz="2400" i="1" dirty="0">
                <a:latin typeface="Candara" charset="0"/>
                <a:ea typeface="Candara" charset="0"/>
                <a:cs typeface="Candara" charset="0"/>
              </a:rPr>
              <a:t>, </a:t>
            </a:r>
            <a:r>
              <a:rPr lang="en-US" sz="2400" i="1" dirty="0" smtClean="0">
                <a:latin typeface="Candara" charset="0"/>
                <a:ea typeface="Candara" charset="0"/>
                <a:cs typeface="Candara" charset="0"/>
              </a:rPr>
              <a:t>where </a:t>
            </a:r>
            <a:r>
              <a:rPr lang="en-US" sz="2400" i="1" dirty="0">
                <a:latin typeface="Candara" charset="0"/>
                <a:ea typeface="Candara" charset="0"/>
                <a:cs typeface="Candara" charset="0"/>
              </a:rPr>
              <a:t>Christ is, seated at the right hand of God. </a:t>
            </a:r>
            <a:r>
              <a:rPr lang="en-US" sz="2400" i="1" baseline="30000" dirty="0" smtClean="0">
                <a:latin typeface="Candara" charset="0"/>
                <a:ea typeface="Candara" charset="0"/>
                <a:cs typeface="Candara" charset="0"/>
              </a:rPr>
              <a:t>2</a:t>
            </a:r>
            <a:r>
              <a:rPr lang="en-US" sz="2400" i="1" dirty="0" smtClean="0">
                <a:latin typeface="Candara" charset="0"/>
                <a:ea typeface="Candara" charset="0"/>
                <a:cs typeface="Candara" charset="0"/>
              </a:rPr>
              <a:t> Set your</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minds on </a:t>
            </a:r>
            <a:r>
              <a:rPr lang="en-US" sz="2400" i="1" dirty="0" smtClean="0">
                <a:latin typeface="Candara" charset="0"/>
                <a:ea typeface="Candara" charset="0"/>
                <a:cs typeface="Candara" charset="0"/>
              </a:rPr>
              <a:t>things </a:t>
            </a:r>
            <a:r>
              <a:rPr lang="en-US" sz="2400" i="1" dirty="0">
                <a:latin typeface="Candara" charset="0"/>
                <a:ea typeface="Candara" charset="0"/>
                <a:cs typeface="Candara" charset="0"/>
              </a:rPr>
              <a:t>that are above, not on things that are on earth</a:t>
            </a:r>
            <a:r>
              <a:rPr lang="en-US" sz="2400" i="1" dirty="0" smtClean="0">
                <a:latin typeface="Candara" charset="0"/>
                <a:ea typeface="Candara" charset="0"/>
                <a:cs typeface="Candara" charset="0"/>
              </a:rPr>
              <a:t>.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Colossians </a:t>
            </a:r>
            <a:r>
              <a:rPr lang="en-US" sz="2400" i="1" dirty="0">
                <a:latin typeface="Candara" charset="0"/>
                <a:ea typeface="Candara" charset="0"/>
                <a:cs typeface="Candara" charset="0"/>
              </a:rPr>
              <a:t>3:1-</a:t>
            </a:r>
            <a:r>
              <a:rPr lang="en-US" sz="2400" i="1" dirty="0" smtClean="0">
                <a:latin typeface="Candara" charset="0"/>
                <a:ea typeface="Candara" charset="0"/>
                <a:cs typeface="Candara" charset="0"/>
              </a:rPr>
              <a:t>2</a:t>
            </a:r>
          </a:p>
          <a:p>
            <a:pPr marL="0" indent="0" algn="ctr">
              <a:spcBef>
                <a:spcPts val="0"/>
              </a:spcBef>
              <a:buNone/>
              <a:defRPr/>
            </a:pPr>
            <a:endParaRPr lang="en-US" sz="1000" i="1" dirty="0">
              <a:latin typeface="Candara" charset="0"/>
              <a:ea typeface="Candara" charset="0"/>
              <a:cs typeface="Candara" charset="0"/>
            </a:endParaRPr>
          </a:p>
          <a:p>
            <a:pPr marL="912813" lvl="1" indent="-455613">
              <a:spcBef>
                <a:spcPts val="0"/>
              </a:spcBef>
              <a:buFont typeface="Wingdings" charset="2"/>
              <a:buChar char="Ø"/>
              <a:defRPr/>
            </a:pPr>
            <a:r>
              <a:rPr lang="en-US" sz="2400" b="1" dirty="0" smtClean="0">
                <a:latin typeface="Candara" charset="0"/>
                <a:ea typeface="Candara" charset="0"/>
                <a:cs typeface="Candara" charset="0"/>
              </a:rPr>
              <a:t>Seek </a:t>
            </a:r>
            <a:r>
              <a:rPr lang="en-US" sz="2400" b="1" dirty="0">
                <a:latin typeface="Candara" charset="0"/>
                <a:ea typeface="Candara" charset="0"/>
                <a:cs typeface="Candara" charset="0"/>
              </a:rPr>
              <a:t>= </a:t>
            </a:r>
            <a:r>
              <a:rPr lang="en-US" sz="2400" b="1" dirty="0" smtClean="0">
                <a:latin typeface="Candara" charset="0"/>
                <a:ea typeface="Candara" charset="0"/>
                <a:cs typeface="Candara" charset="0"/>
              </a:rPr>
              <a:t>Greek </a:t>
            </a:r>
            <a:r>
              <a:rPr lang="en-US" sz="2400" b="1" i="1" dirty="0">
                <a:latin typeface="Candara" charset="0"/>
                <a:ea typeface="Candara" charset="0"/>
                <a:cs typeface="Candara" charset="0"/>
              </a:rPr>
              <a:t>“</a:t>
            </a:r>
            <a:r>
              <a:rPr lang="en-US" sz="2400" b="1" i="1" dirty="0" err="1">
                <a:latin typeface="Candara" charset="0"/>
                <a:ea typeface="Candara" charset="0"/>
                <a:cs typeface="Candara" charset="0"/>
              </a:rPr>
              <a:t>zeteo</a:t>
            </a:r>
            <a:r>
              <a:rPr lang="en-US" sz="2400" b="1" i="1" dirty="0">
                <a:latin typeface="Candara" charset="0"/>
                <a:ea typeface="Candara" charset="0"/>
                <a:cs typeface="Candara" charset="0"/>
              </a:rPr>
              <a:t>” </a:t>
            </a:r>
            <a:r>
              <a:rPr lang="en-US" sz="2400" b="1" dirty="0">
                <a:latin typeface="Candara" charset="0"/>
                <a:ea typeface="Candara" charset="0"/>
                <a:cs typeface="Candara" charset="0"/>
              </a:rPr>
              <a:t>to diligently, actively, single pursue something.  </a:t>
            </a:r>
            <a:endParaRPr lang="en-US" sz="2400" b="1" dirty="0" smtClean="0">
              <a:latin typeface="Candara" charset="0"/>
              <a:ea typeface="Candara" charset="0"/>
              <a:cs typeface="Candara" charset="0"/>
            </a:endParaRPr>
          </a:p>
          <a:p>
            <a:pPr marL="912813" lvl="1" indent="-455613">
              <a:spcBef>
                <a:spcPts val="0"/>
              </a:spcBef>
              <a:buFont typeface="Wingdings" charset="2"/>
              <a:buChar char="Ø"/>
              <a:defRPr/>
            </a:pPr>
            <a:r>
              <a:rPr lang="en-US" sz="2400" b="1" dirty="0" err="1" smtClean="0">
                <a:latin typeface="Candara" charset="0"/>
                <a:ea typeface="Candara" charset="0"/>
                <a:cs typeface="Candara" charset="0"/>
              </a:rPr>
              <a:t>Lk</a:t>
            </a:r>
            <a:r>
              <a:rPr lang="en-US" sz="2400" b="1" dirty="0" smtClean="0">
                <a:latin typeface="Candara" charset="0"/>
                <a:ea typeface="Candara" charset="0"/>
                <a:cs typeface="Candara" charset="0"/>
              </a:rPr>
              <a:t> </a:t>
            </a:r>
            <a:r>
              <a:rPr lang="en-US" sz="2400" b="1" dirty="0">
                <a:latin typeface="Candara" charset="0"/>
                <a:ea typeface="Candara" charset="0"/>
                <a:cs typeface="Candara" charset="0"/>
              </a:rPr>
              <a:t>19:10 “</a:t>
            </a:r>
            <a:r>
              <a:rPr lang="en-US" sz="2400" b="1" dirty="0" err="1">
                <a:latin typeface="Candara" charset="0"/>
                <a:ea typeface="Candara" charset="0"/>
                <a:cs typeface="Candara" charset="0"/>
              </a:rPr>
              <a:t>zeteo</a:t>
            </a:r>
            <a:r>
              <a:rPr lang="en-US" sz="2400" b="1" dirty="0">
                <a:latin typeface="Candara" charset="0"/>
                <a:ea typeface="Candara" charset="0"/>
                <a:cs typeface="Candara" charset="0"/>
              </a:rPr>
              <a:t>” what was lost.     Mt 18:12 … leave the 99 “</a:t>
            </a:r>
            <a:r>
              <a:rPr lang="en-US" sz="2400" b="1" dirty="0" err="1">
                <a:latin typeface="Candara" charset="0"/>
                <a:ea typeface="Candara" charset="0"/>
                <a:cs typeface="Candara" charset="0"/>
              </a:rPr>
              <a:t>zeteo</a:t>
            </a:r>
            <a:r>
              <a:rPr lang="en-US" sz="2400" b="1" dirty="0">
                <a:latin typeface="Candara" charset="0"/>
                <a:ea typeface="Candara" charset="0"/>
                <a:cs typeface="Candara" charset="0"/>
              </a:rPr>
              <a:t>” the </a:t>
            </a:r>
            <a:r>
              <a:rPr lang="en-US" sz="2400" b="1" dirty="0" smtClean="0">
                <a:latin typeface="Candara" charset="0"/>
                <a:ea typeface="Candara" charset="0"/>
                <a:cs typeface="Candara" charset="0"/>
              </a:rPr>
              <a:t>one.</a:t>
            </a:r>
            <a:endParaRPr lang="en-US" sz="2400" b="1" dirty="0">
              <a:latin typeface="Candara" charset="0"/>
              <a:ea typeface="Candara" charset="0"/>
              <a:cs typeface="Candara" charset="0"/>
            </a:endParaRPr>
          </a:p>
          <a:p>
            <a:pPr marL="0" indent="0" algn="ctr">
              <a:spcBef>
                <a:spcPts val="0"/>
              </a:spcBef>
              <a:buNone/>
              <a:defRPr/>
            </a:pPr>
            <a:endParaRPr lang="en-US" sz="2400" b="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810885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362200"/>
            <a:ext cx="11176000" cy="6858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Longing for Heaven</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3124200"/>
            <a:ext cx="10464800" cy="24384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A Special Message</a:t>
            </a: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Selected Scriptures</a:t>
            </a:r>
            <a:endParaRPr lang="en-US"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b="1" dirty="0">
                <a:latin typeface="Candara"/>
                <a:cs typeface="Candara"/>
              </a:rPr>
              <a:t>©</a:t>
            </a:r>
            <a:r>
              <a:rPr lang="en-US" dirty="0"/>
              <a:t> </a:t>
            </a:r>
            <a:r>
              <a:rPr lang="en-US" b="1" dirty="0" smtClean="0">
                <a:effectLst>
                  <a:outerShdw blurRad="38100" dist="38100" dir="2700000" algn="tl">
                    <a:srgbClr val="DDDDDD"/>
                  </a:outerShdw>
                </a:effectLst>
                <a:latin typeface="Candara" charset="0"/>
                <a:ea typeface="MS PGothic" charset="0"/>
                <a:cs typeface="Arial" charset="0"/>
              </a:rPr>
              <a:t>March 20, </a:t>
            </a:r>
            <a:r>
              <a:rPr lang="en-US" b="1" dirty="0">
                <a:effectLst>
                  <a:outerShdw blurRad="38100" dist="38100" dir="2700000" algn="tl">
                    <a:srgbClr val="DDDDDD"/>
                  </a:outerShdw>
                </a:effectLst>
                <a:latin typeface="Candara" charset="0"/>
                <a:ea typeface="MS PGothic" charset="0"/>
                <a:cs typeface="Arial" charset="0"/>
              </a:rPr>
              <a:t>2016</a:t>
            </a:r>
          </a:p>
          <a:p>
            <a:pPr algn="ctr">
              <a:buFontTx/>
              <a:buNone/>
              <a:defRPr/>
            </a:pPr>
            <a:r>
              <a:rPr lang="en-US" b="1" i="1" dirty="0">
                <a:effectLst>
                  <a:outerShdw blurRad="38100" dist="38100" dir="2700000" algn="tl">
                    <a:srgbClr val="DDDDDD"/>
                  </a:outerShdw>
                </a:effectLst>
                <a:latin typeface="Candara" charset="0"/>
                <a:ea typeface="MS PGothic" charset="0"/>
                <a:cs typeface="Arial" charset="0"/>
              </a:rPr>
              <a:t>Wade Harlan</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9793694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000" b="1" dirty="0">
                <a:latin typeface="Candara" charset="0"/>
                <a:ea typeface="Candara" charset="0"/>
                <a:cs typeface="Candara" charset="0"/>
              </a:rPr>
              <a:t>HOW SHOULD A RIGHT UNDERSTANDING </a:t>
            </a:r>
            <a:r>
              <a:rPr lang="en-US" sz="3000" b="1" dirty="0" smtClean="0">
                <a:latin typeface="Candara" charset="0"/>
                <a:ea typeface="Candara" charset="0"/>
                <a:cs typeface="Candara" charset="0"/>
              </a:rPr>
              <a:t/>
            </a:r>
            <a:br>
              <a:rPr lang="en-US" sz="3000" b="1" dirty="0" smtClean="0">
                <a:latin typeface="Candara" charset="0"/>
                <a:ea typeface="Candara" charset="0"/>
                <a:cs typeface="Candara" charset="0"/>
              </a:rPr>
            </a:br>
            <a:r>
              <a:rPr lang="en-US" sz="3000" b="1" dirty="0" smtClean="0">
                <a:latin typeface="Candara" charset="0"/>
                <a:ea typeface="Candara" charset="0"/>
                <a:cs typeface="Candara" charset="0"/>
              </a:rPr>
              <a:t>OF </a:t>
            </a:r>
            <a:r>
              <a:rPr lang="en-US" sz="3000" b="1" dirty="0">
                <a:latin typeface="Candara" charset="0"/>
                <a:ea typeface="Candara" charset="0"/>
                <a:cs typeface="Candara" charset="0"/>
              </a:rPr>
              <a:t>HEAVEN IMPACT THE WAY WE LIVE?</a:t>
            </a:r>
            <a:endParaRPr lang="en-US" sz="30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371600"/>
            <a:ext cx="11684000" cy="5426653"/>
          </a:xfrm>
        </p:spPr>
        <p:txBody>
          <a:bodyPr/>
          <a:lstStyle/>
          <a:p>
            <a:pPr marL="461963" indent="-461963">
              <a:spcBef>
                <a:spcPct val="0"/>
              </a:spcBef>
            </a:pPr>
            <a:r>
              <a:rPr lang="en-US" sz="2600" b="1" spc="-10" dirty="0">
                <a:latin typeface="Candara" charset="0"/>
                <a:cs typeface="MS PGothic" charset="0"/>
              </a:rPr>
              <a:t>It will encourage us </a:t>
            </a:r>
            <a:r>
              <a:rPr lang="en-US" sz="2600" b="1" spc="-10" dirty="0" smtClean="0">
                <a:latin typeface="Candara" charset="0"/>
                <a:cs typeface="MS PGothic" charset="0"/>
              </a:rPr>
              <a:t>to live holy lives and </a:t>
            </a:r>
            <a:r>
              <a:rPr lang="en-US" sz="2600" b="1" spc="-10" dirty="0">
                <a:solidFill>
                  <a:srgbClr val="FF0000"/>
                </a:solidFill>
                <a:latin typeface="Candara" charset="0"/>
                <a:cs typeface="MS PGothic" charset="0"/>
              </a:rPr>
              <a:t>speed</a:t>
            </a:r>
            <a:r>
              <a:rPr lang="en-US" sz="2600" b="1" spc="-10" dirty="0">
                <a:latin typeface="Candara" charset="0"/>
                <a:cs typeface="MS PGothic" charset="0"/>
              </a:rPr>
              <a:t> the coming of the Lord’s </a:t>
            </a:r>
            <a:r>
              <a:rPr lang="en-US" sz="2600" b="1" spc="-10" dirty="0" smtClean="0">
                <a:latin typeface="Candara" charset="0"/>
                <a:cs typeface="MS PGothic" charset="0"/>
              </a:rPr>
              <a:t>return. </a:t>
            </a:r>
          </a:p>
          <a:p>
            <a:pPr marL="461963" indent="-461963">
              <a:spcBef>
                <a:spcPct val="0"/>
              </a:spcBef>
            </a:pPr>
            <a:endParaRPr lang="en-US" sz="1200" b="1" spc="-10" dirty="0" smtClean="0">
              <a:latin typeface="Candara" charset="0"/>
              <a:ea typeface="Candara" charset="0"/>
              <a:cs typeface="MS PGothic" charset="0"/>
            </a:endParaRPr>
          </a:p>
          <a:p>
            <a:pPr marL="0" indent="0" algn="ctr">
              <a:spcBef>
                <a:spcPts val="0"/>
              </a:spcBef>
              <a:buNone/>
              <a:defRPr/>
            </a:pPr>
            <a:r>
              <a:rPr lang="en-US" sz="2400" i="1" baseline="30000" dirty="0" smtClean="0">
                <a:latin typeface="Candara" charset="0"/>
                <a:ea typeface="Candara" charset="0"/>
                <a:cs typeface="Candara" charset="0"/>
              </a:rPr>
              <a:t>10</a:t>
            </a:r>
            <a:r>
              <a:rPr lang="en-US" sz="2400" i="1" dirty="0" smtClean="0">
                <a:latin typeface="Candara" charset="0"/>
                <a:ea typeface="Candara" charset="0"/>
                <a:cs typeface="Candara" charset="0"/>
              </a:rPr>
              <a:t> But </a:t>
            </a:r>
            <a:r>
              <a:rPr lang="en-US" sz="2400" i="1" dirty="0">
                <a:latin typeface="Candara" charset="0"/>
                <a:ea typeface="Candara" charset="0"/>
                <a:cs typeface="Candara" charset="0"/>
              </a:rPr>
              <a:t>the day of the Lord will come like a thief.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 </a:t>
            </a:r>
            <a:r>
              <a:rPr lang="en-US" sz="2400" i="1" dirty="0">
                <a:latin typeface="Candara" charset="0"/>
                <a:ea typeface="Candara" charset="0"/>
                <a:cs typeface="Candara" charset="0"/>
              </a:rPr>
              <a:t>heavens will disappear with a roar; the elements </a:t>
            </a:r>
            <a:r>
              <a:rPr lang="en-US" sz="2400" i="1" dirty="0" smtClean="0">
                <a:latin typeface="Candara" charset="0"/>
                <a:ea typeface="Candara" charset="0"/>
                <a:cs typeface="Candara" charset="0"/>
              </a:rPr>
              <a:t>will</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be </a:t>
            </a:r>
            <a:r>
              <a:rPr lang="en-US" sz="2400" i="1" dirty="0" smtClean="0">
                <a:latin typeface="Candara" charset="0"/>
                <a:ea typeface="Candara" charset="0"/>
                <a:cs typeface="Candara" charset="0"/>
              </a:rPr>
              <a:t>destroyed </a:t>
            </a:r>
            <a:r>
              <a:rPr lang="en-US" sz="2400" i="1" dirty="0">
                <a:latin typeface="Candara" charset="0"/>
                <a:ea typeface="Candara" charset="0"/>
                <a:cs typeface="Candara" charset="0"/>
              </a:rPr>
              <a:t>by fire, and the earth and everything done in it </a:t>
            </a:r>
            <a:r>
              <a:rPr lang="en-US" sz="2400" i="1" dirty="0" smtClean="0">
                <a:latin typeface="Candara" charset="0"/>
                <a:ea typeface="Candara" charset="0"/>
                <a:cs typeface="Candara" charset="0"/>
              </a:rPr>
              <a:t>will</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be laid bare</a:t>
            </a:r>
            <a:r>
              <a:rPr lang="en-US" sz="2400" i="1" dirty="0" smtClean="0">
                <a:latin typeface="Candara" charset="0"/>
                <a:ea typeface="Candara" charset="0"/>
                <a:cs typeface="Candara" charset="0"/>
              </a:rPr>
              <a:t>. </a:t>
            </a:r>
            <a:r>
              <a:rPr lang="en-US" sz="2400" i="1" baseline="30000" dirty="0" smtClean="0">
                <a:latin typeface="Candara" charset="0"/>
                <a:ea typeface="Candara" charset="0"/>
                <a:cs typeface="Candara" charset="0"/>
              </a:rPr>
              <a:t>11</a:t>
            </a:r>
            <a:r>
              <a:rPr lang="en-US" sz="2400" i="1" dirty="0" smtClean="0">
                <a:latin typeface="Candara" charset="0"/>
                <a:ea typeface="Candara" charset="0"/>
                <a:cs typeface="Candara" charset="0"/>
              </a:rPr>
              <a:t> Since </a:t>
            </a:r>
            <a:r>
              <a:rPr lang="en-US" sz="2400" i="1" dirty="0">
                <a:latin typeface="Candara" charset="0"/>
                <a:ea typeface="Candara" charset="0"/>
                <a:cs typeface="Candara" charset="0"/>
              </a:rPr>
              <a:t>everything will be destroyed in this way, what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kind </a:t>
            </a:r>
            <a:r>
              <a:rPr lang="en-US" sz="2400" i="1" dirty="0">
                <a:latin typeface="Candara" charset="0"/>
                <a:ea typeface="Candara" charset="0"/>
                <a:cs typeface="Candara" charset="0"/>
              </a:rPr>
              <a:t>of people ought you to be? You ought to live holy and godly lives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baseline="30000" dirty="0" smtClean="0">
                <a:latin typeface="Candara" charset="0"/>
                <a:ea typeface="Candara" charset="0"/>
                <a:cs typeface="Candara" charset="0"/>
              </a:rPr>
              <a:t>12</a:t>
            </a:r>
            <a:r>
              <a:rPr lang="en-US" sz="2400" i="1" dirty="0" smtClean="0">
                <a:latin typeface="Candara" charset="0"/>
                <a:ea typeface="Candara" charset="0"/>
                <a:cs typeface="Candara" charset="0"/>
              </a:rPr>
              <a:t> as </a:t>
            </a:r>
            <a:r>
              <a:rPr lang="en-US" sz="2400" i="1" dirty="0">
                <a:latin typeface="Candara" charset="0"/>
                <a:ea typeface="Candara" charset="0"/>
                <a:cs typeface="Candara" charset="0"/>
              </a:rPr>
              <a:t>you look forward to the day of God and speed its coming</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2 </a:t>
            </a:r>
            <a:r>
              <a:rPr lang="en-US" sz="2400" i="1" dirty="0">
                <a:latin typeface="Candara" charset="0"/>
                <a:ea typeface="Candara" charset="0"/>
                <a:cs typeface="Candara" charset="0"/>
              </a:rPr>
              <a:t>Peter 3:10-12 [</a:t>
            </a:r>
            <a:r>
              <a:rPr lang="en-US" sz="2400" i="1" dirty="0" smtClean="0">
                <a:latin typeface="Candara" charset="0"/>
                <a:ea typeface="Candara" charset="0"/>
                <a:cs typeface="Candara" charset="0"/>
              </a:rPr>
              <a:t>NIV]</a:t>
            </a:r>
            <a:endParaRPr lang="en-US" sz="2400" i="1" dirty="0">
              <a:latin typeface="Candara" charset="0"/>
              <a:ea typeface="Candara" charset="0"/>
              <a:cs typeface="Candara" charset="0"/>
            </a:endParaRPr>
          </a:p>
          <a:p>
            <a:pPr marL="0" indent="0" algn="ctr">
              <a:spcBef>
                <a:spcPts val="0"/>
              </a:spcBef>
              <a:buNone/>
              <a:defRPr/>
            </a:pPr>
            <a:endParaRPr lang="en-US" sz="2400" b="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21650675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000" b="1" dirty="0">
                <a:latin typeface="Candara" charset="0"/>
                <a:ea typeface="Candara" charset="0"/>
                <a:cs typeface="Candara" charset="0"/>
              </a:rPr>
              <a:t>HOW SHOULD A RIGHT UNDERSTANDING </a:t>
            </a:r>
            <a:r>
              <a:rPr lang="en-US" sz="3000" b="1" dirty="0" smtClean="0">
                <a:latin typeface="Candara" charset="0"/>
                <a:ea typeface="Candara" charset="0"/>
                <a:cs typeface="Candara" charset="0"/>
              </a:rPr>
              <a:t/>
            </a:r>
            <a:br>
              <a:rPr lang="en-US" sz="3000" b="1" dirty="0" smtClean="0">
                <a:latin typeface="Candara" charset="0"/>
                <a:ea typeface="Candara" charset="0"/>
                <a:cs typeface="Candara" charset="0"/>
              </a:rPr>
            </a:br>
            <a:r>
              <a:rPr lang="en-US" sz="3000" b="1" dirty="0" smtClean="0">
                <a:latin typeface="Candara" charset="0"/>
                <a:ea typeface="Candara" charset="0"/>
                <a:cs typeface="Candara" charset="0"/>
              </a:rPr>
              <a:t>OF </a:t>
            </a:r>
            <a:r>
              <a:rPr lang="en-US" sz="3000" b="1" dirty="0">
                <a:latin typeface="Candara" charset="0"/>
                <a:ea typeface="Candara" charset="0"/>
                <a:cs typeface="Candara" charset="0"/>
              </a:rPr>
              <a:t>HEAVEN IMPACT THE WAY WE LIVE?</a:t>
            </a:r>
            <a:endParaRPr lang="en-US" sz="30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371600"/>
            <a:ext cx="11684000" cy="5426653"/>
          </a:xfrm>
        </p:spPr>
        <p:txBody>
          <a:bodyPr/>
          <a:lstStyle/>
          <a:p>
            <a:pPr marL="461963" indent="-461963">
              <a:spcBef>
                <a:spcPct val="0"/>
              </a:spcBef>
            </a:pPr>
            <a:r>
              <a:rPr lang="en-US" sz="2600" b="1" spc="-10" dirty="0">
                <a:latin typeface="Candara" charset="0"/>
                <a:cs typeface="MS PGothic" charset="0"/>
              </a:rPr>
              <a:t>We </a:t>
            </a:r>
            <a:r>
              <a:rPr lang="en-US" sz="2600" b="1" spc="-10" dirty="0">
                <a:solidFill>
                  <a:srgbClr val="FF0000"/>
                </a:solidFill>
                <a:latin typeface="Candara" charset="0"/>
                <a:cs typeface="MS PGothic" charset="0"/>
              </a:rPr>
              <a:t>won’t grieve like non-Christians </a:t>
            </a:r>
            <a:r>
              <a:rPr lang="en-US" sz="2600" b="1" spc="-10" dirty="0">
                <a:latin typeface="Candara" charset="0"/>
                <a:cs typeface="MS PGothic" charset="0"/>
              </a:rPr>
              <a:t>and we’ll encourage each other </a:t>
            </a:r>
            <a:r>
              <a:rPr lang="en-US" sz="2600" b="1" spc="-10" dirty="0">
                <a:solidFill>
                  <a:srgbClr val="FF0000"/>
                </a:solidFill>
                <a:latin typeface="Candara" charset="0"/>
                <a:cs typeface="MS PGothic" charset="0"/>
              </a:rPr>
              <a:t>about our </a:t>
            </a:r>
            <a:r>
              <a:rPr lang="en-US" sz="2600" b="1" spc="-10" dirty="0" smtClean="0">
                <a:solidFill>
                  <a:srgbClr val="FF0000"/>
                </a:solidFill>
                <a:latin typeface="Candara" charset="0"/>
                <a:cs typeface="MS PGothic" charset="0"/>
              </a:rPr>
              <a:t>hope of heaven.  </a:t>
            </a:r>
            <a:endParaRPr lang="en-US" sz="2600" b="1" spc="-10" dirty="0">
              <a:solidFill>
                <a:srgbClr val="FF0000"/>
              </a:solidFill>
              <a:latin typeface="Candara" charset="0"/>
              <a:cs typeface="MS PGothic" charset="0"/>
            </a:endParaRPr>
          </a:p>
          <a:p>
            <a:pPr marL="461963" indent="-461963">
              <a:spcBef>
                <a:spcPct val="0"/>
              </a:spcBef>
            </a:pPr>
            <a:endParaRPr lang="en-US" sz="800" b="1" spc="-10" dirty="0" smtClean="0">
              <a:latin typeface="Candara" charset="0"/>
              <a:ea typeface="Candara" charset="0"/>
              <a:cs typeface="MS PGothic" charset="0"/>
            </a:endParaRPr>
          </a:p>
          <a:p>
            <a:pPr marL="0" indent="0" algn="ctr">
              <a:spcBef>
                <a:spcPts val="0"/>
              </a:spcBef>
              <a:buNone/>
              <a:defRPr/>
            </a:pPr>
            <a:r>
              <a:rPr lang="en-US" sz="2400" i="1" baseline="30000" dirty="0" smtClean="0">
                <a:latin typeface="Candara" charset="0"/>
                <a:ea typeface="Candara" charset="0"/>
                <a:cs typeface="Candara" charset="0"/>
              </a:rPr>
              <a:t>13</a:t>
            </a:r>
            <a:r>
              <a:rPr lang="en-US" sz="2400" i="1" dirty="0" smtClean="0">
                <a:latin typeface="Candara" charset="0"/>
                <a:ea typeface="Candara" charset="0"/>
                <a:cs typeface="Candara" charset="0"/>
              </a:rPr>
              <a:t> Brothers </a:t>
            </a:r>
            <a:r>
              <a:rPr lang="en-US" sz="2400" i="1" dirty="0">
                <a:latin typeface="Candara" charset="0"/>
                <a:ea typeface="Candara" charset="0"/>
                <a:cs typeface="Candara" charset="0"/>
              </a:rPr>
              <a:t>and sisters, we do not want you to be uninformed about those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who </a:t>
            </a:r>
            <a:r>
              <a:rPr lang="en-US" sz="2400" i="1" dirty="0">
                <a:latin typeface="Candara" charset="0"/>
                <a:ea typeface="Candara" charset="0"/>
                <a:cs typeface="Candara" charset="0"/>
              </a:rPr>
              <a:t>sleep in death, so that you do not grieve like the rest of mankind, who </a:t>
            </a:r>
            <a:r>
              <a:rPr lang="en-US" sz="2400" i="1" dirty="0" smtClean="0">
                <a:latin typeface="Candara" charset="0"/>
                <a:ea typeface="Candara" charset="0"/>
                <a:cs typeface="Candara" charset="0"/>
              </a:rPr>
              <a:t>have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no hope. </a:t>
            </a:r>
            <a:r>
              <a:rPr lang="en-US" sz="2400" i="1" baseline="30000" dirty="0" smtClean="0">
                <a:latin typeface="Candara" charset="0"/>
                <a:ea typeface="Candara" charset="0"/>
                <a:cs typeface="Candara" charset="0"/>
              </a:rPr>
              <a:t>14</a:t>
            </a:r>
            <a:r>
              <a:rPr lang="en-US" sz="2400" i="1" dirty="0" smtClean="0">
                <a:latin typeface="Candara" charset="0"/>
                <a:ea typeface="Candara" charset="0"/>
                <a:cs typeface="Candara" charset="0"/>
              </a:rPr>
              <a:t> For </a:t>
            </a:r>
            <a:r>
              <a:rPr lang="en-US" sz="2400" i="1" dirty="0">
                <a:latin typeface="Candara" charset="0"/>
                <a:ea typeface="Candara" charset="0"/>
                <a:cs typeface="Candara" charset="0"/>
              </a:rPr>
              <a:t>we believe that Jesus died and rose again, and so we believe that God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will </a:t>
            </a:r>
            <a:r>
              <a:rPr lang="en-US" sz="2400" i="1" dirty="0">
                <a:latin typeface="Candara" charset="0"/>
                <a:ea typeface="Candara" charset="0"/>
                <a:cs typeface="Candara" charset="0"/>
              </a:rPr>
              <a:t>bring with Jesus those who have fallen asleep in him. </a:t>
            </a:r>
            <a:r>
              <a:rPr lang="en-US" sz="2400" i="1" baseline="30000" dirty="0" smtClean="0">
                <a:latin typeface="Candara" charset="0"/>
                <a:ea typeface="Candara" charset="0"/>
                <a:cs typeface="Candara" charset="0"/>
              </a:rPr>
              <a:t>15</a:t>
            </a:r>
            <a:r>
              <a:rPr lang="en-US" sz="2400" i="1" dirty="0" smtClean="0">
                <a:latin typeface="Candara" charset="0"/>
                <a:ea typeface="Candara" charset="0"/>
                <a:cs typeface="Candara" charset="0"/>
              </a:rPr>
              <a:t> According </a:t>
            </a:r>
            <a:r>
              <a:rPr lang="en-US" sz="2400" i="1" dirty="0">
                <a:latin typeface="Candara" charset="0"/>
                <a:ea typeface="Candara" charset="0"/>
                <a:cs typeface="Candara" charset="0"/>
              </a:rPr>
              <a:t>to the Lord’s word,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we </a:t>
            </a:r>
            <a:r>
              <a:rPr lang="en-US" sz="2400" i="1" dirty="0">
                <a:latin typeface="Candara" charset="0"/>
                <a:ea typeface="Candara" charset="0"/>
                <a:cs typeface="Candara" charset="0"/>
              </a:rPr>
              <a:t>tell you that we who are still alive, who are left until the coming of the Lord, </a:t>
            </a:r>
            <a:r>
              <a:rPr lang="en-US" sz="2400" i="1" dirty="0" smtClean="0">
                <a:latin typeface="Candara" charset="0"/>
                <a:ea typeface="Candara" charset="0"/>
                <a:cs typeface="Candara" charset="0"/>
              </a:rPr>
              <a:t>will certainly</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not precede those who have fallen asleep. </a:t>
            </a:r>
            <a:r>
              <a:rPr lang="en-US" sz="2400" i="1" baseline="30000" dirty="0" smtClean="0">
                <a:latin typeface="Candara" charset="0"/>
                <a:ea typeface="Candara" charset="0"/>
                <a:cs typeface="Candara" charset="0"/>
              </a:rPr>
              <a:t>16</a:t>
            </a:r>
            <a:r>
              <a:rPr lang="en-US" sz="2400" i="1" dirty="0" smtClean="0">
                <a:latin typeface="Candara" charset="0"/>
                <a:ea typeface="Candara" charset="0"/>
                <a:cs typeface="Candara" charset="0"/>
              </a:rPr>
              <a:t> For </a:t>
            </a:r>
            <a:r>
              <a:rPr lang="en-US" sz="2400" i="1" dirty="0">
                <a:latin typeface="Candara" charset="0"/>
                <a:ea typeface="Candara" charset="0"/>
                <a:cs typeface="Candara" charset="0"/>
              </a:rPr>
              <a:t>the Lord himself will come down </a:t>
            </a:r>
            <a:r>
              <a:rPr lang="en-US" sz="2400" i="1" dirty="0" smtClean="0">
                <a:latin typeface="Candara" charset="0"/>
                <a:ea typeface="Candara" charset="0"/>
                <a:cs typeface="Candara" charset="0"/>
              </a:rPr>
              <a:t>from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heaven</a:t>
            </a:r>
            <a:r>
              <a:rPr lang="en-US" sz="2400" i="1" dirty="0">
                <a:latin typeface="Candara" charset="0"/>
                <a:ea typeface="Candara" charset="0"/>
                <a:cs typeface="Candara" charset="0"/>
              </a:rPr>
              <a:t>, with a loud command, with the voice of the archangel and with the trumpet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call </a:t>
            </a:r>
            <a:r>
              <a:rPr lang="en-US" sz="2400" i="1" dirty="0">
                <a:latin typeface="Candara" charset="0"/>
                <a:ea typeface="Candara" charset="0"/>
                <a:cs typeface="Candara" charset="0"/>
              </a:rPr>
              <a:t>of God, and the dead in Christ will rise first. </a:t>
            </a:r>
            <a:r>
              <a:rPr lang="en-US" sz="2400" i="1" baseline="30000" dirty="0" smtClean="0">
                <a:latin typeface="Candara" charset="0"/>
                <a:ea typeface="Candara" charset="0"/>
                <a:cs typeface="Candara" charset="0"/>
              </a:rPr>
              <a:t>17</a:t>
            </a:r>
            <a:r>
              <a:rPr lang="en-US" sz="2400" i="1" dirty="0" smtClean="0">
                <a:latin typeface="Candara" charset="0"/>
                <a:ea typeface="Candara" charset="0"/>
                <a:cs typeface="Candara" charset="0"/>
              </a:rPr>
              <a:t> After </a:t>
            </a:r>
            <a:r>
              <a:rPr lang="en-US" sz="2400" i="1" dirty="0">
                <a:latin typeface="Candara" charset="0"/>
                <a:ea typeface="Candara" charset="0"/>
                <a:cs typeface="Candara" charset="0"/>
              </a:rPr>
              <a:t>that, we who are still </a:t>
            </a:r>
            <a:r>
              <a:rPr lang="en-US" sz="2400" i="1" dirty="0" smtClean="0">
                <a:latin typeface="Candara" charset="0"/>
                <a:ea typeface="Candara" charset="0"/>
                <a:cs typeface="Candara" charset="0"/>
              </a:rPr>
              <a:t>alive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and </a:t>
            </a:r>
            <a:r>
              <a:rPr lang="en-US" sz="2400" i="1" dirty="0">
                <a:latin typeface="Candara" charset="0"/>
                <a:ea typeface="Candara" charset="0"/>
                <a:cs typeface="Candara" charset="0"/>
              </a:rPr>
              <a:t>are left will be caught up together with them in the clouds to </a:t>
            </a:r>
            <a:r>
              <a:rPr lang="en-US" sz="2400" i="1" dirty="0" smtClean="0">
                <a:latin typeface="Candara" charset="0"/>
                <a:ea typeface="Candara" charset="0"/>
                <a:cs typeface="Candara" charset="0"/>
              </a:rPr>
              <a:t>meet the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Lord in </a:t>
            </a:r>
            <a:r>
              <a:rPr lang="en-US" sz="2400" i="1" dirty="0">
                <a:latin typeface="Candara" charset="0"/>
                <a:ea typeface="Candara" charset="0"/>
                <a:cs typeface="Candara" charset="0"/>
              </a:rPr>
              <a:t>the air. And so we will be with the Lord forever. </a:t>
            </a:r>
            <a:r>
              <a:rPr lang="en-US" sz="2400" i="1" baseline="30000" dirty="0" smtClean="0">
                <a:latin typeface="Candara" charset="0"/>
                <a:ea typeface="Candara" charset="0"/>
                <a:cs typeface="Candara" charset="0"/>
              </a:rPr>
              <a:t>18</a:t>
            </a:r>
            <a:r>
              <a:rPr lang="en-US" sz="2400" i="1" dirty="0" smtClean="0">
                <a:latin typeface="Candara" charset="0"/>
                <a:ea typeface="Candara" charset="0"/>
                <a:cs typeface="Candara" charset="0"/>
              </a:rPr>
              <a:t> Therefore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encourage one </a:t>
            </a:r>
            <a:r>
              <a:rPr lang="en-US" sz="2400" i="1" dirty="0">
                <a:latin typeface="Candara" charset="0"/>
                <a:ea typeface="Candara" charset="0"/>
                <a:cs typeface="Candara" charset="0"/>
              </a:rPr>
              <a:t>another with these </a:t>
            </a:r>
            <a:r>
              <a:rPr lang="en-US" sz="2400" i="1" dirty="0" smtClean="0">
                <a:latin typeface="Candara" charset="0"/>
                <a:ea typeface="Candara" charset="0"/>
                <a:cs typeface="Candara" charset="0"/>
              </a:rPr>
              <a:t>words.</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1 </a:t>
            </a:r>
            <a:r>
              <a:rPr lang="fr-FR" sz="2400" i="1" dirty="0" smtClean="0">
                <a:latin typeface="Candara" charset="0"/>
                <a:ea typeface="Candara" charset="0"/>
                <a:cs typeface="Candara" charset="0"/>
              </a:rPr>
              <a:t>Thessalonians </a:t>
            </a:r>
            <a:r>
              <a:rPr lang="fr-FR" sz="2400" i="1" dirty="0">
                <a:latin typeface="Candara" charset="0"/>
                <a:ea typeface="Candara" charset="0"/>
                <a:cs typeface="Candara" charset="0"/>
              </a:rPr>
              <a:t>4:13-18 </a:t>
            </a:r>
            <a:r>
              <a:rPr lang="fr-FR" sz="2400" i="1" dirty="0" smtClean="0">
                <a:latin typeface="Candara" charset="0"/>
                <a:ea typeface="Candara" charset="0"/>
                <a:cs typeface="Candara" charset="0"/>
              </a:rPr>
              <a:t>[NIV</a:t>
            </a:r>
            <a:r>
              <a:rPr lang="fr-FR" sz="2400" i="1" dirty="0">
                <a:latin typeface="Candara" charset="0"/>
                <a:ea typeface="Candara" charset="0"/>
                <a:cs typeface="Candara" charset="0"/>
              </a:rPr>
              <a:t>]</a:t>
            </a:r>
            <a:endParaRPr lang="en-US" sz="2400" b="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33178820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000" b="1" dirty="0">
                <a:latin typeface="Candara" charset="0"/>
                <a:ea typeface="Candara" charset="0"/>
                <a:cs typeface="Candara" charset="0"/>
              </a:rPr>
              <a:t>HOW SHOULD A RIGHT UNDERSTANDING </a:t>
            </a:r>
            <a:r>
              <a:rPr lang="en-US" sz="3000" b="1" dirty="0" smtClean="0">
                <a:latin typeface="Candara" charset="0"/>
                <a:ea typeface="Candara" charset="0"/>
                <a:cs typeface="Candara" charset="0"/>
              </a:rPr>
              <a:t/>
            </a:r>
            <a:br>
              <a:rPr lang="en-US" sz="3000" b="1" dirty="0" smtClean="0">
                <a:latin typeface="Candara" charset="0"/>
                <a:ea typeface="Candara" charset="0"/>
                <a:cs typeface="Candara" charset="0"/>
              </a:rPr>
            </a:br>
            <a:r>
              <a:rPr lang="en-US" sz="3000" b="1" dirty="0" smtClean="0">
                <a:latin typeface="Candara" charset="0"/>
                <a:ea typeface="Candara" charset="0"/>
                <a:cs typeface="Candara" charset="0"/>
              </a:rPr>
              <a:t>OF </a:t>
            </a:r>
            <a:r>
              <a:rPr lang="en-US" sz="3000" b="1" dirty="0">
                <a:latin typeface="Candara" charset="0"/>
                <a:ea typeface="Candara" charset="0"/>
                <a:cs typeface="Candara" charset="0"/>
              </a:rPr>
              <a:t>HEAVEN IMPACT THE WAY WE LIVE?</a:t>
            </a:r>
            <a:endParaRPr lang="en-US" sz="30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371600"/>
            <a:ext cx="11684000" cy="5426653"/>
          </a:xfrm>
        </p:spPr>
        <p:txBody>
          <a:bodyPr/>
          <a:lstStyle/>
          <a:p>
            <a:pPr marL="461963" indent="-461963">
              <a:spcBef>
                <a:spcPct val="0"/>
              </a:spcBef>
            </a:pPr>
            <a:r>
              <a:rPr lang="en-US" sz="2600" b="1" spc="-10" dirty="0">
                <a:latin typeface="Candara" charset="0"/>
                <a:cs typeface="MS PGothic" charset="0"/>
              </a:rPr>
              <a:t>It will motivate us </a:t>
            </a:r>
            <a:r>
              <a:rPr lang="en-US" sz="2600" b="1" spc="-10" dirty="0">
                <a:solidFill>
                  <a:srgbClr val="FF0000"/>
                </a:solidFill>
                <a:latin typeface="Candara" charset="0"/>
                <a:cs typeface="MS PGothic" charset="0"/>
              </a:rPr>
              <a:t>to share </a:t>
            </a:r>
            <a:r>
              <a:rPr lang="en-US" sz="2600" b="1" spc="-10" dirty="0" smtClean="0">
                <a:solidFill>
                  <a:srgbClr val="FF0000"/>
                </a:solidFill>
                <a:latin typeface="Candara" charset="0"/>
                <a:cs typeface="MS PGothic" charset="0"/>
              </a:rPr>
              <a:t>with </a:t>
            </a:r>
            <a:r>
              <a:rPr lang="en-US" sz="2600" b="1" spc="-10" dirty="0">
                <a:solidFill>
                  <a:srgbClr val="FF0000"/>
                </a:solidFill>
                <a:latin typeface="Candara" charset="0"/>
                <a:cs typeface="MS PGothic" charset="0"/>
              </a:rPr>
              <a:t>others.</a:t>
            </a:r>
          </a:p>
          <a:p>
            <a:pPr marL="461963" indent="-461963">
              <a:spcBef>
                <a:spcPct val="0"/>
              </a:spcBef>
            </a:pPr>
            <a:endParaRPr lang="en-US" sz="1200" b="1" spc="-10" dirty="0" smtClean="0">
              <a:latin typeface="Candara" charset="0"/>
              <a:ea typeface="Candara" charset="0"/>
              <a:cs typeface="MS PGothic" charset="0"/>
            </a:endParaRPr>
          </a:p>
          <a:p>
            <a:pPr marL="0" indent="0" algn="ctr">
              <a:spcBef>
                <a:spcPts val="0"/>
              </a:spcBef>
              <a:buNone/>
              <a:defRPr/>
            </a:pPr>
            <a:r>
              <a:rPr lang="en-US" sz="2400" i="1" dirty="0" smtClean="0">
                <a:latin typeface="Candara" charset="0"/>
                <a:ea typeface="Candara" charset="0"/>
                <a:cs typeface="Candara" charset="0"/>
              </a:rPr>
              <a:t>“</a:t>
            </a:r>
            <a:r>
              <a:rPr lang="en-US" sz="2400" i="1" dirty="0">
                <a:latin typeface="Candara" charset="0"/>
                <a:ea typeface="Candara" charset="0"/>
                <a:cs typeface="Candara" charset="0"/>
              </a:rPr>
              <a:t>If you read history, you will find that the Christians who did most for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 </a:t>
            </a:r>
            <a:r>
              <a:rPr lang="en-US" sz="2400" i="1" dirty="0">
                <a:latin typeface="Candara" charset="0"/>
                <a:ea typeface="Candara" charset="0"/>
                <a:cs typeface="Candara" charset="0"/>
              </a:rPr>
              <a:t>present world were just those who thought most of the next. </a:t>
            </a:r>
            <a:r>
              <a:rPr lang="en-US" sz="2400" i="1" dirty="0" smtClean="0">
                <a:latin typeface="Candara" charset="0"/>
                <a:ea typeface="Candara" charset="0"/>
                <a:cs typeface="Candara" charset="0"/>
              </a:rPr>
              <a:t>The </a:t>
            </a:r>
            <a:r>
              <a:rPr lang="en-US" sz="2400" i="1" dirty="0">
                <a:latin typeface="Candara" charset="0"/>
                <a:ea typeface="Candara" charset="0"/>
                <a:cs typeface="Candara" charset="0"/>
              </a:rPr>
              <a:t>Apostles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themselves</a:t>
            </a:r>
            <a:r>
              <a:rPr lang="en-US" sz="2400" i="1" dirty="0">
                <a:latin typeface="Candara" charset="0"/>
                <a:ea typeface="Candara" charset="0"/>
                <a:cs typeface="Candara" charset="0"/>
              </a:rPr>
              <a:t>, who set on foot the conversion of the Roman Empire, the great men who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built </a:t>
            </a:r>
            <a:r>
              <a:rPr lang="en-US" sz="2400" i="1" dirty="0">
                <a:latin typeface="Candara" charset="0"/>
                <a:ea typeface="Candara" charset="0"/>
                <a:cs typeface="Candara" charset="0"/>
              </a:rPr>
              <a:t>up the Middle Ages, the English Evangelicals who abolished the Slave Trade, </a:t>
            </a:r>
            <a:r>
              <a:rPr lang="en-US" sz="2400" i="1" dirty="0" smtClean="0">
                <a:latin typeface="Candara" charset="0"/>
                <a:ea typeface="Candara" charset="0"/>
                <a:cs typeface="Candara" charset="0"/>
              </a:rPr>
              <a:t>all</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left their mark on Earth, precisely because their minds were occupied with Heaven.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It </a:t>
            </a:r>
            <a:r>
              <a:rPr lang="en-US" sz="2400" i="1" dirty="0">
                <a:latin typeface="Candara" charset="0"/>
                <a:ea typeface="Candara" charset="0"/>
                <a:cs typeface="Candara" charset="0"/>
              </a:rPr>
              <a:t>is since Christians have largely ceased to think of the other world that they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have </a:t>
            </a:r>
            <a:r>
              <a:rPr lang="en-US" sz="2400" i="1" dirty="0">
                <a:latin typeface="Candara" charset="0"/>
                <a:ea typeface="Candara" charset="0"/>
                <a:cs typeface="Candara" charset="0"/>
              </a:rPr>
              <a:t>become so ineffective in this. Aim at Heaven and you will get </a:t>
            </a:r>
            <a:r>
              <a:rPr lang="en-US" sz="2400" i="1" dirty="0" smtClean="0">
                <a:latin typeface="Candara" charset="0"/>
                <a:ea typeface="Candara" charset="0"/>
                <a:cs typeface="Candara" charset="0"/>
              </a:rPr>
              <a:t>earth</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‘thrown in’: aim at earth and you will get neither.</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a:latin typeface="Candara" charset="0"/>
                <a:ea typeface="Candara" charset="0"/>
                <a:cs typeface="Candara" charset="0"/>
              </a:rPr>
              <a:t>C. S. Lewis </a:t>
            </a: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40962684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000" b="1" dirty="0">
                <a:latin typeface="Candara" charset="0"/>
                <a:ea typeface="Candara" charset="0"/>
                <a:cs typeface="Candara" charset="0"/>
              </a:rPr>
              <a:t>HOW SHOULD A RIGHT UNDERSTANDING </a:t>
            </a:r>
            <a:r>
              <a:rPr lang="en-US" sz="3000" b="1" dirty="0" smtClean="0">
                <a:latin typeface="Candara" charset="0"/>
                <a:ea typeface="Candara" charset="0"/>
                <a:cs typeface="Candara" charset="0"/>
              </a:rPr>
              <a:t/>
            </a:r>
            <a:br>
              <a:rPr lang="en-US" sz="3000" b="1" dirty="0" smtClean="0">
                <a:latin typeface="Candara" charset="0"/>
                <a:ea typeface="Candara" charset="0"/>
                <a:cs typeface="Candara" charset="0"/>
              </a:rPr>
            </a:br>
            <a:r>
              <a:rPr lang="en-US" sz="3000" b="1" dirty="0" smtClean="0">
                <a:latin typeface="Candara" charset="0"/>
                <a:ea typeface="Candara" charset="0"/>
                <a:cs typeface="Candara" charset="0"/>
              </a:rPr>
              <a:t>OF </a:t>
            </a:r>
            <a:r>
              <a:rPr lang="en-US" sz="3000" b="1" dirty="0">
                <a:latin typeface="Candara" charset="0"/>
                <a:ea typeface="Candara" charset="0"/>
                <a:cs typeface="Candara" charset="0"/>
              </a:rPr>
              <a:t>HEAVEN IMPACT THE WAY WE LIVE?</a:t>
            </a:r>
            <a:endParaRPr lang="en-US" sz="30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371600"/>
            <a:ext cx="11684000" cy="5426653"/>
          </a:xfrm>
        </p:spPr>
        <p:txBody>
          <a:bodyPr/>
          <a:lstStyle/>
          <a:p>
            <a:pPr marL="461963" indent="-461963">
              <a:spcBef>
                <a:spcPct val="0"/>
              </a:spcBef>
            </a:pPr>
            <a:r>
              <a:rPr lang="en-US" sz="2600" b="1" spc="-10" dirty="0">
                <a:latin typeface="Candara" charset="0"/>
                <a:cs typeface="MS PGothic" charset="0"/>
              </a:rPr>
              <a:t>It will cause us to </a:t>
            </a:r>
            <a:r>
              <a:rPr lang="en-US" sz="2600" b="1" spc="-10" dirty="0">
                <a:solidFill>
                  <a:srgbClr val="FF0000"/>
                </a:solidFill>
                <a:latin typeface="Candara" charset="0"/>
                <a:cs typeface="MS PGothic" charset="0"/>
              </a:rPr>
              <a:t>spend our money differently.</a:t>
            </a:r>
            <a:r>
              <a:rPr lang="en-US" sz="2600" b="1" spc="-10" dirty="0">
                <a:latin typeface="Candara" charset="0"/>
                <a:cs typeface="MS PGothic" charset="0"/>
              </a:rPr>
              <a:t>   </a:t>
            </a:r>
          </a:p>
          <a:p>
            <a:pPr marL="461963" indent="-461963">
              <a:spcBef>
                <a:spcPct val="0"/>
              </a:spcBef>
            </a:pPr>
            <a:endParaRPr lang="en-US" sz="1200" b="1" spc="-10" dirty="0" smtClean="0">
              <a:latin typeface="Candara" charset="0"/>
              <a:ea typeface="Candara" charset="0"/>
              <a:cs typeface="MS PGothic" charset="0"/>
            </a:endParaRPr>
          </a:p>
          <a:p>
            <a:pPr marL="0" indent="0" algn="ctr">
              <a:spcBef>
                <a:spcPts val="0"/>
              </a:spcBef>
              <a:buNone/>
              <a:defRPr/>
            </a:pPr>
            <a:r>
              <a:rPr lang="en-US" sz="2400" b="1" dirty="0">
                <a:latin typeface="Candara" charset="0"/>
                <a:ea typeface="Candara" charset="0"/>
                <a:cs typeface="Candara" charset="0"/>
              </a:rPr>
              <a:t>Jesus’ conclusion to the Parable of the Shrewd Manager:</a:t>
            </a:r>
          </a:p>
          <a:p>
            <a:pPr marL="0" indent="0" algn="ctr">
              <a:spcBef>
                <a:spcPts val="0"/>
              </a:spcBef>
              <a:buNone/>
              <a:defRPr/>
            </a:pPr>
            <a:endParaRPr lang="en-US" sz="1200" i="1" dirty="0">
              <a:latin typeface="Candara" charset="0"/>
              <a:ea typeface="Candara" charset="0"/>
              <a:cs typeface="Candara" charset="0"/>
            </a:endParaRPr>
          </a:p>
          <a:p>
            <a:pPr marL="0" indent="0" algn="ctr">
              <a:spcBef>
                <a:spcPts val="0"/>
              </a:spcBef>
              <a:buNone/>
              <a:defRPr/>
            </a:pPr>
            <a:r>
              <a:rPr lang="en-US" sz="2400" i="1" dirty="0">
                <a:latin typeface="Candara" charset="0"/>
                <a:ea typeface="Candara" charset="0"/>
                <a:cs typeface="Candara" charset="0"/>
              </a:rPr>
              <a:t> </a:t>
            </a:r>
            <a:r>
              <a:rPr lang="en-US" sz="2400" i="1" dirty="0" smtClean="0">
                <a:latin typeface="Candara" charset="0"/>
                <a:ea typeface="Candara" charset="0"/>
                <a:cs typeface="Candara" charset="0"/>
              </a:rPr>
              <a:t>“I </a:t>
            </a:r>
            <a:r>
              <a:rPr lang="en-US" sz="2400" i="1" dirty="0">
                <a:latin typeface="Candara" charset="0"/>
                <a:ea typeface="Candara" charset="0"/>
                <a:cs typeface="Candara" charset="0"/>
              </a:rPr>
              <a:t>tell you, use worldly wealth to gain friends for yourselves, </a:t>
            </a:r>
            <a:endParaRPr lang="en-US" sz="2400" i="1" dirty="0" smtClean="0">
              <a:latin typeface="Candara" charset="0"/>
              <a:ea typeface="Candara" charset="0"/>
              <a:cs typeface="Candara" charset="0"/>
            </a:endParaRPr>
          </a:p>
          <a:p>
            <a:pPr marL="0" indent="0" algn="ctr">
              <a:spcBef>
                <a:spcPts val="0"/>
              </a:spcBef>
              <a:buNone/>
              <a:defRPr/>
            </a:pPr>
            <a:r>
              <a:rPr lang="en-US" sz="2400" i="1" dirty="0" smtClean="0">
                <a:latin typeface="Candara" charset="0"/>
                <a:ea typeface="Candara" charset="0"/>
                <a:cs typeface="Candara" charset="0"/>
              </a:rPr>
              <a:t>so </a:t>
            </a:r>
            <a:r>
              <a:rPr lang="en-US" sz="2400" i="1" dirty="0">
                <a:latin typeface="Candara" charset="0"/>
                <a:ea typeface="Candara" charset="0"/>
                <a:cs typeface="Candara" charset="0"/>
              </a:rPr>
              <a:t>that when it is gone, you will be welcomed into eternal </a:t>
            </a:r>
            <a:r>
              <a:rPr lang="en-US" sz="2400" i="1" dirty="0" smtClean="0">
                <a:latin typeface="Candara" charset="0"/>
                <a:ea typeface="Candara" charset="0"/>
                <a:cs typeface="Candara" charset="0"/>
              </a:rPr>
              <a:t>dwellings.</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Luke </a:t>
            </a:r>
            <a:r>
              <a:rPr lang="en-US" sz="2400" i="1" dirty="0">
                <a:latin typeface="Candara" charset="0"/>
                <a:ea typeface="Candara" charset="0"/>
                <a:cs typeface="Candara" charset="0"/>
              </a:rPr>
              <a:t>16:9 </a:t>
            </a:r>
            <a:r>
              <a:rPr lang="en-US" sz="2400" i="1" dirty="0" smtClean="0">
                <a:latin typeface="Candara" charset="0"/>
                <a:ea typeface="Candara" charset="0"/>
                <a:cs typeface="Candara" charset="0"/>
              </a:rPr>
              <a:t>[NIV]</a:t>
            </a: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31889263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000" b="1" dirty="0">
                <a:latin typeface="Candara" charset="0"/>
                <a:ea typeface="Candara" charset="0"/>
                <a:cs typeface="Candara" charset="0"/>
              </a:rPr>
              <a:t>HOW SHOULD A RIGHT UNDERSTANDING </a:t>
            </a:r>
            <a:r>
              <a:rPr lang="en-US" sz="3000" b="1" dirty="0" smtClean="0">
                <a:latin typeface="Candara" charset="0"/>
                <a:ea typeface="Candara" charset="0"/>
                <a:cs typeface="Candara" charset="0"/>
              </a:rPr>
              <a:t/>
            </a:r>
            <a:br>
              <a:rPr lang="en-US" sz="3000" b="1" dirty="0" smtClean="0">
                <a:latin typeface="Candara" charset="0"/>
                <a:ea typeface="Candara" charset="0"/>
                <a:cs typeface="Candara" charset="0"/>
              </a:rPr>
            </a:br>
            <a:r>
              <a:rPr lang="en-US" sz="3000" b="1" dirty="0" smtClean="0">
                <a:latin typeface="Candara" charset="0"/>
                <a:ea typeface="Candara" charset="0"/>
                <a:cs typeface="Candara" charset="0"/>
              </a:rPr>
              <a:t>OF </a:t>
            </a:r>
            <a:r>
              <a:rPr lang="en-US" sz="3000" b="1" dirty="0">
                <a:latin typeface="Candara" charset="0"/>
                <a:ea typeface="Candara" charset="0"/>
                <a:cs typeface="Candara" charset="0"/>
              </a:rPr>
              <a:t>HEAVEN IMPACT THE WAY WE LIVE?</a:t>
            </a:r>
            <a:endParaRPr lang="en-US" sz="30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371600"/>
            <a:ext cx="11734800" cy="5426653"/>
          </a:xfrm>
        </p:spPr>
        <p:txBody>
          <a:bodyPr/>
          <a:lstStyle/>
          <a:p>
            <a:pPr marL="461963" indent="-461963">
              <a:spcBef>
                <a:spcPts val="800"/>
              </a:spcBef>
            </a:pPr>
            <a:r>
              <a:rPr lang="en-US" sz="2600" b="1" spc="-10" dirty="0">
                <a:latin typeface="Candara" charset="0"/>
                <a:cs typeface="MS PGothic" charset="0"/>
              </a:rPr>
              <a:t>It will cause us to diligently seek &amp; yearn for heaven.</a:t>
            </a:r>
          </a:p>
          <a:p>
            <a:pPr marL="461963" indent="-461963">
              <a:spcBef>
                <a:spcPts val="800"/>
              </a:spcBef>
            </a:pPr>
            <a:r>
              <a:rPr lang="en-US" sz="2600" b="1" spc="-10" dirty="0">
                <a:latin typeface="Candara" charset="0"/>
                <a:cs typeface="MS PGothic" charset="0"/>
              </a:rPr>
              <a:t>It will encourage us to live holy lives and speed the coming of the Lord’s </a:t>
            </a:r>
            <a:r>
              <a:rPr lang="en-US" sz="2600" b="1" spc="-10" dirty="0" smtClean="0">
                <a:latin typeface="Candara" charset="0"/>
                <a:cs typeface="MS PGothic" charset="0"/>
              </a:rPr>
              <a:t>return. </a:t>
            </a:r>
            <a:endParaRPr lang="en-US" sz="2600" b="1" spc="-10" dirty="0">
              <a:latin typeface="Candara" charset="0"/>
              <a:cs typeface="MS PGothic" charset="0"/>
            </a:endParaRPr>
          </a:p>
          <a:p>
            <a:pPr marL="461963" indent="-461963">
              <a:spcBef>
                <a:spcPts val="800"/>
              </a:spcBef>
            </a:pPr>
            <a:r>
              <a:rPr lang="en-US" sz="2600" b="1" spc="-10" dirty="0">
                <a:latin typeface="Candara" charset="0"/>
                <a:cs typeface="MS PGothic" charset="0"/>
              </a:rPr>
              <a:t>We won’t grieve like non-Christians and we’ll encourage each other about our hope.  </a:t>
            </a:r>
          </a:p>
          <a:p>
            <a:pPr marL="461963" indent="-461963">
              <a:spcBef>
                <a:spcPts val="800"/>
              </a:spcBef>
            </a:pPr>
            <a:r>
              <a:rPr lang="en-US" sz="2600" b="1" spc="-10" dirty="0">
                <a:latin typeface="Candara" charset="0"/>
                <a:cs typeface="MS PGothic" charset="0"/>
              </a:rPr>
              <a:t>It will motivate us to share w/ others.</a:t>
            </a:r>
          </a:p>
          <a:p>
            <a:pPr marL="461963" indent="-461963">
              <a:spcBef>
                <a:spcPts val="800"/>
              </a:spcBef>
            </a:pPr>
            <a:r>
              <a:rPr lang="en-US" sz="2600" b="1" spc="-10" dirty="0">
                <a:latin typeface="Candara" charset="0"/>
                <a:cs typeface="MS PGothic" charset="0"/>
              </a:rPr>
              <a:t>It will cause us to spend our money differently.</a:t>
            </a:r>
          </a:p>
          <a:p>
            <a:pPr marL="461963" indent="-461963">
              <a:spcBef>
                <a:spcPct val="0"/>
              </a:spcBef>
            </a:pPr>
            <a:endParaRPr lang="en-US" sz="2600" b="1" spc="-10" dirty="0" smtClean="0">
              <a:latin typeface="Candara" charset="0"/>
              <a:cs typeface="MS PGothic"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22560931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ea typeface="Candara" charset="0"/>
                <a:cs typeface="Candara" charset="0"/>
              </a:rPr>
              <a:t>RESOURCES</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5" name="Rectangle 3"/>
          <p:cNvSpPr txBox="1">
            <a:spLocks noChangeArrowheads="1"/>
          </p:cNvSpPr>
          <p:nvPr/>
        </p:nvSpPr>
        <p:spPr bwMode="auto">
          <a:xfrm>
            <a:off x="304800" y="1295400"/>
            <a:ext cx="11684000" cy="550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800" b="1" i="0" dirty="0" smtClean="0">
                <a:latin typeface="Candara" charset="0"/>
                <a:ea typeface="Candara" charset="0"/>
                <a:cs typeface="Candara" charset="0"/>
              </a:rPr>
              <a:t>Books and novels by Randy Alcorn (</a:t>
            </a:r>
            <a:r>
              <a:rPr lang="en-US" sz="2800" b="1" i="0" dirty="0" smtClean="0">
                <a:latin typeface="Candara" charset="0"/>
                <a:ea typeface="Candara" charset="0"/>
                <a:cs typeface="Candara" charset="0"/>
                <a:hlinkClick r:id="rId3"/>
              </a:rPr>
              <a:t>www.epm.org)</a:t>
            </a:r>
            <a:endParaRPr lang="en-US" sz="2800" b="1" i="0" dirty="0" smtClean="0">
              <a:latin typeface="Candara" charset="0"/>
              <a:ea typeface="Candara" charset="0"/>
              <a:cs typeface="Candara" charset="0"/>
            </a:endParaRPr>
          </a:p>
          <a:p>
            <a:pPr marL="0" indent="0" algn="ctr">
              <a:buFontTx/>
              <a:buNone/>
            </a:pPr>
            <a:endParaRPr lang="en-US" sz="1400" b="1" i="0" dirty="0" smtClean="0">
              <a:latin typeface="Candara" charset="0"/>
              <a:ea typeface="Candara" charset="0"/>
              <a:cs typeface="Candara" charset="0"/>
            </a:endParaRPr>
          </a:p>
          <a:p>
            <a:pPr marL="0" indent="0">
              <a:buFontTx/>
              <a:buNone/>
            </a:pPr>
            <a:r>
              <a:rPr lang="en-US" sz="2800" b="1" i="0" dirty="0" smtClean="0">
                <a:latin typeface="Candara" charset="0"/>
                <a:ea typeface="Candara" charset="0"/>
                <a:cs typeface="Candara" charset="0"/>
              </a:rPr>
              <a:t>                               * Books</a:t>
            </a:r>
            <a:r>
              <a:rPr lang="en-US" sz="2800" b="1" dirty="0" smtClean="0">
                <a:latin typeface="Candara" charset="0"/>
                <a:ea typeface="Candara" charset="0"/>
                <a:cs typeface="Candara" charset="0"/>
              </a:rPr>
              <a:t>:                    Heaven</a:t>
            </a:r>
          </a:p>
          <a:p>
            <a:pPr marL="0" indent="0">
              <a:buFontTx/>
              <a:buNone/>
            </a:pPr>
            <a:r>
              <a:rPr lang="en-US" sz="2800" b="1" dirty="0" smtClean="0">
                <a:latin typeface="Candara" charset="0"/>
                <a:ea typeface="Candara" charset="0"/>
                <a:cs typeface="Candara" charset="0"/>
              </a:rPr>
              <a:t>					Heaven: For Kids</a:t>
            </a:r>
          </a:p>
          <a:p>
            <a:pPr marL="0" indent="0" algn="ctr">
              <a:buFontTx/>
              <a:buNone/>
            </a:pPr>
            <a:r>
              <a:rPr lang="en-US" sz="2800" b="1" dirty="0" smtClean="0">
                <a:latin typeface="Candara" charset="0"/>
                <a:ea typeface="Candara" charset="0"/>
                <a:cs typeface="Candara" charset="0"/>
              </a:rPr>
              <a:t>Safely Home</a:t>
            </a:r>
          </a:p>
          <a:p>
            <a:pPr marL="0" indent="0" algn="ctr">
              <a:buFontTx/>
              <a:buNone/>
            </a:pPr>
            <a:r>
              <a:rPr lang="en-US" sz="2800" b="1" dirty="0" smtClean="0">
                <a:latin typeface="Candara" charset="0"/>
                <a:ea typeface="Candara" charset="0"/>
                <a:cs typeface="Candara" charset="0"/>
              </a:rPr>
              <a:t>The Treasure Principle</a:t>
            </a:r>
          </a:p>
          <a:p>
            <a:pPr marL="0" indent="0" algn="ctr">
              <a:buFontTx/>
              <a:buNone/>
            </a:pPr>
            <a:endParaRPr lang="en-US" sz="1400" b="1" i="0" dirty="0" smtClean="0">
              <a:latin typeface="Candara" charset="0"/>
              <a:ea typeface="Candara" charset="0"/>
              <a:cs typeface="Candara" charset="0"/>
            </a:endParaRPr>
          </a:p>
          <a:p>
            <a:pPr marL="0" indent="0">
              <a:buFontTx/>
              <a:buNone/>
            </a:pPr>
            <a:r>
              <a:rPr lang="en-US" sz="2800" b="1" i="0" dirty="0" smtClean="0">
                <a:latin typeface="Candara" charset="0"/>
                <a:ea typeface="Candara" charset="0"/>
                <a:cs typeface="Candara" charset="0"/>
              </a:rPr>
              <a:t>                                * Novels:                </a:t>
            </a:r>
            <a:r>
              <a:rPr lang="en-US" sz="2800" b="1" dirty="0" smtClean="0">
                <a:latin typeface="Candara" charset="0"/>
                <a:ea typeface="Candara" charset="0"/>
                <a:cs typeface="Candara" charset="0"/>
              </a:rPr>
              <a:t>Deadline</a:t>
            </a:r>
          </a:p>
          <a:p>
            <a:pPr marL="0" indent="0" algn="ctr">
              <a:buFontTx/>
              <a:buNone/>
            </a:pPr>
            <a:r>
              <a:rPr lang="en-US" sz="2800" b="1" dirty="0" smtClean="0">
                <a:latin typeface="Candara" charset="0"/>
                <a:ea typeface="Candara" charset="0"/>
                <a:cs typeface="Candara" charset="0"/>
              </a:rPr>
              <a:t>Dominion</a:t>
            </a:r>
          </a:p>
          <a:p>
            <a:pPr marL="0" indent="0" algn="ctr">
              <a:buFontTx/>
              <a:buNone/>
            </a:pPr>
            <a:r>
              <a:rPr lang="en-US" sz="2800" b="1" dirty="0" smtClean="0">
                <a:latin typeface="Candara" charset="0"/>
                <a:ea typeface="Candara" charset="0"/>
                <a:cs typeface="Candara" charset="0"/>
              </a:rPr>
              <a:t>Deception</a:t>
            </a:r>
          </a:p>
          <a:p>
            <a:pPr marL="0" indent="0" algn="ctr">
              <a:buFontTx/>
              <a:buNone/>
            </a:pPr>
            <a:r>
              <a:rPr lang="en-US" sz="2800" b="1" i="0" dirty="0" smtClean="0">
                <a:latin typeface="Candara" charset="0"/>
                <a:ea typeface="Candara" charset="0"/>
                <a:cs typeface="Candara" charset="0"/>
              </a:rPr>
              <a:t>* Ollie Chandler Collection (</a:t>
            </a:r>
            <a:r>
              <a:rPr lang="en-US" sz="2800" b="1" dirty="0" smtClean="0">
                <a:latin typeface="Candara" charset="0"/>
                <a:ea typeface="Candara" charset="0"/>
                <a:cs typeface="Candara" charset="0"/>
              </a:rPr>
              <a:t>Deadline, Dominion, &amp; Deception</a:t>
            </a:r>
            <a:r>
              <a:rPr lang="en-US" sz="2800" b="1" i="0" dirty="0" smtClean="0">
                <a:latin typeface="Candara" charset="0"/>
                <a:ea typeface="Candara" charset="0"/>
                <a:cs typeface="Candara" charset="0"/>
              </a:rPr>
              <a:t>)</a:t>
            </a:r>
          </a:p>
          <a:p>
            <a:pPr marL="0" indent="0" algn="ctr">
              <a:buFontTx/>
              <a:buNone/>
            </a:pPr>
            <a:endParaRPr lang="en-US" sz="2800" b="1" i="0" dirty="0" smtClean="0"/>
          </a:p>
        </p:txBody>
      </p:sp>
    </p:spTree>
    <p:extLst>
      <p:ext uri="{BB962C8B-B14F-4D97-AF65-F5344CB8AC3E}">
        <p14:creationId xmlns:p14="http://schemas.microsoft.com/office/powerpoint/2010/main" val="29057904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smtClean="0">
                <a:latin typeface="Candara" charset="0"/>
                <a:cs typeface="MS PGothic" charset="0"/>
              </a:rPr>
              <a:t>TWO </a:t>
            </a:r>
            <a:r>
              <a:rPr lang="en-US" sz="3000" dirty="0">
                <a:latin typeface="Candara" charset="0"/>
                <a:cs typeface="MS PGothic" charset="0"/>
              </a:rPr>
              <a:t>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0" y="1600200"/>
            <a:ext cx="11404599" cy="5105400"/>
          </a:xfrm>
        </p:spPr>
        <p:txBody>
          <a:bodyPr/>
          <a:lstStyle/>
          <a:p>
            <a:pPr marL="457200" indent="-457200">
              <a:buFont typeface="Calibri" charset="0"/>
              <a:buAutoNum type="arabicPeriod"/>
            </a:pPr>
            <a:r>
              <a:rPr lang="en-US" sz="2600" dirty="0">
                <a:latin typeface="Candara" charset="0"/>
                <a:cs typeface="Candara" charset="0"/>
              </a:rPr>
              <a:t>In what way(s) has </a:t>
            </a:r>
            <a:r>
              <a:rPr lang="en-US" sz="2600" dirty="0" smtClean="0">
                <a:latin typeface="Candara" charset="0"/>
                <a:cs typeface="Candara" charset="0"/>
              </a:rPr>
              <a:t>today’s message </a:t>
            </a:r>
            <a:r>
              <a:rPr lang="en-US" sz="2600" dirty="0">
                <a:latin typeface="Candara" charset="0"/>
                <a:cs typeface="Candara" charset="0"/>
              </a:rPr>
              <a:t>changed your view of heaven?</a:t>
            </a:r>
          </a:p>
          <a:p>
            <a:pPr marL="457200" indent="-457200">
              <a:buFont typeface="Calibri" charset="0"/>
              <a:buAutoNum type="arabicPeriod"/>
            </a:pPr>
            <a:endParaRPr lang="en-US"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do you want to do differently in your life because of what was shared today?</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WHY AREN’T CHRISTIANS EXCITED ABOUT HEAVEN?</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514350" lvl="0" indent="-514350">
              <a:spcBef>
                <a:spcPts val="0"/>
              </a:spcBef>
              <a:buAutoNum type="arabicPeriod"/>
              <a:defRPr/>
            </a:pPr>
            <a:r>
              <a:rPr lang="en-US" sz="2600" b="1" dirty="0" smtClean="0">
                <a:latin typeface="Candara" charset="0"/>
                <a:ea typeface="MS PGothic" charset="0"/>
                <a:cs typeface="Arial" charset="0"/>
              </a:rPr>
              <a:t>We’re </a:t>
            </a:r>
            <a:r>
              <a:rPr lang="en-US" sz="2600" b="1" dirty="0">
                <a:latin typeface="Candara" charset="0"/>
                <a:ea typeface="MS PGothic" charset="0"/>
                <a:cs typeface="Arial" charset="0"/>
              </a:rPr>
              <a:t>afraid of </a:t>
            </a:r>
            <a:r>
              <a:rPr lang="en-US" sz="2600" b="1" dirty="0" smtClean="0">
                <a:solidFill>
                  <a:srgbClr val="FF0000"/>
                </a:solidFill>
                <a:latin typeface="Candara" charset="0"/>
                <a:ea typeface="MS PGothic" charset="0"/>
                <a:cs typeface="Arial" charset="0"/>
              </a:rPr>
              <a:t>death.</a:t>
            </a:r>
            <a:endParaRPr lang="en-US" sz="2600" b="1" dirty="0" smtClean="0">
              <a:latin typeface="Candara" charset="0"/>
              <a:ea typeface="MS PGothic" charset="0"/>
              <a:cs typeface="Arial" charset="0"/>
            </a:endParaRPr>
          </a:p>
          <a:p>
            <a:pPr marL="514350" lvl="0" indent="-514350">
              <a:spcBef>
                <a:spcPts val="0"/>
              </a:spcBef>
              <a:buAutoNum type="arabicPeriod"/>
              <a:defRPr/>
            </a:pPr>
            <a:endParaRPr lang="en-US" sz="2000" b="1" dirty="0">
              <a:latin typeface="Candara" charset="0"/>
              <a:ea typeface="MS PGothic" charset="0"/>
              <a:cs typeface="Arial" charset="0"/>
            </a:endParaRPr>
          </a:p>
          <a:p>
            <a:pPr marL="514350" lvl="0" indent="-514350">
              <a:spcBef>
                <a:spcPts val="0"/>
              </a:spcBef>
              <a:buAutoNum type="arabicPeriod"/>
              <a:defRPr/>
            </a:pPr>
            <a:r>
              <a:rPr lang="en-US" sz="2600" b="1" dirty="0" smtClean="0">
                <a:latin typeface="Candara" charset="0"/>
                <a:ea typeface="MS PGothic" charset="0"/>
                <a:cs typeface="Arial" charset="0"/>
              </a:rPr>
              <a:t>We </a:t>
            </a:r>
            <a:r>
              <a:rPr lang="en-US" sz="2600" b="1" dirty="0">
                <a:latin typeface="Candara" charset="0"/>
                <a:ea typeface="MS PGothic" charset="0"/>
                <a:cs typeface="Arial" charset="0"/>
              </a:rPr>
              <a:t>think it’s going to be </a:t>
            </a:r>
            <a:r>
              <a:rPr lang="en-US" sz="2600" b="1" dirty="0" smtClean="0">
                <a:solidFill>
                  <a:srgbClr val="FF0000"/>
                </a:solidFill>
                <a:latin typeface="Candara" charset="0"/>
                <a:ea typeface="MS PGothic" charset="0"/>
                <a:cs typeface="Arial" charset="0"/>
              </a:rPr>
              <a:t>boring.</a:t>
            </a:r>
            <a:endParaRPr lang="en-US" sz="2600" b="1" dirty="0">
              <a:latin typeface="Candara" charset="0"/>
              <a:ea typeface="MS PGothic" charset="0"/>
              <a:cs typeface="Arial" charset="0"/>
            </a:endParaRPr>
          </a:p>
          <a:p>
            <a:pPr marL="514350" lvl="0" indent="-514350">
              <a:spcBef>
                <a:spcPts val="0"/>
              </a:spcBef>
              <a:buAutoNum type="arabicPeriod"/>
              <a:defRPr/>
            </a:pPr>
            <a:endParaRPr lang="en-US" sz="2000" b="1" dirty="0">
              <a:latin typeface="Candara" charset="0"/>
              <a:ea typeface="MS PGothic" charset="0"/>
              <a:cs typeface="Arial" charset="0"/>
            </a:endParaRPr>
          </a:p>
        </p:txBody>
      </p:sp>
    </p:spTree>
    <p:extLst>
      <p:ext uri="{BB962C8B-B14F-4D97-AF65-F5344CB8AC3E}">
        <p14:creationId xmlns:p14="http://schemas.microsoft.com/office/powerpoint/2010/main" val="1304470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Heaven- FarSide-Lg.jpg"/>
          <p:cNvPicPr>
            <a:picLocks noChangeAspect="1"/>
          </p:cNvPicPr>
          <p:nvPr/>
        </p:nvPicPr>
        <p:blipFill>
          <a:blip r:embed="rId3">
            <a:extLst/>
          </a:blip>
          <a:stretch>
            <a:fillRect/>
          </a:stretch>
        </p:blipFill>
        <p:spPr>
          <a:xfrm>
            <a:off x="2967735" y="-1"/>
            <a:ext cx="6700345" cy="6858001"/>
          </a:xfrm>
          <a:prstGeom prst="rect">
            <a:avLst/>
          </a:prstGeom>
          <a:ln w="12700">
            <a:miter lim="400000"/>
          </a:ln>
        </p:spPr>
      </p:pic>
    </p:spTree>
    <p:extLst>
      <p:ext uri="{BB962C8B-B14F-4D97-AF65-F5344CB8AC3E}">
        <p14:creationId xmlns:p14="http://schemas.microsoft.com/office/powerpoint/2010/main" val="27307515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WHY AREN’T CHRISTIANS EXCITED ABOUT HEAVEN?</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514350" lvl="0" indent="-514350">
              <a:spcBef>
                <a:spcPts val="0"/>
              </a:spcBef>
              <a:buAutoNum type="arabicPeriod"/>
              <a:defRPr/>
            </a:pPr>
            <a:r>
              <a:rPr lang="en-US" sz="2600" b="1" dirty="0" smtClean="0">
                <a:latin typeface="Candara" charset="0"/>
                <a:ea typeface="MS PGothic" charset="0"/>
                <a:cs typeface="Arial" charset="0"/>
              </a:rPr>
              <a:t>We’re </a:t>
            </a:r>
            <a:r>
              <a:rPr lang="en-US" sz="2600" b="1" dirty="0">
                <a:latin typeface="Candara" charset="0"/>
                <a:ea typeface="MS PGothic" charset="0"/>
                <a:cs typeface="Arial" charset="0"/>
              </a:rPr>
              <a:t>afraid of </a:t>
            </a:r>
            <a:r>
              <a:rPr lang="en-US" sz="2600" b="1" dirty="0" smtClean="0">
                <a:solidFill>
                  <a:srgbClr val="FF0000"/>
                </a:solidFill>
                <a:latin typeface="Candara" charset="0"/>
                <a:ea typeface="MS PGothic" charset="0"/>
                <a:cs typeface="Arial" charset="0"/>
              </a:rPr>
              <a:t>death.</a:t>
            </a:r>
            <a:endParaRPr lang="en-US" sz="2600" b="1" dirty="0" smtClean="0">
              <a:latin typeface="Candara" charset="0"/>
              <a:ea typeface="MS PGothic" charset="0"/>
              <a:cs typeface="Arial" charset="0"/>
            </a:endParaRPr>
          </a:p>
          <a:p>
            <a:pPr marL="514350" lvl="0" indent="-514350">
              <a:spcBef>
                <a:spcPts val="0"/>
              </a:spcBef>
              <a:buAutoNum type="arabicPeriod"/>
              <a:defRPr/>
            </a:pPr>
            <a:endParaRPr lang="en-US" sz="2000" b="1" dirty="0">
              <a:latin typeface="Candara" charset="0"/>
              <a:ea typeface="MS PGothic" charset="0"/>
              <a:cs typeface="Arial" charset="0"/>
            </a:endParaRPr>
          </a:p>
          <a:p>
            <a:pPr marL="514350" lvl="0" indent="-514350">
              <a:spcBef>
                <a:spcPts val="0"/>
              </a:spcBef>
              <a:buAutoNum type="arabicPeriod"/>
              <a:defRPr/>
            </a:pPr>
            <a:r>
              <a:rPr lang="en-US" sz="2600" b="1" dirty="0" smtClean="0">
                <a:latin typeface="Candara" charset="0"/>
                <a:ea typeface="MS PGothic" charset="0"/>
                <a:cs typeface="Arial" charset="0"/>
              </a:rPr>
              <a:t>We </a:t>
            </a:r>
            <a:r>
              <a:rPr lang="en-US" sz="2600" b="1" dirty="0">
                <a:latin typeface="Candara" charset="0"/>
                <a:ea typeface="MS PGothic" charset="0"/>
                <a:cs typeface="Arial" charset="0"/>
              </a:rPr>
              <a:t>think it’s going to be </a:t>
            </a:r>
            <a:r>
              <a:rPr lang="en-US" sz="2600" b="1" dirty="0" smtClean="0">
                <a:solidFill>
                  <a:srgbClr val="FF0000"/>
                </a:solidFill>
                <a:latin typeface="Candara" charset="0"/>
                <a:ea typeface="MS PGothic" charset="0"/>
                <a:cs typeface="Arial" charset="0"/>
              </a:rPr>
              <a:t>boring.</a:t>
            </a:r>
            <a:endParaRPr lang="en-US" sz="2600" b="1" dirty="0">
              <a:latin typeface="Candara" charset="0"/>
              <a:ea typeface="MS PGothic" charset="0"/>
              <a:cs typeface="Arial" charset="0"/>
            </a:endParaRPr>
          </a:p>
          <a:p>
            <a:pPr marL="514350" lvl="0" indent="-514350">
              <a:spcBef>
                <a:spcPts val="0"/>
              </a:spcBef>
              <a:buAutoNum type="arabicPeriod"/>
              <a:defRPr/>
            </a:pPr>
            <a:endParaRPr lang="en-US" sz="2000" b="1" dirty="0">
              <a:latin typeface="Candara" charset="0"/>
              <a:ea typeface="MS PGothic" charset="0"/>
              <a:cs typeface="Arial" charset="0"/>
            </a:endParaRPr>
          </a:p>
          <a:p>
            <a:pPr marL="514350" lvl="0" indent="-514350">
              <a:spcBef>
                <a:spcPts val="0"/>
              </a:spcBef>
              <a:buAutoNum type="arabicPeriod"/>
              <a:defRPr/>
            </a:pPr>
            <a:r>
              <a:rPr lang="en-US" sz="2600" b="1" dirty="0" smtClean="0">
                <a:latin typeface="Candara" charset="0"/>
                <a:ea typeface="Candara" charset="0"/>
                <a:cs typeface="Candara" charset="0"/>
              </a:rPr>
              <a:t>Some are turned off thinking we’ll just be </a:t>
            </a:r>
            <a:r>
              <a:rPr lang="en-US" sz="2600" b="1" dirty="0" smtClean="0">
                <a:solidFill>
                  <a:srgbClr val="FF0000"/>
                </a:solidFill>
                <a:latin typeface="Candara" charset="0"/>
                <a:ea typeface="Candara" charset="0"/>
                <a:cs typeface="Candara" charset="0"/>
              </a:rPr>
              <a:t>spirits floating around.</a:t>
            </a:r>
            <a:endParaRPr lang="en-US" sz="2600" b="1" dirty="0">
              <a:latin typeface="Candara" charset="0"/>
              <a:ea typeface="Candara" charset="0"/>
              <a:cs typeface="Candara" charset="0"/>
            </a:endParaRPr>
          </a:p>
          <a:p>
            <a:pPr marL="514350" lvl="0" indent="-514350">
              <a:spcBef>
                <a:spcPts val="0"/>
              </a:spcBef>
              <a:buAutoNum type="arabicPeriod"/>
              <a:defRPr/>
            </a:pPr>
            <a:endParaRPr lang="en-US" sz="2000" b="1" kern="1200" dirty="0" smtClean="0">
              <a:solidFill>
                <a:prstClr val="black"/>
              </a:solidFill>
              <a:latin typeface="Candara" charset="0"/>
              <a:ea typeface="Candara" charset="0"/>
              <a:cs typeface="Candara" charset="0"/>
            </a:endParaRPr>
          </a:p>
          <a:p>
            <a:pPr marL="514350" lvl="0" indent="-514350">
              <a:spcBef>
                <a:spcPts val="0"/>
              </a:spcBef>
              <a:buAutoNum type="arabicPeriod"/>
              <a:defRPr/>
            </a:pPr>
            <a:r>
              <a:rPr lang="en-US" sz="2600" b="1" kern="1200" dirty="0" smtClean="0">
                <a:solidFill>
                  <a:prstClr val="black"/>
                </a:solidFill>
                <a:latin typeface="Candara" charset="0"/>
                <a:ea typeface="Candara" charset="0"/>
                <a:cs typeface="Candara" charset="0"/>
              </a:rPr>
              <a:t>We’ve </a:t>
            </a:r>
            <a:r>
              <a:rPr lang="en-US" sz="2600" b="1" kern="1200" dirty="0">
                <a:solidFill>
                  <a:prstClr val="black"/>
                </a:solidFill>
                <a:latin typeface="Candara" charset="0"/>
                <a:ea typeface="Candara" charset="0"/>
                <a:cs typeface="Candara" charset="0"/>
              </a:rPr>
              <a:t>gotten way too focused on </a:t>
            </a:r>
            <a:r>
              <a:rPr lang="en-US" sz="2600" b="1" kern="1200" dirty="0">
                <a:solidFill>
                  <a:srgbClr val="FF0000"/>
                </a:solidFill>
                <a:latin typeface="Candara" charset="0"/>
                <a:ea typeface="Candara" charset="0"/>
                <a:cs typeface="Candara" charset="0"/>
              </a:rPr>
              <a:t>creating a comfortable life here, rather than focusing on knowing </a:t>
            </a:r>
            <a:r>
              <a:rPr lang="en-US" sz="2600" b="1" kern="1200" dirty="0" smtClean="0">
                <a:solidFill>
                  <a:srgbClr val="FF0000"/>
                </a:solidFill>
                <a:latin typeface="Candara" charset="0"/>
                <a:ea typeface="Candara" charset="0"/>
                <a:cs typeface="Candara" charset="0"/>
              </a:rPr>
              <a:t>Jesus.</a:t>
            </a:r>
            <a:endParaRPr lang="en-US" sz="2600" b="1" kern="1200" dirty="0">
              <a:solidFill>
                <a:srgbClr val="FF0000"/>
              </a:solidFill>
              <a:latin typeface="Candara" charset="0"/>
              <a:ea typeface="Candara" charset="0"/>
              <a:cs typeface="Candara" charset="0"/>
            </a:endParaRPr>
          </a:p>
          <a:p>
            <a:pPr marL="361950" marR="315027" indent="-361950" defTabSz="315027">
              <a:lnSpc>
                <a:spcPts val="3937"/>
              </a:lnSpc>
              <a:buNone/>
              <a:defRPr sz="3920"/>
            </a:pPr>
            <a:endParaRPr lang="en-US" sz="2400" b="1"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656274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a:latin typeface="Candara" charset="0"/>
                <a:cs typeface="MS PGothic" charset="0"/>
              </a:rPr>
              <a:t>It will be far better than </a:t>
            </a:r>
            <a:r>
              <a:rPr lang="en-US" sz="2600" b="1" spc="-10" dirty="0">
                <a:solidFill>
                  <a:srgbClr val="FF0000"/>
                </a:solidFill>
                <a:latin typeface="Candara" charset="0"/>
                <a:cs typeface="MS PGothic" charset="0"/>
              </a:rPr>
              <a:t>anything we can even </a:t>
            </a:r>
            <a:r>
              <a:rPr lang="en-US" sz="2600" b="1" spc="-10" dirty="0" smtClean="0">
                <a:solidFill>
                  <a:srgbClr val="FF0000"/>
                </a:solidFill>
                <a:latin typeface="Candara" charset="0"/>
                <a:cs typeface="MS PGothic" charset="0"/>
              </a:rPr>
              <a:t>imagine.</a:t>
            </a:r>
            <a:endParaRPr lang="en-US" sz="2600" b="1" spc="-10" dirty="0" smtClean="0">
              <a:latin typeface="Candara" charset="0"/>
              <a:cs typeface="MS PGothic" charset="0"/>
            </a:endParaRPr>
          </a:p>
          <a:p>
            <a:pPr marL="461963" indent="-461963">
              <a:spcBef>
                <a:spcPct val="0"/>
              </a:spcBef>
            </a:pPr>
            <a:endParaRPr lang="en-US" sz="1400" b="1" spc="-10" dirty="0">
              <a:latin typeface="Candara" charset="0"/>
              <a:ea typeface="Candara" charset="0"/>
              <a:cs typeface="MS PGothic" charset="0"/>
            </a:endParaRPr>
          </a:p>
          <a:p>
            <a:pPr marL="0" lvl="0" indent="0" algn="ctr">
              <a:spcBef>
                <a:spcPts val="0"/>
              </a:spcBef>
              <a:buNone/>
              <a:defRPr/>
            </a:pPr>
            <a:r>
              <a:rPr lang="en-US" sz="2400" i="1" baseline="30000" dirty="0">
                <a:solidFill>
                  <a:srgbClr val="000000"/>
                </a:solidFill>
                <a:latin typeface="Candara" charset="0"/>
                <a:ea typeface="MS PGothic" charset="0"/>
                <a:cs typeface="Arial" charset="0"/>
              </a:rPr>
              <a:t>9 </a:t>
            </a:r>
            <a:r>
              <a:rPr lang="en-US" sz="2400" i="1" dirty="0">
                <a:solidFill>
                  <a:srgbClr val="000000"/>
                </a:solidFill>
                <a:latin typeface="Candara" charset="0"/>
                <a:ea typeface="MS PGothic" charset="0"/>
                <a:cs typeface="Arial" charset="0"/>
              </a:rPr>
              <a:t>However, as it is written: </a:t>
            </a:r>
            <a:br>
              <a:rPr lang="en-US" sz="2400" i="1" dirty="0">
                <a:solidFill>
                  <a:srgbClr val="000000"/>
                </a:solidFill>
                <a:latin typeface="Candara" charset="0"/>
                <a:ea typeface="MS PGothic" charset="0"/>
                <a:cs typeface="Arial" charset="0"/>
              </a:rPr>
            </a:br>
            <a:r>
              <a:rPr lang="en-US" sz="2400" i="1" dirty="0">
                <a:solidFill>
                  <a:srgbClr val="000000"/>
                </a:solidFill>
                <a:latin typeface="Candara" charset="0"/>
                <a:ea typeface="MS PGothic" charset="0"/>
                <a:cs typeface="Arial" charset="0"/>
              </a:rPr>
              <a:t>“No eye has seen, no ear has heard,</a:t>
            </a:r>
            <a:br>
              <a:rPr lang="en-US" sz="2400" i="1" dirty="0">
                <a:solidFill>
                  <a:srgbClr val="000000"/>
                </a:solidFill>
                <a:latin typeface="Candara" charset="0"/>
                <a:ea typeface="MS PGothic" charset="0"/>
                <a:cs typeface="Arial" charset="0"/>
              </a:rPr>
            </a:br>
            <a:r>
              <a:rPr lang="en-US" sz="2400" i="1" dirty="0">
                <a:solidFill>
                  <a:srgbClr val="000000"/>
                </a:solidFill>
                <a:latin typeface="Candara" charset="0"/>
                <a:ea typeface="MS PGothic" charset="0"/>
                <a:cs typeface="Arial" charset="0"/>
              </a:rPr>
              <a:t> no mind has conceived what God has </a:t>
            </a:r>
            <a:br>
              <a:rPr lang="en-US" sz="2400" i="1" dirty="0">
                <a:solidFill>
                  <a:srgbClr val="000000"/>
                </a:solidFill>
                <a:latin typeface="Candara" charset="0"/>
                <a:ea typeface="MS PGothic" charset="0"/>
                <a:cs typeface="Arial" charset="0"/>
              </a:rPr>
            </a:br>
            <a:r>
              <a:rPr lang="en-US" sz="2400" i="1" dirty="0">
                <a:solidFill>
                  <a:srgbClr val="000000"/>
                </a:solidFill>
                <a:latin typeface="Candara" charset="0"/>
                <a:ea typeface="MS PGothic" charset="0"/>
                <a:cs typeface="Arial" charset="0"/>
              </a:rPr>
              <a:t>prepared for those who love him”—</a:t>
            </a:r>
            <a:r>
              <a:rPr lang="en-US" sz="2400" i="1" baseline="30000" dirty="0">
                <a:solidFill>
                  <a:srgbClr val="000000"/>
                </a:solidFill>
                <a:latin typeface="Candara" charset="0"/>
                <a:ea typeface="MS PGothic" charset="0"/>
                <a:cs typeface="Arial" charset="0"/>
              </a:rPr>
              <a:t>10</a:t>
            </a:r>
            <a:r>
              <a:rPr lang="en-US" sz="2400" i="1" dirty="0">
                <a:solidFill>
                  <a:srgbClr val="000000"/>
                </a:solidFill>
                <a:latin typeface="Candara" charset="0"/>
                <a:ea typeface="MS PGothic" charset="0"/>
                <a:cs typeface="Arial" charset="0"/>
              </a:rPr>
              <a:t> but </a:t>
            </a:r>
            <a:br>
              <a:rPr lang="en-US" sz="2400" i="1" dirty="0">
                <a:solidFill>
                  <a:srgbClr val="000000"/>
                </a:solidFill>
                <a:latin typeface="Candara" charset="0"/>
                <a:ea typeface="MS PGothic" charset="0"/>
                <a:cs typeface="Arial" charset="0"/>
              </a:rPr>
            </a:br>
            <a:r>
              <a:rPr lang="en-US" sz="2400" i="1" dirty="0">
                <a:solidFill>
                  <a:srgbClr val="000000"/>
                </a:solidFill>
                <a:latin typeface="Candara" charset="0"/>
                <a:ea typeface="MS PGothic" charset="0"/>
                <a:cs typeface="Arial" charset="0"/>
              </a:rPr>
              <a:t>God has revealed it to us by his Spirit.</a:t>
            </a:r>
            <a:br>
              <a:rPr lang="en-US" sz="2400" i="1" dirty="0">
                <a:solidFill>
                  <a:srgbClr val="000000"/>
                </a:solidFill>
                <a:latin typeface="Candara" charset="0"/>
                <a:ea typeface="MS PGothic" charset="0"/>
                <a:cs typeface="Arial" charset="0"/>
              </a:rPr>
            </a:br>
            <a:r>
              <a:rPr lang="is-IS" sz="2400" i="1" dirty="0">
                <a:solidFill>
                  <a:srgbClr val="000000"/>
                </a:solidFill>
                <a:latin typeface="Candara" charset="0"/>
                <a:ea typeface="MS PGothic" charset="0"/>
                <a:cs typeface="Arial" charset="0"/>
              </a:rPr>
              <a:t>1 Corinthians 2:9-10</a:t>
            </a: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23693516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a:latin typeface="Candara" charset="0"/>
                <a:cs typeface="MS PGothic" charset="0"/>
              </a:rPr>
              <a:t>We’ll  have dwellings personally prepared by Jesus…</a:t>
            </a:r>
          </a:p>
          <a:p>
            <a:pPr marL="0" indent="0">
              <a:spcBef>
                <a:spcPct val="0"/>
              </a:spcBef>
              <a:buNone/>
            </a:pPr>
            <a:endParaRPr lang="en-US" sz="1400" b="1" spc="-10" dirty="0">
              <a:latin typeface="Candara" charset="0"/>
              <a:ea typeface="Candara" charset="0"/>
              <a:cs typeface="MS PGothic" charset="0"/>
            </a:endParaRPr>
          </a:p>
          <a:p>
            <a:pPr marL="0" lvl="0" indent="0" algn="ctr">
              <a:spcBef>
                <a:spcPts val="0"/>
              </a:spcBef>
              <a:buNone/>
              <a:defRPr/>
            </a:pPr>
            <a:r>
              <a:rPr lang="en-US" sz="2400" i="1" baseline="30000" dirty="0" smtClean="0">
                <a:latin typeface="Candara" charset="0"/>
                <a:ea typeface="Candara" charset="0"/>
                <a:cs typeface="Candara" charset="0"/>
              </a:rPr>
              <a:t>2 </a:t>
            </a:r>
            <a:r>
              <a:rPr lang="en-US" sz="2400" i="1" dirty="0" smtClean="0">
                <a:latin typeface="Candara" charset="0"/>
                <a:ea typeface="Candara" charset="0"/>
                <a:cs typeface="Candara" charset="0"/>
              </a:rPr>
              <a:t>In </a:t>
            </a:r>
            <a:r>
              <a:rPr lang="en-US" sz="2400" i="1" dirty="0">
                <a:latin typeface="Candara" charset="0"/>
                <a:ea typeface="Candara" charset="0"/>
                <a:cs typeface="Candara" charset="0"/>
              </a:rPr>
              <a:t>my Father’s house are many rooms.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If </a:t>
            </a:r>
            <a:r>
              <a:rPr lang="en-US" sz="2400" i="1" dirty="0">
                <a:latin typeface="Candara" charset="0"/>
                <a:ea typeface="Candara" charset="0"/>
                <a:cs typeface="Candara" charset="0"/>
              </a:rPr>
              <a:t>it were not so, </a:t>
            </a:r>
            <a:r>
              <a:rPr lang="en-US" sz="2400" i="1" dirty="0" smtClean="0">
                <a:latin typeface="Candara" charset="0"/>
                <a:ea typeface="Candara" charset="0"/>
                <a:cs typeface="Candara" charset="0"/>
              </a:rPr>
              <a:t>would </a:t>
            </a:r>
            <a:r>
              <a:rPr lang="en-US" sz="2400" i="1" dirty="0">
                <a:latin typeface="Candara" charset="0"/>
                <a:ea typeface="Candara" charset="0"/>
                <a:cs typeface="Candara" charset="0"/>
              </a:rPr>
              <a:t>I have told you that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I </a:t>
            </a:r>
            <a:r>
              <a:rPr lang="en-US" sz="2400" i="1" dirty="0">
                <a:latin typeface="Candara" charset="0"/>
                <a:ea typeface="Candara" charset="0"/>
                <a:cs typeface="Candara" charset="0"/>
              </a:rPr>
              <a:t>go to prepare a place for you? </a:t>
            </a:r>
            <a:r>
              <a:rPr lang="en-US" sz="2400" i="1" baseline="30000" dirty="0" smtClean="0">
                <a:latin typeface="Candara" charset="0"/>
                <a:ea typeface="Candara" charset="0"/>
                <a:cs typeface="Candara" charset="0"/>
              </a:rPr>
              <a:t>3 </a:t>
            </a:r>
            <a:r>
              <a:rPr lang="en-US" sz="2400" i="1" dirty="0" smtClean="0">
                <a:latin typeface="Candara" charset="0"/>
                <a:ea typeface="Candara" charset="0"/>
                <a:cs typeface="Candara" charset="0"/>
              </a:rPr>
              <a:t>And if </a:t>
            </a:r>
            <a:r>
              <a:rPr lang="en-US" sz="2400" i="1" dirty="0">
                <a:latin typeface="Candara" charset="0"/>
                <a:ea typeface="Candara" charset="0"/>
                <a:cs typeface="Candara" charset="0"/>
              </a:rPr>
              <a:t>I go and </a:t>
            </a:r>
            <a:r>
              <a:rPr lang="en-US" sz="2400" i="1" dirty="0" smtClean="0">
                <a:latin typeface="Candara" charset="0"/>
                <a:ea typeface="Candara" charset="0"/>
                <a:cs typeface="Candara" charset="0"/>
              </a:rPr>
              <a:t>prepare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a place for you, I will come </a:t>
            </a:r>
            <a:r>
              <a:rPr lang="en-US" sz="2400" i="1" dirty="0" smtClean="0">
                <a:latin typeface="Candara" charset="0"/>
                <a:ea typeface="Candara" charset="0"/>
                <a:cs typeface="Candara" charset="0"/>
              </a:rPr>
              <a:t>again </a:t>
            </a:r>
            <a:r>
              <a:rPr lang="en-US" sz="2400" i="1" dirty="0">
                <a:latin typeface="Candara" charset="0"/>
                <a:ea typeface="Candara" charset="0"/>
                <a:cs typeface="Candara" charset="0"/>
              </a:rPr>
              <a:t>and will take </a:t>
            </a:r>
            <a:r>
              <a:rPr lang="en-US" sz="2400" i="1" dirty="0" smtClean="0">
                <a:latin typeface="Candara" charset="0"/>
                <a:ea typeface="Candara" charset="0"/>
                <a:cs typeface="Candara" charset="0"/>
              </a:rPr>
              <a:t>you</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to myself, that where I am you may be </a:t>
            </a:r>
            <a:r>
              <a:rPr lang="en-US" sz="2400" i="1" dirty="0" smtClean="0">
                <a:latin typeface="Candara" charset="0"/>
                <a:ea typeface="Candara" charset="0"/>
                <a:cs typeface="Candara" charset="0"/>
              </a:rPr>
              <a:t>also.</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John </a:t>
            </a:r>
            <a:r>
              <a:rPr lang="en-US" sz="2400" i="1" dirty="0">
                <a:latin typeface="Candara" charset="0"/>
                <a:ea typeface="Candara" charset="0"/>
                <a:cs typeface="Candara" charset="0"/>
                <a:sym typeface="Helvetica"/>
              </a:rPr>
              <a:t>14: 2-</a:t>
            </a:r>
            <a:r>
              <a:rPr lang="en-US" sz="2400" i="1" dirty="0" smtClean="0">
                <a:latin typeface="Candara" charset="0"/>
                <a:ea typeface="Candara" charset="0"/>
                <a:cs typeface="Candara" charset="0"/>
                <a:sym typeface="Helvetica"/>
              </a:rPr>
              <a:t>3</a:t>
            </a:r>
          </a:p>
          <a:p>
            <a:pPr marL="0" lvl="0" indent="0" algn="ctr">
              <a:spcBef>
                <a:spcPts val="0"/>
              </a:spcBef>
              <a:buNone/>
              <a:defRPr/>
            </a:pPr>
            <a:endParaRPr lang="is-IS" sz="1400" i="1" dirty="0">
              <a:latin typeface="Candara" charset="0"/>
              <a:ea typeface="MS PGothic" charset="0"/>
              <a:cs typeface="Arial" charset="0"/>
            </a:endParaRPr>
          </a:p>
          <a:p>
            <a:pPr marL="0" indent="0">
              <a:spcBef>
                <a:spcPct val="0"/>
              </a:spcBef>
              <a:buNone/>
            </a:pPr>
            <a:r>
              <a:rPr lang="en-US" sz="2600" b="1" spc="-10" dirty="0" smtClean="0">
                <a:solidFill>
                  <a:srgbClr val="000000"/>
                </a:solidFill>
                <a:latin typeface="Candara" charset="0"/>
                <a:cs typeface="MS PGothic" charset="0"/>
              </a:rPr>
              <a:t>       </a:t>
            </a:r>
            <a:r>
              <a:rPr lang="is-IS" sz="2600" b="1" dirty="0" smtClean="0">
                <a:latin typeface="Candara" charset="0"/>
                <a:ea typeface="Candara" charset="0"/>
                <a:cs typeface="Candara" charset="0"/>
              </a:rPr>
              <a:t>…</a:t>
            </a:r>
            <a:r>
              <a:rPr lang="en-US" sz="2600" b="1" dirty="0" smtClean="0">
                <a:latin typeface="Candara" charset="0"/>
                <a:ea typeface="Candara" charset="0"/>
                <a:cs typeface="Candara" charset="0"/>
                <a:sym typeface="Helvetica"/>
              </a:rPr>
              <a:t>but more importantly we’ll be </a:t>
            </a:r>
            <a:r>
              <a:rPr lang="en-US" sz="2600" b="1" dirty="0" smtClean="0">
                <a:solidFill>
                  <a:srgbClr val="FF0000"/>
                </a:solidFill>
                <a:latin typeface="Candara" charset="0"/>
                <a:ea typeface="Candara" charset="0"/>
                <a:cs typeface="Candara" charset="0"/>
                <a:sym typeface="Helvetica"/>
              </a:rPr>
              <a:t>where Jesus is.</a:t>
            </a:r>
            <a:r>
              <a:rPr lang="en-US" sz="2600" b="1" dirty="0" smtClean="0">
                <a:latin typeface="Candara" charset="0"/>
                <a:ea typeface="Candara" charset="0"/>
                <a:cs typeface="Candara" charset="0"/>
                <a:sym typeface="Helvetica"/>
              </a:rPr>
              <a:t> </a:t>
            </a:r>
            <a:endParaRPr lang="en-US" sz="2600" baseline="30000" dirty="0" smtClean="0">
              <a:solidFill>
                <a:srgbClr val="FF0000"/>
              </a:solidFill>
              <a:latin typeface="Candara" charset="0"/>
              <a:ea typeface="Candara" charset="0"/>
              <a:cs typeface="Candara" charset="0"/>
            </a:endParaRPr>
          </a:p>
          <a:p>
            <a:pPr marL="0" lvl="0" indent="0">
              <a:spcBef>
                <a:spcPct val="0"/>
              </a:spcBef>
              <a:buNone/>
            </a:pPr>
            <a:endParaRPr lang="en-US" sz="2600" b="1" spc="-10" dirty="0" smtClean="0">
              <a:solidFill>
                <a:srgbClr val="000000"/>
              </a:solidFill>
              <a:latin typeface="Candara" charset="0"/>
              <a:cs typeface="MS PGothic"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1690657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a:latin typeface="Candara" charset="0"/>
                <a:cs typeface="MS PGothic" charset="0"/>
              </a:rPr>
              <a:t>We’ll see </a:t>
            </a:r>
            <a:r>
              <a:rPr lang="en-US" sz="2600" b="1" spc="-10" dirty="0">
                <a:solidFill>
                  <a:srgbClr val="FF0000"/>
                </a:solidFill>
                <a:latin typeface="Candara" charset="0"/>
                <a:cs typeface="MS PGothic" charset="0"/>
              </a:rPr>
              <a:t>Jesus face to face </a:t>
            </a:r>
            <a:r>
              <a:rPr lang="en-US" sz="2600" b="1" spc="-10" dirty="0">
                <a:latin typeface="Candara" charset="0"/>
                <a:cs typeface="MS PGothic" charset="0"/>
              </a:rPr>
              <a:t>and know him deeply. </a:t>
            </a:r>
          </a:p>
          <a:p>
            <a:pPr marL="0" indent="0">
              <a:spcBef>
                <a:spcPct val="0"/>
              </a:spcBef>
              <a:buNone/>
            </a:pPr>
            <a:endParaRPr lang="en-US" sz="1400" b="1" spc="-10" dirty="0">
              <a:latin typeface="Candara" charset="0"/>
              <a:ea typeface="Candara" charset="0"/>
              <a:cs typeface="MS PGothic" charset="0"/>
            </a:endParaRPr>
          </a:p>
          <a:p>
            <a:pPr marL="0" lvl="0" indent="0" algn="ctr">
              <a:spcBef>
                <a:spcPts val="0"/>
              </a:spcBef>
              <a:buNone/>
              <a:defRPr/>
            </a:pPr>
            <a:r>
              <a:rPr lang="en-US" sz="2400" i="1" baseline="30000" dirty="0" smtClean="0">
                <a:latin typeface="Candara" charset="0"/>
                <a:ea typeface="Candara" charset="0"/>
                <a:cs typeface="Candara" charset="0"/>
              </a:rPr>
              <a:t>8</a:t>
            </a:r>
            <a:r>
              <a:rPr lang="en-US" sz="2400" i="1" dirty="0" smtClean="0">
                <a:latin typeface="Candara" charset="0"/>
                <a:ea typeface="Candara" charset="0"/>
                <a:cs typeface="Candara" charset="0"/>
              </a:rPr>
              <a:t> As </a:t>
            </a:r>
            <a:r>
              <a:rPr lang="en-US" sz="2400" i="1" dirty="0">
                <a:latin typeface="Candara" charset="0"/>
                <a:ea typeface="Candara" charset="0"/>
                <a:cs typeface="Candara" charset="0"/>
              </a:rPr>
              <a:t>for prophecies, they will pass away; as for tongues,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they </a:t>
            </a:r>
            <a:r>
              <a:rPr lang="en-US" sz="2400" i="1" dirty="0">
                <a:latin typeface="Candara" charset="0"/>
                <a:ea typeface="Candara" charset="0"/>
                <a:cs typeface="Candara" charset="0"/>
              </a:rPr>
              <a:t>will cease; as for knowledge, it will pass away. </a:t>
            </a:r>
            <a:r>
              <a:rPr lang="en-US" sz="2400" i="1" baseline="30000" dirty="0" smtClean="0">
                <a:latin typeface="Candara" charset="0"/>
                <a:ea typeface="Candara" charset="0"/>
                <a:cs typeface="Candara" charset="0"/>
              </a:rPr>
              <a:t>9</a:t>
            </a:r>
            <a:r>
              <a:rPr lang="en-US" sz="2400" i="1" dirty="0" smtClean="0">
                <a:latin typeface="Candara" charset="0"/>
                <a:ea typeface="Candara" charset="0"/>
                <a:cs typeface="Candara" charset="0"/>
              </a:rPr>
              <a:t> For </a:t>
            </a:r>
            <a:r>
              <a:rPr lang="en-US" sz="2400" i="1" dirty="0">
                <a:latin typeface="Candara" charset="0"/>
                <a:ea typeface="Candara" charset="0"/>
                <a:cs typeface="Candara" charset="0"/>
              </a:rPr>
              <a:t>we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know in </a:t>
            </a:r>
            <a:r>
              <a:rPr lang="en-US" sz="2400" i="1" dirty="0">
                <a:latin typeface="Candara" charset="0"/>
                <a:ea typeface="Candara" charset="0"/>
                <a:cs typeface="Candara" charset="0"/>
              </a:rPr>
              <a:t>part and we prophesy in part, </a:t>
            </a:r>
            <a:r>
              <a:rPr lang="en-US" sz="2400" i="1" dirty="0" smtClean="0">
                <a:latin typeface="Candara" charset="0"/>
                <a:ea typeface="Candara" charset="0"/>
                <a:cs typeface="Candara" charset="0"/>
              </a:rPr>
              <a:t>10 but </a:t>
            </a:r>
            <a:r>
              <a:rPr lang="en-US" sz="2400" i="1" dirty="0">
                <a:latin typeface="Candara" charset="0"/>
                <a:ea typeface="Candara" charset="0"/>
                <a:cs typeface="Candara" charset="0"/>
              </a:rPr>
              <a:t>when the perfect comes</a:t>
            </a:r>
            <a:r>
              <a:rPr lang="en-US" sz="2400" i="1" dirty="0" smtClean="0">
                <a:latin typeface="Candara" charset="0"/>
                <a:ea typeface="Candara" charset="0"/>
                <a:cs typeface="Candara" charset="0"/>
              </a:rPr>
              <a: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the partial will pass away. </a:t>
            </a:r>
            <a:r>
              <a:rPr lang="en-US" sz="2400" i="1" baseline="30000" dirty="0" smtClean="0">
                <a:latin typeface="Candara" charset="0"/>
                <a:ea typeface="Candara" charset="0"/>
                <a:cs typeface="Candara" charset="0"/>
              </a:rPr>
              <a:t>11</a:t>
            </a:r>
            <a:r>
              <a:rPr lang="en-US" sz="2400" i="1" dirty="0" smtClean="0">
                <a:latin typeface="Candara" charset="0"/>
                <a:ea typeface="Candara" charset="0"/>
                <a:cs typeface="Candara" charset="0"/>
              </a:rPr>
              <a:t> When </a:t>
            </a:r>
            <a:r>
              <a:rPr lang="en-US" sz="2400" i="1" dirty="0">
                <a:latin typeface="Candara" charset="0"/>
                <a:ea typeface="Candara" charset="0"/>
                <a:cs typeface="Candara" charset="0"/>
              </a:rPr>
              <a:t>I was a child, I spoke like a child, I thought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like </a:t>
            </a:r>
            <a:r>
              <a:rPr lang="en-US" sz="2400" i="1" dirty="0">
                <a:latin typeface="Candara" charset="0"/>
                <a:ea typeface="Candara" charset="0"/>
                <a:cs typeface="Candara" charset="0"/>
              </a:rPr>
              <a:t>a child, I reasoned like a child. When I became a man, I gave up childish ways.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baseline="30000" dirty="0" smtClean="0">
                <a:latin typeface="Candara" charset="0"/>
                <a:ea typeface="Candara" charset="0"/>
                <a:cs typeface="Candara" charset="0"/>
              </a:rPr>
              <a:t>12</a:t>
            </a:r>
            <a:r>
              <a:rPr lang="en-US" sz="2400" i="1" dirty="0" smtClean="0">
                <a:latin typeface="Candara" charset="0"/>
                <a:ea typeface="Candara" charset="0"/>
                <a:cs typeface="Candara" charset="0"/>
              </a:rPr>
              <a:t> For </a:t>
            </a:r>
            <a:r>
              <a:rPr lang="en-US" sz="2400" i="1" dirty="0">
                <a:latin typeface="Candara" charset="0"/>
                <a:ea typeface="Candara" charset="0"/>
                <a:cs typeface="Candara" charset="0"/>
              </a:rPr>
              <a:t>now we see in a mirror dimly, but then face to face. Now I know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in </a:t>
            </a:r>
            <a:r>
              <a:rPr lang="en-US" sz="2400" i="1" dirty="0">
                <a:latin typeface="Candara" charset="0"/>
                <a:ea typeface="Candara" charset="0"/>
                <a:cs typeface="Candara" charset="0"/>
              </a:rPr>
              <a:t>part; then I shall know fully, even as I have been fully </a:t>
            </a:r>
            <a:r>
              <a:rPr lang="en-US" sz="2400" i="1" dirty="0" smtClean="0">
                <a:latin typeface="Candara" charset="0"/>
                <a:ea typeface="Candara" charset="0"/>
                <a:cs typeface="Candara" charset="0"/>
              </a:rPr>
              <a:t>known.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1 Corinthians </a:t>
            </a:r>
            <a:r>
              <a:rPr lang="en-US" sz="2400" i="1" dirty="0">
                <a:latin typeface="Candara" charset="0"/>
                <a:ea typeface="Candara" charset="0"/>
                <a:cs typeface="Candara" charset="0"/>
              </a:rPr>
              <a:t>13</a:t>
            </a:r>
            <a:r>
              <a:rPr lang="en-US" sz="2400" i="1" dirty="0" smtClean="0">
                <a:latin typeface="Candara" charset="0"/>
                <a:ea typeface="Candara" charset="0"/>
                <a:cs typeface="Candara" charset="0"/>
              </a:rPr>
              <a:t>:8-12</a:t>
            </a:r>
            <a:endParaRPr lang="en-US" sz="2600" b="1" spc="-10" dirty="0" smtClean="0">
              <a:solidFill>
                <a:srgbClr val="000000"/>
              </a:solidFill>
              <a:latin typeface="Candara" charset="0"/>
              <a:cs typeface="MS PGothic"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33058885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Candara" charset="0"/>
                <a:cs typeface="Candara" charset="0"/>
              </a:rPr>
              <a:t>WHAT WILL HEAVEN BE LIKE?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8"/>
            <a:ext cx="11684000" cy="5502845"/>
          </a:xfrm>
        </p:spPr>
        <p:txBody>
          <a:bodyPr/>
          <a:lstStyle/>
          <a:p>
            <a:pPr marL="461963" indent="-461963">
              <a:spcBef>
                <a:spcPct val="0"/>
              </a:spcBef>
            </a:pPr>
            <a:r>
              <a:rPr lang="en-US" sz="2600" b="1" spc="-10" dirty="0">
                <a:latin typeface="Candara" charset="0"/>
                <a:cs typeface="MS PGothic" charset="0"/>
              </a:rPr>
              <a:t>We’ll be known intimately and personally </a:t>
            </a:r>
            <a:r>
              <a:rPr lang="en-US" sz="2600" b="1" spc="-10" dirty="0">
                <a:solidFill>
                  <a:srgbClr val="FF0000"/>
                </a:solidFill>
                <a:latin typeface="Candara" charset="0"/>
                <a:cs typeface="MS PGothic" charset="0"/>
              </a:rPr>
              <a:t>by God.</a:t>
            </a:r>
          </a:p>
          <a:p>
            <a:pPr marL="0" indent="0">
              <a:spcBef>
                <a:spcPct val="0"/>
              </a:spcBef>
              <a:buNone/>
            </a:pPr>
            <a:endParaRPr lang="en-US" sz="1400" b="1" spc="-10" dirty="0">
              <a:latin typeface="Candara" charset="0"/>
              <a:ea typeface="Candara" charset="0"/>
              <a:cs typeface="MS PGothic" charset="0"/>
            </a:endParaRPr>
          </a:p>
          <a:p>
            <a:pPr marL="0" indent="0" algn="ctr">
              <a:spcBef>
                <a:spcPts val="0"/>
              </a:spcBef>
              <a:buNone/>
              <a:defRPr/>
            </a:pPr>
            <a:r>
              <a:rPr lang="en-US" sz="2400" i="1" dirty="0" smtClean="0">
                <a:latin typeface="Candara" charset="0"/>
                <a:ea typeface="Candara" charset="0"/>
                <a:cs typeface="Candara" charset="0"/>
              </a:rPr>
              <a:t>“To </a:t>
            </a:r>
            <a:r>
              <a:rPr lang="en-US" sz="2400" i="1" dirty="0">
                <a:latin typeface="Candara" charset="0"/>
                <a:ea typeface="Candara" charset="0"/>
                <a:cs typeface="Candara" charset="0"/>
              </a:rPr>
              <a:t>the one who conquers I will give </a:t>
            </a:r>
            <a:r>
              <a:rPr lang="en-US" sz="2400" i="1" dirty="0" smtClean="0">
                <a:latin typeface="Candara" charset="0"/>
                <a:ea typeface="Candara" charset="0"/>
                <a:cs typeface="Candara" charset="0"/>
              </a:rPr>
              <a:t>some</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 </a:t>
            </a:r>
            <a:r>
              <a:rPr lang="en-US" sz="2400" i="1" dirty="0">
                <a:latin typeface="Candara" charset="0"/>
                <a:ea typeface="Candara" charset="0"/>
                <a:cs typeface="Candara" charset="0"/>
              </a:rPr>
              <a:t>of the hidden manna, </a:t>
            </a:r>
            <a:r>
              <a:rPr lang="en-US" sz="2400" i="1" dirty="0" smtClean="0">
                <a:latin typeface="Candara" charset="0"/>
                <a:ea typeface="Candara" charset="0"/>
                <a:cs typeface="Candara" charset="0"/>
              </a:rPr>
              <a:t>and </a:t>
            </a:r>
            <a:r>
              <a:rPr lang="en-US" sz="2400" i="1" dirty="0">
                <a:latin typeface="Candara" charset="0"/>
                <a:ea typeface="Candara" charset="0"/>
                <a:cs typeface="Candara" charset="0"/>
              </a:rPr>
              <a:t>I will give him a white stone,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with </a:t>
            </a:r>
            <a:r>
              <a:rPr lang="en-US" sz="2400" i="1" dirty="0">
                <a:latin typeface="Candara" charset="0"/>
                <a:ea typeface="Candara" charset="0"/>
                <a:cs typeface="Candara" charset="0"/>
              </a:rPr>
              <a:t>a new name written on the stone that </a:t>
            </a:r>
            <a:r>
              <a:rPr lang="en-US" sz="2400" i="1" dirty="0" smtClean="0">
                <a:latin typeface="Candara" charset="0"/>
                <a:ea typeface="Candara" charset="0"/>
                <a:cs typeface="Candara" charset="0"/>
              </a:rPr>
              <a:t>no </a:t>
            </a:r>
            <a:r>
              <a:rPr lang="en-US" sz="2400" i="1" dirty="0">
                <a:latin typeface="Candara" charset="0"/>
                <a:ea typeface="Candara" charset="0"/>
                <a:cs typeface="Candara" charset="0"/>
              </a:rPr>
              <a:t>one </a:t>
            </a:r>
            <a:r>
              <a:rPr lang="en-US" sz="2400" i="1" dirty="0" smtClean="0">
                <a:latin typeface="Candara" charset="0"/>
                <a:ea typeface="Candara" charset="0"/>
                <a:cs typeface="Candara" charset="0"/>
              </a:rPr>
              <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knows except </a:t>
            </a:r>
            <a:r>
              <a:rPr lang="en-US" sz="2400" i="1" dirty="0">
                <a:latin typeface="Candara" charset="0"/>
                <a:ea typeface="Candara" charset="0"/>
                <a:cs typeface="Candara" charset="0"/>
              </a:rPr>
              <a:t>the one who receives </a:t>
            </a:r>
            <a:r>
              <a:rPr lang="en-US" sz="2400" i="1" dirty="0" smtClean="0">
                <a:latin typeface="Candara" charset="0"/>
                <a:ea typeface="Candara" charset="0"/>
                <a:cs typeface="Candara" charset="0"/>
              </a:rPr>
              <a:t>it.”</a:t>
            </a:r>
            <a:br>
              <a:rPr lang="en-US" sz="2400" i="1" dirty="0" smtClean="0">
                <a:latin typeface="Candara" charset="0"/>
                <a:ea typeface="Candara" charset="0"/>
                <a:cs typeface="Candara" charset="0"/>
              </a:rPr>
            </a:br>
            <a:r>
              <a:rPr lang="en-US" sz="2400" i="1" dirty="0" smtClean="0">
                <a:latin typeface="Candara" charset="0"/>
                <a:ea typeface="Candara" charset="0"/>
                <a:cs typeface="Candara" charset="0"/>
              </a:rPr>
              <a:t>Revelation 2</a:t>
            </a:r>
            <a:r>
              <a:rPr lang="en-US" sz="2400" i="1" dirty="0">
                <a:latin typeface="Candara" charset="0"/>
                <a:ea typeface="Candara" charset="0"/>
                <a:cs typeface="Candara" charset="0"/>
              </a:rPr>
              <a:t>:</a:t>
            </a:r>
            <a:r>
              <a:rPr lang="en-US" sz="2400" i="1" dirty="0" smtClean="0">
                <a:latin typeface="Candara" charset="0"/>
                <a:ea typeface="Candara" charset="0"/>
                <a:cs typeface="Candara" charset="0"/>
              </a:rPr>
              <a:t>17b </a:t>
            </a:r>
            <a:endParaRPr lang="en-US" sz="2400" i="1" dirty="0">
              <a:latin typeface="Candara" charset="0"/>
              <a:ea typeface="Candara" charset="0"/>
              <a:cs typeface="Candara" charset="0"/>
            </a:endParaRPr>
          </a:p>
          <a:p>
            <a:pPr marL="0" lvl="0" indent="0" algn="ctr">
              <a:spcBef>
                <a:spcPts val="0"/>
              </a:spcBef>
              <a:buNone/>
              <a:defRPr/>
            </a:pPr>
            <a:endParaRPr lang="is-IS" sz="2400" i="1" dirty="0">
              <a:solidFill>
                <a:srgbClr val="000000"/>
              </a:solidFill>
              <a:latin typeface="Candara" charset="0"/>
              <a:ea typeface="MS PGothic" charset="0"/>
              <a:cs typeface="Arial" charset="0"/>
            </a:endParaRPr>
          </a:p>
          <a:p>
            <a:pPr marL="0" indent="0">
              <a:spcBef>
                <a:spcPct val="0"/>
              </a:spcBef>
              <a:buNone/>
            </a:pPr>
            <a:endParaRPr lang="en-US" sz="2400" dirty="0">
              <a:latin typeface="Candara" charset="0"/>
              <a:ea typeface="Candara" charset="0"/>
              <a:cs typeface="Candara" charset="0"/>
            </a:endParaRPr>
          </a:p>
          <a:p>
            <a:pPr marL="0" lvl="0" indent="0">
              <a:spcBef>
                <a:spcPts val="0"/>
              </a:spcBef>
              <a:buNone/>
              <a:defRPr/>
            </a:pPr>
            <a:endParaRPr lang="en-US" sz="2600" b="1" dirty="0">
              <a:latin typeface="Candara" charset="0"/>
              <a:ea typeface="MS PGothic" charset="0"/>
              <a:cs typeface="Arial" charset="0"/>
            </a:endParaRPr>
          </a:p>
        </p:txBody>
      </p:sp>
    </p:spTree>
    <p:extLst>
      <p:ext uri="{BB962C8B-B14F-4D97-AF65-F5344CB8AC3E}">
        <p14:creationId xmlns:p14="http://schemas.microsoft.com/office/powerpoint/2010/main" val="29338457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36490</TotalTime>
  <Words>1156</Words>
  <Application>Microsoft Macintosh PowerPoint</Application>
  <PresentationFormat>Custom</PresentationFormat>
  <Paragraphs>175</Paragraphs>
  <Slides>27</Slides>
  <Notes>25</Notes>
  <HiddenSlides>0</HiddenSlides>
  <MMClips>0</MMClips>
  <ScaleCrop>false</ScaleCrop>
  <HeadingPairs>
    <vt:vector size="4" baseType="variant">
      <vt:variant>
        <vt:lpstr>Theme</vt:lpstr>
      </vt:variant>
      <vt:variant>
        <vt:i4>20</vt:i4>
      </vt:variant>
      <vt:variant>
        <vt:lpstr>Slide Titles</vt:lpstr>
      </vt:variant>
      <vt:variant>
        <vt:i4>27</vt:i4>
      </vt:variant>
    </vt:vector>
  </HeadingPairs>
  <TitlesOfParts>
    <vt:vector size="47"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PowerPoint Presentation</vt:lpstr>
      <vt:lpstr>Longing for Heaven</vt:lpstr>
      <vt:lpstr>WHY AREN’T CHRISTIANS EXCITED ABOUT HEAVEN?</vt:lpstr>
      <vt:lpstr>PowerPoint Presentation</vt:lpstr>
      <vt:lpstr>WHY AREN’T CHRISTIANS EXCITED ABOUT HEAVEN?</vt:lpstr>
      <vt:lpstr>WHAT WILL HEAVEN BE LIKE?</vt:lpstr>
      <vt:lpstr>WHAT WILL HEAVEN BE LIKE?</vt:lpstr>
      <vt:lpstr>WHAT WILL HEAVEN BE LIKE?</vt:lpstr>
      <vt:lpstr>WHAT WILL HEAVEN BE LIKE?</vt:lpstr>
      <vt:lpstr>WHAT WILL HEAVEN BE LIKE?</vt:lpstr>
      <vt:lpstr>WHAT WILL HEAVEN BE LIKE?</vt:lpstr>
      <vt:lpstr>WHAT WILL HEAVEN BE LIKE?</vt:lpstr>
      <vt:lpstr>WHAT WILL HEAVEN BE LIKE?</vt:lpstr>
      <vt:lpstr>WHAT WILL HEAVEN BE LIKE?</vt:lpstr>
      <vt:lpstr>WHAT WILL HEAVEN BE LIKE?</vt:lpstr>
      <vt:lpstr>WHAT WILL HEAVEN BE LIKE?</vt:lpstr>
      <vt:lpstr>WHAT WILL HEAVEN BE LIKE?</vt:lpstr>
      <vt:lpstr>WHAT WILL HEAVEN BE LIKE?</vt:lpstr>
      <vt:lpstr>HOW SHOULD A RIGHT UNDERSTANDING  OF HEAVEN IMPACT THE WAY WE LIVE?</vt:lpstr>
      <vt:lpstr>HOW SHOULD A RIGHT UNDERSTANDING  OF HEAVEN IMPACT THE WAY WE LIVE?</vt:lpstr>
      <vt:lpstr>HOW SHOULD A RIGHT UNDERSTANDING  OF HEAVEN IMPACT THE WAY WE LIVE?</vt:lpstr>
      <vt:lpstr>HOW SHOULD A RIGHT UNDERSTANDING  OF HEAVEN IMPACT THE WAY WE LIVE?</vt:lpstr>
      <vt:lpstr>HOW SHOULD A RIGHT UNDERSTANDING  OF HEAVEN IMPACT THE WAY WE LIVE?</vt:lpstr>
      <vt:lpstr>HOW SHOULD A RIGHT UNDERSTANDING  OF HEAVEN IMPACT THE WAY WE LIVE?</vt:lpstr>
      <vt:lpstr>RESOURCES</vt:lpstr>
      <vt:lpstr>TWO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2836</cp:revision>
  <dcterms:created xsi:type="dcterms:W3CDTF">2007-10-20T20:09:35Z</dcterms:created>
  <dcterms:modified xsi:type="dcterms:W3CDTF">2016-03-21T14:07:27Z</dcterms:modified>
  <cp:category/>
</cp:coreProperties>
</file>