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95" r:id="rId3"/>
    <p:sldMasterId id="2147483729" r:id="rId4"/>
    <p:sldMasterId id="2147483774" r:id="rId5"/>
    <p:sldMasterId id="2147483830" r:id="rId6"/>
    <p:sldMasterId id="2147483909" r:id="rId7"/>
    <p:sldMasterId id="2147483933" r:id="rId8"/>
    <p:sldMasterId id="2147484111" r:id="rId9"/>
    <p:sldMasterId id="2147484123" r:id="rId10"/>
    <p:sldMasterId id="2147484135" r:id="rId11"/>
    <p:sldMasterId id="2147484159" r:id="rId12"/>
    <p:sldMasterId id="2147484171" r:id="rId13"/>
    <p:sldMasterId id="2147484183" r:id="rId14"/>
    <p:sldMasterId id="2147484195" r:id="rId15"/>
    <p:sldMasterId id="2147484207" r:id="rId16"/>
    <p:sldMasterId id="2147484231" r:id="rId17"/>
    <p:sldMasterId id="2147484267" r:id="rId18"/>
  </p:sldMasterIdLst>
  <p:notesMasterIdLst>
    <p:notesMasterId r:id="rId33"/>
  </p:notesMasterIdLst>
  <p:handoutMasterIdLst>
    <p:handoutMasterId r:id="rId34"/>
  </p:handoutMasterIdLst>
  <p:sldIdLst>
    <p:sldId id="281" r:id="rId19"/>
    <p:sldId id="371" r:id="rId20"/>
    <p:sldId id="372" r:id="rId21"/>
    <p:sldId id="426" r:id="rId22"/>
    <p:sldId id="425" r:id="rId23"/>
    <p:sldId id="413" r:id="rId24"/>
    <p:sldId id="427" r:id="rId25"/>
    <p:sldId id="430" r:id="rId26"/>
    <p:sldId id="428" r:id="rId27"/>
    <p:sldId id="432" r:id="rId28"/>
    <p:sldId id="429" r:id="rId29"/>
    <p:sldId id="405" r:id="rId30"/>
    <p:sldId id="386" r:id="rId31"/>
    <p:sldId id="283" r:id="rId3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6">
          <p15:clr>
            <a:srgbClr val="A4A3A4"/>
          </p15:clr>
        </p15:guide>
        <p15:guide id="2" pos="3840">
          <p15:clr>
            <a:srgbClr val="A4A3A4"/>
          </p15:clr>
        </p15:guide>
        <p15:guide id="3" pos="7152">
          <p15:clr>
            <a:srgbClr val="A4A3A4"/>
          </p15:clr>
        </p15:guide>
        <p15:guide id="4" pos="5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3300"/>
    <a:srgbClr val="800000"/>
    <a:srgbClr val="006600"/>
    <a:srgbClr val="CC9900"/>
    <a:srgbClr val="6600FF"/>
    <a:srgbClr val="FFCC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8" autoAdjust="0"/>
    <p:restoredTop sz="92760"/>
  </p:normalViewPr>
  <p:slideViewPr>
    <p:cSldViewPr>
      <p:cViewPr>
        <p:scale>
          <a:sx n="103" d="100"/>
          <a:sy n="103" d="100"/>
        </p:scale>
        <p:origin x="450" y="252"/>
      </p:cViewPr>
      <p:guideLst>
        <p:guide orient="horz" pos="96"/>
        <p:guide pos="3840"/>
        <p:guide pos="7152"/>
        <p:guide pos="528"/>
      </p:guideLst>
    </p:cSldViewPr>
  </p:slideViewPr>
  <p:outlineViewPr>
    <p:cViewPr>
      <p:scale>
        <a:sx n="33" d="100"/>
        <a:sy n="33" d="100"/>
      </p:scale>
      <p:origin x="0" y="3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32" Type="http://schemas.openxmlformats.org/officeDocument/2006/relationships/slide" Target="slides/slide14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slide" Target="slides/slide12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CC9F4-80A6-224F-B81B-5C467CAFEA9F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59C67-A103-9243-84B6-47267E460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1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0000"/>
              </a:lnSpc>
              <a:spcBef>
                <a:spcPct val="20000"/>
              </a:spcBef>
              <a:defRPr sz="1200">
                <a:latin typeface="Eras Medium ITC" panose="020B0602030504020804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357A5021-1D04-5942-BCFC-430264A0ACD4}" type="datetimeFigureOut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0000"/>
              </a:lnSpc>
              <a:spcBef>
                <a:spcPct val="20000"/>
              </a:spcBef>
              <a:defRPr sz="1200">
                <a:latin typeface="Eras Medium ITC" panose="020B0602030504020804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EEAC54AA-3861-DE46-9F53-BEFEE89E5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84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35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9353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20000"/>
              </a:spcBef>
            </a:pPr>
            <a:fld id="{DA7BB0C5-7562-894C-AF30-61FF206C61BB}" type="slidenum">
              <a:rPr lang="en-US" sz="1200">
                <a:solidFill>
                  <a:srgbClr val="000000"/>
                </a:solidFill>
              </a:rPr>
              <a:pPr algn="r" eaLnBrk="1" hangingPunct="1">
                <a:lnSpc>
                  <a:spcPct val="90000"/>
                </a:lnSpc>
                <a:spcBef>
                  <a:spcPct val="20000"/>
                </a:spcBef>
              </a:pPr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968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281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968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968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872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968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968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872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968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872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60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05D75-55BA-DB45-8730-29C95AECF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ECE0D-F9E9-074D-A277-A1F3576E4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0556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50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33AD3-4860-0043-86C5-EE56AD538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4742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F2224-3783-224C-81DC-227577552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5341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7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D2913-07A1-FA4D-B8D4-5C26568DE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4149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4B211-C921-4D4C-ABF6-4479A611D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8568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1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1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E5D9C-4CAA-024F-A862-A3381A68B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7291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98275-FC37-AE4D-95A4-68F01EF3B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0482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17F3F-083D-9A4D-A23B-5A3BD485D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2895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12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4F032-C73D-F747-A0F9-659711F94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4843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70A8E-6338-FB47-9976-4B4F34ADE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9357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2A2BA-5813-774E-8D3F-E7DC43B3B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87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981"/>
            <a:ext cx="27432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981"/>
            <a:ext cx="8026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7B684-667F-6143-8922-8FFB76F61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8516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877"/>
            <a:ext cx="27432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77"/>
            <a:ext cx="8026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F2914-38C6-A049-9E02-ECD0C88D8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0432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7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33AD3-4860-0043-86C5-EE56AD538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6122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F2224-3783-224C-81DC-227577552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8308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5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D2913-07A1-FA4D-B8D4-5C26568DE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3479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4B211-C921-4D4C-ABF6-4479A611D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5696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0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0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E5D9C-4CAA-024F-A862-A3381A68B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4688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98275-FC37-AE4D-95A4-68F01EF3B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802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17F3F-083D-9A4D-A23B-5A3BD485D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205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10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4F032-C73D-F747-A0F9-659711F94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3120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70A8E-6338-FB47-9976-4B4F34ADE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34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60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1C4DA-3B9A-954F-9C95-F7C43C846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533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2A2BA-5813-774E-8D3F-E7DC43B3B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3198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853"/>
            <a:ext cx="27432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53"/>
            <a:ext cx="8026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F2914-38C6-A049-9E02-ECD0C88D8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8005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54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05D75-55BA-DB45-8730-29C95AECFE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7146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AE1FD-9115-214C-BE2F-35C7BF31CF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519686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02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F0DA9-B7D5-1848-B2EE-C077B0393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9820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E1E98-1F38-504A-9417-6E9D60B66E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91347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4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4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F76C6-9AAF-624B-9B5C-CC7202EAC0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19830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95DE-1EE7-F044-BA23-4E44FE73C1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75480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31AF2-B6FE-2840-855D-DD8DE15625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10801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17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E7ECC-EDCF-6F43-86B1-3E47739A39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91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51C83-878D-D947-A799-ECF9369AB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8441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EF54B-ADAC-8D46-8381-EF7F4B854D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180138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ECE0D-F9E9-074D-A277-A1F3576E45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43367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923"/>
            <a:ext cx="27432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923"/>
            <a:ext cx="8026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7B684-667F-6143-8922-8FFB76F619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11329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65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05D75-55BA-DB45-8730-29C95AECFE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70767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AE1FD-9115-214C-BE2F-35C7BF31CF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18040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13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F0DA9-B7D5-1848-B2EE-C077B0393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331454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E1E98-1F38-504A-9417-6E9D60B66E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308969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21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21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F76C6-9AAF-624B-9B5C-CC7202EAC0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929570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95DE-1EE7-F044-BA23-4E44FE73C1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642394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31AF2-B6FE-2840-855D-DD8DE15625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920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08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A234B-CFAF-764D-AB51-242BB6798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07137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28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E7ECC-EDCF-6F43-86B1-3E47739A39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562347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EF54B-ADAC-8D46-8381-EF7F4B854D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58776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ECE0D-F9E9-074D-A277-A1F3576E45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2021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5031"/>
            <a:ext cx="27432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5031"/>
            <a:ext cx="8026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7B684-667F-6143-8922-8FFB76F619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678187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62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3FBD51F6-A8FA-4C42-BC43-1F60DB649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03181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400" b="1">
                <a:latin typeface="Candara"/>
                <a:cs typeface="Candara"/>
              </a:defRPr>
            </a:lvl1pPr>
            <a:lvl2pPr marL="457200" indent="0">
              <a:buFont typeface="Wingdings" charset="2"/>
              <a:buNone/>
              <a:defRPr sz="2300" b="1">
                <a:latin typeface="Candara"/>
                <a:cs typeface="Candara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52EC2181-8F87-8440-9EC8-DDB98769F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85342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09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02EE989-F8BD-9D49-8816-377C02221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22422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795ACEDD-7152-3943-B7EB-060128D43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48614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9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9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088AE3C6-B4B3-9349-A66D-9F2E2C69D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9989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AC8B42EB-784C-C244-AC4A-CF4ABC371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0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67874-FB70-F548-BB76-4A82312E3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38181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D8A16831-71BF-2641-BBD4-0C044E37D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9727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24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5B81A705-3C54-A44B-8612-B069975FC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18592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E9AE783D-342D-3443-A5DE-24649C4A6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6432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76EB3046-A0C6-6149-8314-2F5456C27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55147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833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833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AEA2B2B2-E321-7E48-8CB8-180CFB4D5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84121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60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05D75-55BA-DB45-8730-29C95AECFE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405843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AE1FD-9115-214C-BE2F-35C7BF31CF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76899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08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F0DA9-B7D5-1848-B2EE-C077B0393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954312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E1E98-1F38-504A-9417-6E9D60B66E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447488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8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8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F76C6-9AAF-624B-9B5C-CC7202EAC0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223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8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8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A22A8-4DD0-3B48-8789-583E9C5E3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81640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95DE-1EE7-F044-BA23-4E44FE73C1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623344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31AF2-B6FE-2840-855D-DD8DE15625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04240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23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E7ECC-EDCF-6F43-86B1-3E47739A39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809390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EF54B-ADAC-8D46-8381-EF7F4B854D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678211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ECE0D-F9E9-074D-A277-A1F3576E45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723863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981"/>
            <a:ext cx="27432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981"/>
            <a:ext cx="8026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7B684-667F-6143-8922-8FFB76F619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34746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54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33AD3-4860-0043-86C5-EE56AD538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52621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F2224-3783-224C-81DC-227577552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87917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2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D2913-07A1-FA4D-B8D4-5C26568DE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276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4B211-C921-4D4C-ABF6-4479A611D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42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A2B3C-F7EC-8048-A4EC-F59FFD89E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08092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8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8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E5D9C-4CAA-024F-A862-A3381A68B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38544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98275-FC37-AE4D-95A4-68F01EF3B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50547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17F3F-083D-9A4D-A23B-5A3BD485D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19222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7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4F032-C73D-F747-A0F9-659711F94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4139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70A8E-6338-FB47-9976-4B4F34ADE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69584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2A2BA-5813-774E-8D3F-E7DC43B3B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47402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829"/>
            <a:ext cx="27432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29"/>
            <a:ext cx="8026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F2914-38C6-A049-9E02-ECD0C88D8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42691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33AD3-4860-0043-86C5-EE56AD538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04438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F2224-3783-224C-81DC-227577552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10790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D2913-07A1-FA4D-B8D4-5C26568DE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96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04C69-791F-E54A-8727-82CCCEFC5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4994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4B211-C921-4D4C-ABF6-4479A611D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5693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E5D9C-4CAA-024F-A862-A3381A68B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80530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98275-FC37-AE4D-95A4-68F01EF3B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80000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17F3F-083D-9A4D-A23B-5A3BD485D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19661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4F032-C73D-F747-A0F9-659711F94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10329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70A8E-6338-FB47-9976-4B4F34ADE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54071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2A2BA-5813-774E-8D3F-E7DC43B3B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75391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803"/>
            <a:ext cx="27432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3"/>
            <a:ext cx="8026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F2914-38C6-A049-9E02-ECD0C88D8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34539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60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05D75-55BA-DB45-8730-29C95AECFE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509589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AE1FD-9115-214C-BE2F-35C7BF31CF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850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23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AAF27-5489-7245-88F2-F26DCB94F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9877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08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F0DA9-B7D5-1848-B2EE-C077B0393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717936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E1E98-1F38-504A-9417-6E9D60B66E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658202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8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8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F76C6-9AAF-624B-9B5C-CC7202EAC0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810951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95DE-1EE7-F044-BA23-4E44FE73C1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941654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31AF2-B6FE-2840-855D-DD8DE15625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799367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23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E7ECC-EDCF-6F43-86B1-3E47739A39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31991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EF54B-ADAC-8D46-8381-EF7F4B854D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369456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ECE0D-F9E9-074D-A277-A1F3576E45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211636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981"/>
            <a:ext cx="27432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981"/>
            <a:ext cx="8026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7B684-667F-6143-8922-8FFB76F619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55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AE1FD-9115-214C-BE2F-35C7BF31C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98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0A952-6C5C-5A4C-945B-A9ED60A08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150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7DA32-9C95-BD48-8FBB-02E2F3975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111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981"/>
            <a:ext cx="27432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981"/>
            <a:ext cx="8026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620BE-9506-104C-AE54-B2737AAE1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976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60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3C476-0927-D742-A0BC-C068DDD84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59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BDF34-83AF-1F46-90BF-0EA695A5D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210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08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3D3CD-1D03-2847-8224-8907E67DB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503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A6771-C502-6D4A-9FEB-D3E01E628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942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8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8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5FD78-1F8B-3E4D-9104-BA288DF29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63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46E39-6831-9F46-B983-9B577F768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677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A1938-7ADE-9140-ADF9-7273F2434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7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08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F0DA9-B7D5-1848-B2EE-C077B0393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020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23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F5B2F-8FB3-5348-A406-20639A2EB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68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77505-50EB-724B-8F6B-93056DE02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152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D5833-1C76-A448-8A23-420E26A8E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928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981"/>
            <a:ext cx="27432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981"/>
            <a:ext cx="8026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FE6A8-AD0A-F443-A0AF-99682030A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40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60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3BB66-DC02-0042-8CF6-DDC3C98C4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715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7E41F-18AE-4046-8E0F-A1CC5E2E3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670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08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AB8B8-038A-3740-AA43-C3FFBBB67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390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C6509-5AFF-7D47-90CA-A6085F6FE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054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8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8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8770A-2166-EC4F-BCAB-FFCCED324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802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CFB6D-2AC0-F748-A8D3-2EADF0FD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6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E1E98-1F38-504A-9417-6E9D60B66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295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674F2-1B8A-AB40-BE8E-B88C8ED93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127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23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3F0D7-6EB9-1A40-A506-1416F85F2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871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43B56-026E-934C-8D34-7F5E77114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8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B8C18-0CB8-ED4D-A237-64E6A87C4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526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981"/>
            <a:ext cx="27432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981"/>
            <a:ext cx="8026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99D53-3248-A442-8E35-5997BF24D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05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60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DF58B-5CD6-8946-AA63-7C1848E15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616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5E73-4A04-ED4E-BF30-354C9E13D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2361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08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ED295-DAF4-CA45-B238-B4A22CCE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690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45812-38F8-464E-8931-1DA400167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974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8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8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648CF-351C-6348-BA35-DF24A66BC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1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8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8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F76C6-9AAF-624B-9B5C-CC7202EAC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3414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1547A-30E0-C74B-B9D2-452BB45A6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975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B99CE-8E44-FC41-9210-106D3F903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124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23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6EB7B-4497-2446-87CA-AB55D1965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522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4646E-7049-734B-953E-82615D303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589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FE4A4-9B6B-3444-87C1-29459FC31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4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981"/>
            <a:ext cx="27432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981"/>
            <a:ext cx="8026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39385-B085-8A48-96A3-FA99DD7C8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650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60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C7EB3-CC68-3C4F-BCAB-7E1EF119A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7191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12FBA-BAD1-6443-BFCE-71E3578A6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949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08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34DC2-7D18-A542-9536-C04B6E81C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4219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D29BB-FFD6-A544-AC01-517A742CF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1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95DE-1EE7-F044-BA23-4E44FE73C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040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8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8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CC178-1209-1043-A94F-47CD97945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0026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A27E7-C32C-3646-99E7-5DAB0FF82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2116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10240-A60E-914E-BE14-058B6FB8C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9816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23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34759-1ECB-3E43-A3E5-459A805B9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7683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F3255-ACDB-7E4F-A441-F5957896C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6134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A52E9-E5AC-E245-9459-C346BA0FD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7314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981"/>
            <a:ext cx="27432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981"/>
            <a:ext cx="8026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2BCB3-D159-A54E-9E68-37A3C03DF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0227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CB3A199E-16AA-6D4C-A7D1-7314B3A17AB4}" type="datetimeFigureOut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4B6270F6-B89F-2D41-BEBC-B46FA1731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0897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F58109A9-1826-F145-8716-C560A2E32A74}" type="datetimeFigureOut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F3CC68A7-13BB-B145-8EAB-F079FFBC7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7574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88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60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241D76D4-F8CD-9243-98B0-11BACA8E1B8A}" type="datetimeFigureOut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A6D7C905-03A3-0B4C-9D8E-5DD806F23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7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31AF2-B6FE-2840-855D-DD8DE1562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3285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508DA6EE-7EF8-BA4A-B4BE-4A51DF0D51F0}" type="datetimeFigureOut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C5C4159C-CB67-404A-9D25-CCC01053F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3589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B341A615-15A5-2C49-9B6F-B1E73BC1F607}" type="datetimeFigureOut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0049ED95-A852-A448-8467-0A317BB3D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4473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6AC5DBA2-400B-3D4B-99C6-6BD499C5F13A}" type="datetimeFigureOut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5C13D731-F395-5445-9E76-EBCA1976A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0881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39E5ABDA-87C4-C148-8724-2175BAB07E4F}" type="datetimeFigureOut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27573D23-25CD-D44C-B233-3099EEB36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5283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56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5333FDDA-DC2D-EF4B-A40E-0B665A6D1DB0}" type="datetimeFigureOut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C07F3291-4405-D945-847E-8823547F3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3473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569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DDE71AA5-8F20-3E4A-B07D-7C95AF70636A}" type="datetimeFigureOut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8DC3DCF6-DE91-5D41-91D1-1AF97879F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7153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BBB7B94E-B006-DD4B-BF83-C7A187D75E1C}" type="datetimeFigureOut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A64E36E2-0CBF-A84E-A943-90E08177E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3222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F9F18B96-EB01-474A-B2ED-43DCF31E7968}" type="datetimeFigureOut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13A12576-882A-FA45-B706-AAE67D977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0650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49A914D5-9335-C540-B952-B01A893A7216}" type="datetimeFigureOut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3362DA3F-8E88-E64B-A469-4A2A38558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9832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C8556B70-4FAF-664F-ADA0-A254032F2B89}" type="datetimeFigureOut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B7E17587-1BB1-B24D-9FA8-96D496052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97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23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E7ECC-EDCF-6F43-86B1-3E47739A3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0531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88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60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22AF4A68-2F96-3247-BD1E-61E4580C719E}" type="datetimeFigureOut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BF802F0A-0CAB-5746-B86D-A53A3AFF0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4024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9701B122-CFBB-8B43-B6C5-1169CB822042}" type="datetimeFigureOut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BF845F07-EAA9-414B-840C-3ADB8A5E1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3456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567A68B9-06EB-654A-83A0-24A340099D3A}" type="datetimeFigureOut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A97D3BD3-A4B5-F043-8BED-DCC27EFAD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0797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0A935E69-3F77-7B4E-B708-4C18F8FC1EEA}" type="datetimeFigureOut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A8086E5B-CC65-8A45-BE41-FD87F3E95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0807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061DA29F-E201-E34B-9BA4-9587347F3050}" type="datetimeFigureOut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8AED9253-14F8-5442-83EC-8128A2239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0369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56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4EE8D812-8FE9-B447-8B3F-65D4E386D77D}" type="datetimeFigureOut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FD4B2199-5CD5-6A41-9976-34D977D95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6512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569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2D320BBA-E797-F149-A19F-E9078B454C43}" type="datetimeFigureOut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49F34572-B444-E94F-88D4-22E944234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3508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8A310831-5085-234C-88F6-5F2720C372A4}" type="datetimeFigureOut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DCE6A79A-CD17-6648-B195-7A11E9759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7346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503DB152-ADAF-184E-A76F-4318D56670B7}" type="datetimeFigureOut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86937EF6-DCFF-3045-AE9F-D9B8298B9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2540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52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33AD3-4860-0043-86C5-EE56AD538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1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EF54B-ADAC-8D46-8381-EF7F4B854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1041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F2224-3783-224C-81DC-227577552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3989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9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D2913-07A1-FA4D-B8D4-5C26568DE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9519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4B211-C921-4D4C-ABF6-4479A611D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3660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3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3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E5D9C-4CAA-024F-A862-A3381A68B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1300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98275-FC37-AE4D-95A4-68F01EF3B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6487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17F3F-083D-9A4D-A23B-5A3BD485D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3843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14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4F032-C73D-F747-A0F9-659711F94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4790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70A8E-6338-FB47-9976-4B4F34ADE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8910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2A2BA-5813-774E-8D3F-E7DC43B3B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3627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897"/>
            <a:ext cx="27432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97"/>
            <a:ext cx="8026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F2914-38C6-A049-9E02-ECD0C88D8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2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64CAAA-148C-3345-BD91-934311BDE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 eaLnBrk="1" hangingPunct="1">
              <a:defRPr/>
            </a:pPr>
            <a:fld id="{53D6B2C5-A86A-4648-A427-EA5B1306113E}" type="slidenum">
              <a:rPr lang="en-US"/>
              <a:pPr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5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 eaLnBrk="1" hangingPunct="1">
              <a:defRPr/>
            </a:pPr>
            <a:fld id="{53D6B2C5-A86A-4648-A427-EA5B1306113E}" type="slidenum">
              <a:rPr lang="en-US"/>
              <a:pPr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5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64CAAA-148C-3345-BD91-934311BDE1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48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64CAAA-148C-3345-BD91-934311BDE1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17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57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54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54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54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E46F5D3D-B0CF-4E45-88BF-B1E3A3E03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44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4" r:id="rId1"/>
    <p:sldLayoutId id="2147484185" r:id="rId2"/>
    <p:sldLayoutId id="2147484186" r:id="rId3"/>
    <p:sldLayoutId id="2147484187" r:id="rId4"/>
    <p:sldLayoutId id="2147484188" r:id="rId5"/>
    <p:sldLayoutId id="2147484189" r:id="rId6"/>
    <p:sldLayoutId id="2147484190" r:id="rId7"/>
    <p:sldLayoutId id="2147484191" r:id="rId8"/>
    <p:sldLayoutId id="2147484192" r:id="rId9"/>
    <p:sldLayoutId id="2147484193" r:id="rId10"/>
    <p:sldLayoutId id="214748419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800000"/>
          </a:solidFill>
          <a:latin typeface="Candara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Candara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Candara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Candara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Candar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64CAAA-148C-3345-BD91-934311BDE1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758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6" r:id="rId1"/>
    <p:sldLayoutId id="2147484197" r:id="rId2"/>
    <p:sldLayoutId id="2147484198" r:id="rId3"/>
    <p:sldLayoutId id="2147484199" r:id="rId4"/>
    <p:sldLayoutId id="2147484200" r:id="rId5"/>
    <p:sldLayoutId id="2147484201" r:id="rId6"/>
    <p:sldLayoutId id="2147484202" r:id="rId7"/>
    <p:sldLayoutId id="2147484203" r:id="rId8"/>
    <p:sldLayoutId id="2147484204" r:id="rId9"/>
    <p:sldLayoutId id="2147484205" r:id="rId10"/>
    <p:sldLayoutId id="21474842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 eaLnBrk="1" hangingPunct="1">
              <a:defRPr/>
            </a:pPr>
            <a:fld id="{53D6B2C5-A86A-4648-A427-EA5B1306113E}" type="slidenum">
              <a:rPr lang="en-US"/>
              <a:pPr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0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 eaLnBrk="1" hangingPunct="1">
              <a:defRPr/>
            </a:pPr>
            <a:fld id="{53D6B2C5-A86A-4648-A427-EA5B1306113E}" type="slidenum">
              <a:rPr lang="en-US"/>
              <a:pPr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5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64CAAA-148C-3345-BD91-934311BDE1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74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8" r:id="rId1"/>
    <p:sldLayoutId id="2147484269" r:id="rId2"/>
    <p:sldLayoutId id="2147484270" r:id="rId3"/>
    <p:sldLayoutId id="2147484271" r:id="rId4"/>
    <p:sldLayoutId id="2147484272" r:id="rId5"/>
    <p:sldLayoutId id="2147484273" r:id="rId6"/>
    <p:sldLayoutId id="2147484274" r:id="rId7"/>
    <p:sldLayoutId id="2147484275" r:id="rId8"/>
    <p:sldLayoutId id="2147484276" r:id="rId9"/>
    <p:sldLayoutId id="2147484277" r:id="rId10"/>
    <p:sldLayoutId id="21474842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 smtClean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4E3E3C-E897-B04D-AF87-735BB080E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 smtClean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46CCCCD-C491-384F-B820-A2BF4D9F0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 smtClean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A1AEF10-F721-8341-99FD-89BE2F8C0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 smtClean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FE6131A-C149-904B-812F-9DCA145CC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 smtClean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FB35D9-066B-4D4C-8F05-D861FBE7D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680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49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i="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6291F1F6-CC07-B840-8DC6-6F9EE8958472}" type="datetimeFigureOut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4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i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49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i="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C4CEAEBB-4AEF-4E41-A958-2B820145B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88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49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i="0" smtClean="0">
                <a:solidFill>
                  <a:prstClr val="black">
                    <a:tint val="75000"/>
                  </a:prstClr>
                </a:solidFill>
                <a:latin typeface="Calibri"/>
                <a:cs typeface="Arial" charset="0"/>
              </a:defRPr>
            </a:lvl1pPr>
          </a:lstStyle>
          <a:p>
            <a:pPr>
              <a:defRPr/>
            </a:pPr>
            <a:fld id="{2CD2A858-E964-704C-8FE2-D4CF7743C7A1}" type="datetimeFigureOut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4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i="0">
                <a:solidFill>
                  <a:prstClr val="black">
                    <a:tint val="75000"/>
                  </a:prstClr>
                </a:solidFill>
                <a:latin typeface="Calibri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49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i="0" smtClean="0">
                <a:solidFill>
                  <a:prstClr val="black">
                    <a:tint val="75000"/>
                  </a:prstClr>
                </a:solidFill>
                <a:latin typeface="Calibri"/>
                <a:cs typeface="Arial" charset="0"/>
              </a:defRPr>
            </a:lvl1pPr>
          </a:lstStyle>
          <a:p>
            <a:pPr>
              <a:defRPr/>
            </a:pPr>
            <a:fld id="{D68A4C77-B6FC-4C4D-9EBE-9935774C0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 eaLnBrk="1" hangingPunct="1">
              <a:defRPr/>
            </a:pPr>
            <a:fld id="{53D6B2C5-A86A-4648-A427-EA5B1306113E}" type="slidenum">
              <a:rPr lang="en-US"/>
              <a:pPr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4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29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11430000" cy="62484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i="1" baseline="30000" dirty="0">
                <a:latin typeface="Candara"/>
                <a:cs typeface="Candara"/>
              </a:rPr>
              <a:t>27</a:t>
            </a:r>
            <a:r>
              <a:rPr lang="en-US" sz="2800" b="1" i="1" dirty="0">
                <a:latin typeface="Candara"/>
                <a:cs typeface="Candara"/>
              </a:rPr>
              <a:t> Then he said to Thomas, “Put your finger here, </a:t>
            </a:r>
            <a:r>
              <a:rPr lang="en-US" sz="2800" b="1" i="1" dirty="0" smtClean="0">
                <a:latin typeface="Candara"/>
                <a:cs typeface="Candara"/>
              </a:rPr>
              <a:t/>
            </a:r>
            <a:br>
              <a:rPr lang="en-US" sz="2800" b="1" i="1" dirty="0" smtClean="0">
                <a:latin typeface="Candara"/>
                <a:cs typeface="Candara"/>
              </a:rPr>
            </a:br>
            <a:r>
              <a:rPr lang="en-US" sz="2800" b="1" i="1" dirty="0" smtClean="0">
                <a:latin typeface="Candara"/>
                <a:cs typeface="Candara"/>
              </a:rPr>
              <a:t>and </a:t>
            </a:r>
            <a:r>
              <a:rPr lang="en-US" sz="2800" b="1" i="1" dirty="0">
                <a:latin typeface="Candara"/>
                <a:cs typeface="Candara"/>
              </a:rPr>
              <a:t>see my hands; and put out your hand, and place it </a:t>
            </a:r>
            <a:r>
              <a:rPr lang="en-US" sz="2800" b="1" i="1" dirty="0" smtClean="0">
                <a:latin typeface="Candara"/>
                <a:cs typeface="Candara"/>
              </a:rPr>
              <a:t/>
            </a:r>
            <a:br>
              <a:rPr lang="en-US" sz="2800" b="1" i="1" dirty="0" smtClean="0">
                <a:latin typeface="Candara"/>
                <a:cs typeface="Candara"/>
              </a:rPr>
            </a:br>
            <a:r>
              <a:rPr lang="en-US" sz="2800" b="1" i="1" dirty="0" smtClean="0">
                <a:latin typeface="Candara"/>
                <a:cs typeface="Candara"/>
              </a:rPr>
              <a:t>in </a:t>
            </a:r>
            <a:r>
              <a:rPr lang="en-US" sz="2800" b="1" i="1" dirty="0">
                <a:latin typeface="Candara"/>
                <a:cs typeface="Candara"/>
              </a:rPr>
              <a:t>my side. Do not disbelieve, but believe.” </a:t>
            </a:r>
            <a:r>
              <a:rPr lang="en-US" sz="2800" b="1" i="1" baseline="30000" dirty="0">
                <a:latin typeface="Candara"/>
                <a:cs typeface="Candara"/>
              </a:rPr>
              <a:t>28</a:t>
            </a:r>
            <a:r>
              <a:rPr lang="en-US" sz="2800" b="1" i="1" dirty="0">
                <a:latin typeface="Candara"/>
                <a:cs typeface="Candara"/>
              </a:rPr>
              <a:t> Thomas answered </a:t>
            </a:r>
            <a:r>
              <a:rPr lang="en-US" sz="2800" b="1" i="1" dirty="0" smtClean="0">
                <a:latin typeface="Candara"/>
                <a:cs typeface="Candara"/>
              </a:rPr>
              <a:t/>
            </a:r>
            <a:br>
              <a:rPr lang="en-US" sz="2800" b="1" i="1" dirty="0" smtClean="0">
                <a:latin typeface="Candara"/>
                <a:cs typeface="Candara"/>
              </a:rPr>
            </a:br>
            <a:r>
              <a:rPr lang="en-US" sz="2800" b="1" i="1" dirty="0" smtClean="0">
                <a:latin typeface="Candara"/>
                <a:cs typeface="Candara"/>
              </a:rPr>
              <a:t>him</a:t>
            </a:r>
            <a:r>
              <a:rPr lang="en-US" sz="2800" b="1" i="1" dirty="0">
                <a:latin typeface="Candara"/>
                <a:cs typeface="Candara"/>
              </a:rPr>
              <a:t>, “My Lord and my God!” </a:t>
            </a:r>
            <a:r>
              <a:rPr lang="en-US" sz="2800" b="1" i="1" baseline="30000" dirty="0">
                <a:latin typeface="Candara"/>
                <a:cs typeface="Candara"/>
              </a:rPr>
              <a:t>29</a:t>
            </a:r>
            <a:r>
              <a:rPr lang="en-US" sz="2800" b="1" i="1" dirty="0">
                <a:latin typeface="Candara"/>
                <a:cs typeface="Candara"/>
              </a:rPr>
              <a:t> Jesus said to him, “</a:t>
            </a:r>
            <a:r>
              <a:rPr lang="en-US" sz="2800" b="1" i="1" dirty="0" smtClean="0">
                <a:latin typeface="Candara"/>
                <a:cs typeface="Candara"/>
              </a:rPr>
              <a:t>Have</a:t>
            </a:r>
            <a:br>
              <a:rPr lang="en-US" sz="2800" b="1" i="1" dirty="0" smtClean="0">
                <a:latin typeface="Candara"/>
                <a:cs typeface="Candara"/>
              </a:rPr>
            </a:br>
            <a:r>
              <a:rPr lang="en-US" sz="2800" b="1" i="1" dirty="0" smtClean="0">
                <a:latin typeface="Candara"/>
                <a:cs typeface="Candara"/>
              </a:rPr>
              <a:t>you </a:t>
            </a:r>
            <a:r>
              <a:rPr lang="en-US" sz="2800" b="1" i="1" dirty="0">
                <a:latin typeface="Candara"/>
                <a:cs typeface="Candara"/>
              </a:rPr>
              <a:t>believed because you have seen me? Blessed are </a:t>
            </a:r>
            <a:r>
              <a:rPr lang="en-US" sz="2800" b="1" i="1" dirty="0" smtClean="0">
                <a:latin typeface="Candara"/>
                <a:cs typeface="Candara"/>
              </a:rPr>
              <a:t/>
            </a:r>
            <a:br>
              <a:rPr lang="en-US" sz="2800" b="1" i="1" dirty="0" smtClean="0">
                <a:latin typeface="Candara"/>
                <a:cs typeface="Candara"/>
              </a:rPr>
            </a:br>
            <a:r>
              <a:rPr lang="en-US" sz="2800" b="1" i="1" dirty="0" smtClean="0">
                <a:latin typeface="Candara"/>
                <a:cs typeface="Candara"/>
              </a:rPr>
              <a:t>those </a:t>
            </a:r>
            <a:r>
              <a:rPr lang="en-US" sz="2800" b="1" i="1" dirty="0">
                <a:latin typeface="Candara"/>
                <a:cs typeface="Candara"/>
              </a:rPr>
              <a:t>who have not seen and yet have believed.”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i="1" dirty="0">
                <a:latin typeface="Candara"/>
                <a:cs typeface="Candara"/>
              </a:rPr>
              <a:t>John 20:27-</a:t>
            </a:r>
            <a:r>
              <a:rPr lang="en-US" sz="2800" b="1" i="1" dirty="0" smtClean="0">
                <a:latin typeface="Candara"/>
                <a:cs typeface="Candara"/>
              </a:rPr>
              <a:t>29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000" b="1" i="1" dirty="0" smtClean="0">
              <a:latin typeface="Candara"/>
              <a:cs typeface="Candara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i="1" baseline="30000" dirty="0">
                <a:latin typeface="Candara"/>
                <a:cs typeface="Candara"/>
              </a:rPr>
              <a:t>2</a:t>
            </a:r>
            <a:r>
              <a:rPr lang="en-US" sz="2800" b="1" i="1" dirty="0">
                <a:latin typeface="Candara"/>
                <a:cs typeface="Candara"/>
              </a:rPr>
              <a:t> Beloved, we are God's children now, </a:t>
            </a:r>
            <a:r>
              <a:rPr lang="en-US" sz="2800" b="1" i="1" dirty="0" smtClean="0">
                <a:latin typeface="Candara"/>
                <a:cs typeface="Candara"/>
              </a:rPr>
              <a:t/>
            </a:r>
            <a:br>
              <a:rPr lang="en-US" sz="2800" b="1" i="1" dirty="0" smtClean="0">
                <a:latin typeface="Candara"/>
                <a:cs typeface="Candara"/>
              </a:rPr>
            </a:br>
            <a:r>
              <a:rPr lang="en-US" sz="2800" b="1" i="1" dirty="0" smtClean="0">
                <a:latin typeface="Candara"/>
                <a:cs typeface="Candara"/>
              </a:rPr>
              <a:t>and </a:t>
            </a:r>
            <a:r>
              <a:rPr lang="en-US" sz="2800" b="1" i="1" dirty="0">
                <a:latin typeface="Candara"/>
                <a:cs typeface="Candara"/>
              </a:rPr>
              <a:t>what we will be has not yet appeared; </a:t>
            </a:r>
            <a:r>
              <a:rPr lang="en-US" sz="2800" b="1" i="1" dirty="0" smtClean="0">
                <a:latin typeface="Candara"/>
                <a:cs typeface="Candara"/>
              </a:rPr>
              <a:t/>
            </a:r>
            <a:br>
              <a:rPr lang="en-US" sz="2800" b="1" i="1" dirty="0" smtClean="0">
                <a:latin typeface="Candara"/>
                <a:cs typeface="Candara"/>
              </a:rPr>
            </a:br>
            <a:r>
              <a:rPr lang="en-US" sz="2800" b="1" i="1" dirty="0" smtClean="0">
                <a:latin typeface="Candara"/>
                <a:cs typeface="Candara"/>
              </a:rPr>
              <a:t>but </a:t>
            </a:r>
            <a:r>
              <a:rPr lang="en-US" sz="2800" b="1" i="1" dirty="0">
                <a:latin typeface="Candara"/>
                <a:cs typeface="Candara"/>
              </a:rPr>
              <a:t>we know that when he appears we shall </a:t>
            </a:r>
            <a:r>
              <a:rPr lang="en-US" sz="2800" b="1" i="1" dirty="0" smtClean="0">
                <a:latin typeface="Candara"/>
                <a:cs typeface="Candara"/>
              </a:rPr>
              <a:t>be </a:t>
            </a:r>
            <a:br>
              <a:rPr lang="en-US" sz="2800" b="1" i="1" dirty="0" smtClean="0">
                <a:latin typeface="Candara"/>
                <a:cs typeface="Candara"/>
              </a:rPr>
            </a:br>
            <a:r>
              <a:rPr lang="en-US" sz="2800" b="1" i="1" dirty="0" smtClean="0">
                <a:latin typeface="Candara"/>
                <a:cs typeface="Candara"/>
              </a:rPr>
              <a:t>like </a:t>
            </a:r>
            <a:r>
              <a:rPr lang="en-US" sz="2800" b="1" i="1" dirty="0">
                <a:latin typeface="Candara"/>
                <a:cs typeface="Candara"/>
              </a:rPr>
              <a:t>him, because we shall see him as he is</a:t>
            </a:r>
            <a:r>
              <a:rPr lang="en-US" sz="2800" b="1" i="1" dirty="0" smtClean="0">
                <a:latin typeface="Candara"/>
                <a:cs typeface="Candara"/>
              </a:rPr>
              <a:t>.</a:t>
            </a:r>
            <a:br>
              <a:rPr lang="en-US" sz="2800" b="1" i="1" dirty="0" smtClean="0">
                <a:latin typeface="Candara"/>
                <a:cs typeface="Candara"/>
              </a:rPr>
            </a:br>
            <a:r>
              <a:rPr lang="en-US" sz="2800" b="1" i="1" dirty="0" smtClean="0">
                <a:latin typeface="Candara"/>
                <a:cs typeface="Candara"/>
              </a:rPr>
              <a:t>1 John 3:2</a:t>
            </a:r>
            <a:endParaRPr lang="en-US" sz="2800" b="1" i="1" dirty="0">
              <a:latin typeface="Candara"/>
              <a:cs typeface="Candara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800" b="1" i="1" dirty="0">
              <a:latin typeface="Candara"/>
              <a:cs typeface="Candara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800" b="1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26330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11582400" cy="838200"/>
          </a:xfrm>
        </p:spPr>
        <p:txBody>
          <a:bodyPr/>
          <a:lstStyle/>
          <a:p>
            <a:r>
              <a:rPr lang="en-US" sz="3000" b="1" dirty="0">
                <a:latin typeface="Candara" charset="0"/>
                <a:cs typeface="MS PGothic" charset="0"/>
              </a:rPr>
              <a:t>WHAT DIFFERENCE DOES THE “LIVING HOPE” MAKE IN OUR LIVES?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11684000" cy="5274337"/>
          </a:xfrm>
        </p:spPr>
        <p:txBody>
          <a:bodyPr/>
          <a:lstStyle/>
          <a:p>
            <a:pPr marL="461963" indent="-461963">
              <a:buNone/>
            </a:pPr>
            <a:r>
              <a:rPr lang="en-US" sz="2700" b="1" dirty="0">
                <a:latin typeface="Candara" charset="0"/>
                <a:cs typeface="MS PGothic" charset="0"/>
              </a:rPr>
              <a:t>4</a:t>
            </a:r>
            <a:r>
              <a:rPr lang="en-US" sz="2700" b="1" dirty="0" smtClean="0">
                <a:latin typeface="Candara" charset="0"/>
                <a:cs typeface="MS PGothic" charset="0"/>
              </a:rPr>
              <a:t>)  </a:t>
            </a:r>
            <a:r>
              <a:rPr lang="en-US" sz="2800" b="1" dirty="0" smtClean="0">
                <a:latin typeface="Candara" charset="0"/>
                <a:cs typeface="MS PGothic" charset="0"/>
              </a:rPr>
              <a:t>Living </a:t>
            </a:r>
            <a:r>
              <a:rPr lang="en-US" sz="2800" b="1" dirty="0">
                <a:latin typeface="Candara" charset="0"/>
                <a:cs typeface="MS PGothic" charset="0"/>
              </a:rPr>
              <a:t>hope in the risen Christ leads us to </a:t>
            </a:r>
            <a:r>
              <a:rPr lang="en-US" sz="2800" b="1" dirty="0">
                <a:solidFill>
                  <a:srgbClr val="FF0000"/>
                </a:solidFill>
                <a:latin typeface="Candara" charset="0"/>
                <a:cs typeface="MS PGothic" charset="0"/>
              </a:rPr>
              <a:t>rejoice with inexpressible and glorious joy in </a:t>
            </a:r>
            <a:r>
              <a:rPr lang="en-US" sz="2800" b="1" dirty="0" smtClean="0">
                <a:solidFill>
                  <a:srgbClr val="FF0000"/>
                </a:solidFill>
                <a:latin typeface="Candara" charset="0"/>
                <a:cs typeface="MS PGothic" charset="0"/>
              </a:rPr>
              <a:t>Christ.</a:t>
            </a:r>
            <a:endParaRPr lang="en-US" sz="2800" b="1" dirty="0">
              <a:solidFill>
                <a:srgbClr val="FF0000"/>
              </a:solidFill>
              <a:latin typeface="Candara" charset="0"/>
              <a:cs typeface="MS PGothic" charset="0"/>
            </a:endParaRPr>
          </a:p>
          <a:p>
            <a:pPr marL="461963" lvl="0" indent="-461963">
              <a:buNone/>
            </a:pPr>
            <a:endParaRPr lang="en-US" sz="1200" i="1" dirty="0">
              <a:latin typeface="Candara" charset="0"/>
              <a:cs typeface="Candara" charset="0"/>
            </a:endParaRPr>
          </a:p>
          <a:p>
            <a:pPr marL="461963" indent="-461963" algn="ctr">
              <a:spcBef>
                <a:spcPct val="0"/>
              </a:spcBef>
              <a:buNone/>
            </a:pPr>
            <a:r>
              <a:rPr lang="en-US" sz="2500" i="1" baseline="30000" dirty="0">
                <a:latin typeface="Candara"/>
                <a:cs typeface="Candara"/>
              </a:rPr>
              <a:t>8</a:t>
            </a:r>
            <a:r>
              <a:rPr lang="en-US" sz="2500" i="1" dirty="0">
                <a:latin typeface="Candara"/>
                <a:cs typeface="Candara"/>
              </a:rPr>
              <a:t> Though you have not seen him, you love him. </a:t>
            </a:r>
            <a:br>
              <a:rPr lang="en-US" sz="2500" i="1" dirty="0">
                <a:latin typeface="Candara"/>
                <a:cs typeface="Candara"/>
              </a:rPr>
            </a:br>
            <a:r>
              <a:rPr lang="en-US" sz="2500" i="1" dirty="0">
                <a:latin typeface="Candara"/>
                <a:cs typeface="Candara"/>
              </a:rPr>
              <a:t>Though you do not now see him, you believe in him and </a:t>
            </a:r>
            <a:br>
              <a:rPr lang="en-US" sz="2500" i="1" dirty="0">
                <a:latin typeface="Candara"/>
                <a:cs typeface="Candara"/>
              </a:rPr>
            </a:br>
            <a:r>
              <a:rPr lang="en-US" sz="2500" i="1" dirty="0">
                <a:latin typeface="Candara"/>
                <a:cs typeface="Candara"/>
              </a:rPr>
              <a:t>rejoice with joy that is inexpressible and filled with glory, </a:t>
            </a:r>
            <a:r>
              <a:rPr lang="en-US" sz="2500" i="1" baseline="30000" dirty="0">
                <a:latin typeface="Candara"/>
                <a:cs typeface="Candara"/>
              </a:rPr>
              <a:t>9</a:t>
            </a:r>
            <a:r>
              <a:rPr lang="en-US" sz="2500" i="1" dirty="0">
                <a:latin typeface="Candara"/>
                <a:cs typeface="Candara"/>
              </a:rPr>
              <a:t> obtaining</a:t>
            </a:r>
            <a:br>
              <a:rPr lang="en-US" sz="2500" i="1" dirty="0">
                <a:latin typeface="Candara"/>
                <a:cs typeface="Candara"/>
              </a:rPr>
            </a:br>
            <a:r>
              <a:rPr lang="en-US" sz="2500" i="1" dirty="0">
                <a:latin typeface="Candara"/>
                <a:cs typeface="Candara"/>
              </a:rPr>
              <a:t> the outcome of your faith, the salvation of your souls. (vs. 8-9)</a:t>
            </a:r>
          </a:p>
          <a:p>
            <a:pPr marL="461963" indent="-461963" algn="ctr">
              <a:spcBef>
                <a:spcPct val="0"/>
              </a:spcBef>
              <a:buNone/>
            </a:pPr>
            <a:endParaRPr lang="en-US" sz="1400" i="1" dirty="0">
              <a:latin typeface="Candara"/>
              <a:cs typeface="Candara"/>
            </a:endParaRPr>
          </a:p>
          <a:p>
            <a:pPr marL="912813" lvl="2" indent="-457200" defTabSz="385763">
              <a:spcBef>
                <a:spcPts val="0"/>
              </a:spcBef>
              <a:buFont typeface="Wingdings" charset="0"/>
              <a:buChar char="Ø"/>
              <a:defRPr/>
            </a:pPr>
            <a:r>
              <a:rPr lang="en-US" sz="2600" b="1" kern="1200" dirty="0" smtClean="0">
                <a:latin typeface="Candara" charset="0"/>
                <a:ea typeface="ＭＳ Ｐゴシック" charset="0"/>
                <a:cs typeface="Candara" charset="0"/>
              </a:rPr>
              <a:t>This is the POWER of hope in the risen Savior—we can experience joy unspeakable through the supernatural power of the living hope.</a:t>
            </a:r>
            <a:endParaRPr lang="en-US" sz="2600" b="1" kern="1200" dirty="0">
              <a:latin typeface="Candara" charset="0"/>
              <a:ea typeface="ＭＳ Ｐゴシック" charset="0"/>
              <a:cs typeface="Candara" charset="0"/>
            </a:endParaRPr>
          </a:p>
          <a:p>
            <a:pPr marL="912813" lvl="2" indent="-457200" defTabSz="385763">
              <a:spcBef>
                <a:spcPts val="0"/>
              </a:spcBef>
              <a:buFont typeface="Wingdings" charset="0"/>
              <a:buChar char="Ø"/>
              <a:defRPr/>
            </a:pPr>
            <a:r>
              <a:rPr lang="en-US" sz="2600" b="1" kern="1200" dirty="0" smtClean="0">
                <a:latin typeface="Candara" charset="0"/>
                <a:ea typeface="ＭＳ Ｐゴシック" charset="0"/>
                <a:cs typeface="Candara" charset="0"/>
              </a:rPr>
              <a:t>Throughout the church history, even in today, the mark of true Christ-followers is JOY—we rejoice in </a:t>
            </a:r>
            <a:r>
              <a:rPr lang="en-US" sz="2600" b="1" kern="1200" smtClean="0">
                <a:latin typeface="Candara" charset="0"/>
                <a:ea typeface="ＭＳ Ｐゴシック" charset="0"/>
                <a:cs typeface="Candara" charset="0"/>
              </a:rPr>
              <a:t>troubled times </a:t>
            </a:r>
            <a:r>
              <a:rPr lang="en-US" sz="2600" b="1" kern="1200" dirty="0" smtClean="0">
                <a:latin typeface="Candara" charset="0"/>
                <a:ea typeface="ＭＳ Ｐゴシック" charset="0"/>
                <a:cs typeface="Candara" charset="0"/>
              </a:rPr>
              <a:t>as well as in good times.</a:t>
            </a:r>
            <a:endParaRPr lang="en-US" sz="2600" b="1" kern="1200" dirty="0">
              <a:latin typeface="Candara" charset="0"/>
              <a:ea typeface="ＭＳ Ｐゴシック" charset="0"/>
              <a:cs typeface="Candara" charset="0"/>
            </a:endParaRPr>
          </a:p>
          <a:p>
            <a:pPr marL="461963" indent="-461963" algn="ctr">
              <a:spcBef>
                <a:spcPct val="0"/>
              </a:spcBef>
              <a:buNone/>
            </a:pPr>
            <a:endParaRPr lang="en-US" sz="2400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20324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11582400" cy="6324600"/>
          </a:xfrm>
        </p:spPr>
        <p:txBody>
          <a:bodyPr/>
          <a:lstStyle/>
          <a:p>
            <a:pPr marL="0" indent="0" algn="just">
              <a:buNone/>
              <a:tabLst>
                <a:tab pos="457200" algn="l"/>
              </a:tabLst>
            </a:pPr>
            <a:r>
              <a:rPr lang="en-US" b="1" dirty="0">
                <a:solidFill>
                  <a:srgbClr val="800000"/>
                </a:solidFill>
                <a:latin typeface="Candara" charset="0"/>
                <a:cs typeface="Arial" charset="0"/>
              </a:rPr>
              <a:t>Do You Have </a:t>
            </a:r>
            <a:r>
              <a:rPr lang="en-US" b="1" dirty="0" smtClean="0">
                <a:solidFill>
                  <a:srgbClr val="800000"/>
                </a:solidFill>
                <a:latin typeface="Candara" charset="0"/>
                <a:cs typeface="Arial" charset="0"/>
              </a:rPr>
              <a:t>the </a:t>
            </a:r>
            <a:r>
              <a:rPr lang="en-US" b="1" dirty="0">
                <a:solidFill>
                  <a:srgbClr val="800000"/>
                </a:solidFill>
                <a:latin typeface="Candara" charset="0"/>
                <a:cs typeface="Arial" charset="0"/>
              </a:rPr>
              <a:t>Living Hope?</a:t>
            </a:r>
          </a:p>
          <a:p>
            <a:pPr>
              <a:tabLst>
                <a:tab pos="457200" algn="l"/>
              </a:tabLst>
            </a:pPr>
            <a:r>
              <a:rPr lang="en-US" sz="2700" b="1" dirty="0">
                <a:latin typeface="Candara" charset="0"/>
                <a:cs typeface="Arial" charset="0"/>
              </a:rPr>
              <a:t>If not, come to Jesus in repentance and trust in Jesus Christ as your risen Savior today!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sz="2000" b="1" dirty="0">
              <a:latin typeface="Candara" charset="0"/>
              <a:cs typeface="Arial" charset="0"/>
            </a:endParaRPr>
          </a:p>
          <a:p>
            <a:pPr>
              <a:spcBef>
                <a:spcPts val="1000"/>
              </a:spcBef>
              <a:tabLst>
                <a:tab pos="457200" algn="l"/>
              </a:tabLst>
            </a:pPr>
            <a:r>
              <a:rPr lang="en-US" sz="2700" b="1" dirty="0">
                <a:latin typeface="Candara" charset="0"/>
                <a:cs typeface="Arial" charset="0"/>
              </a:rPr>
              <a:t>If so, don’t put your hope in short-lived prosperity (or people)</a:t>
            </a:r>
            <a:r>
              <a:rPr lang="en-US" sz="2700" b="1" dirty="0" smtClean="0">
                <a:latin typeface="Candara" charset="0"/>
                <a:cs typeface="Arial" charset="0"/>
              </a:rPr>
              <a:t>—rather, put </a:t>
            </a:r>
            <a:r>
              <a:rPr lang="en-US" sz="2700" b="1" dirty="0">
                <a:latin typeface="Candara" charset="0"/>
                <a:cs typeface="Arial" charset="0"/>
              </a:rPr>
              <a:t>your hope </a:t>
            </a:r>
            <a:r>
              <a:rPr lang="en-US" sz="2700" b="1" dirty="0" smtClean="0">
                <a:latin typeface="Candara" charset="0"/>
                <a:cs typeface="Arial" charset="0"/>
              </a:rPr>
              <a:t>in the imperishable</a:t>
            </a:r>
            <a:r>
              <a:rPr lang="en-US" sz="2700" b="1" dirty="0">
                <a:latin typeface="Candara" charset="0"/>
                <a:cs typeface="Arial" charset="0"/>
              </a:rPr>
              <a:t> </a:t>
            </a:r>
            <a:r>
              <a:rPr lang="en-US" sz="2700" b="1" dirty="0" smtClean="0">
                <a:latin typeface="Candara" charset="0"/>
                <a:cs typeface="Arial" charset="0"/>
              </a:rPr>
              <a:t>inheritance of the risen Christ.</a:t>
            </a:r>
            <a:endParaRPr lang="en-US" sz="2700" b="1" dirty="0">
              <a:latin typeface="Candara" charset="0"/>
              <a:cs typeface="Arial" charset="0"/>
            </a:endParaRPr>
          </a:p>
          <a:p>
            <a:pPr>
              <a:spcBef>
                <a:spcPts val="1000"/>
              </a:spcBef>
              <a:tabLst>
                <a:tab pos="457200" algn="l"/>
              </a:tabLst>
            </a:pPr>
            <a:r>
              <a:rPr lang="en-US" sz="2700" b="1" dirty="0">
                <a:latin typeface="Candara" charset="0"/>
                <a:cs typeface="Arial" charset="0"/>
              </a:rPr>
              <a:t>If so, lay down your </a:t>
            </a:r>
            <a:r>
              <a:rPr lang="en-US" sz="2700" b="1" dirty="0" smtClean="0">
                <a:latin typeface="Candara" charset="0"/>
                <a:cs typeface="Arial" charset="0"/>
              </a:rPr>
              <a:t>burden </a:t>
            </a:r>
            <a:r>
              <a:rPr lang="en-US" sz="2700" b="1" dirty="0">
                <a:latin typeface="Candara" charset="0"/>
                <a:cs typeface="Arial" charset="0"/>
              </a:rPr>
              <a:t>to Christ and hope fully in your risen Savior.</a:t>
            </a:r>
          </a:p>
          <a:p>
            <a:pPr>
              <a:spcBef>
                <a:spcPts val="1000"/>
              </a:spcBef>
              <a:tabLst>
                <a:tab pos="457200" algn="l"/>
              </a:tabLst>
            </a:pPr>
            <a:r>
              <a:rPr lang="en-US" sz="2700" b="1" dirty="0">
                <a:latin typeface="Candara" charset="0"/>
                <a:cs typeface="Arial" charset="0"/>
              </a:rPr>
              <a:t>If so, endure your current hardships </a:t>
            </a:r>
            <a:r>
              <a:rPr lang="en-US" sz="2700" b="1" dirty="0" smtClean="0">
                <a:latin typeface="Candara" charset="0"/>
                <a:cs typeface="Arial" charset="0"/>
              </a:rPr>
              <a:t>&amp; </a:t>
            </a:r>
            <a:r>
              <a:rPr lang="en-US" sz="2700" b="1" dirty="0">
                <a:latin typeface="Candara" charset="0"/>
                <a:cs typeface="Arial" charset="0"/>
              </a:rPr>
              <a:t>trials, knowing that your genuine faith brings glory and honor to your risen Lord.</a:t>
            </a:r>
          </a:p>
          <a:p>
            <a:pPr>
              <a:spcBef>
                <a:spcPts val="1000"/>
              </a:spcBef>
              <a:tabLst>
                <a:tab pos="457200" algn="l"/>
              </a:tabLst>
            </a:pPr>
            <a:r>
              <a:rPr lang="en-US" sz="2700" b="1" dirty="0">
                <a:latin typeface="Candara" charset="0"/>
                <a:cs typeface="Arial" charset="0"/>
              </a:rPr>
              <a:t>If so, rejoice! Rejoice with inexpressible and glorious joy in Christ who has </a:t>
            </a:r>
            <a:r>
              <a:rPr lang="en-US" sz="2700" b="1" spc="-20" dirty="0">
                <a:latin typeface="Candara" charset="0"/>
                <a:cs typeface="Arial" charset="0"/>
              </a:rPr>
              <a:t>already given you </a:t>
            </a:r>
            <a:r>
              <a:rPr lang="en-US" sz="2700" b="1" spc="-20" dirty="0" smtClean="0">
                <a:latin typeface="Candara" charset="0"/>
                <a:cs typeface="Arial" charset="0"/>
              </a:rPr>
              <a:t>the victory </a:t>
            </a:r>
            <a:r>
              <a:rPr lang="en-US" sz="2700" b="1" spc="-20" dirty="0">
                <a:latin typeface="Candara" charset="0"/>
                <a:cs typeface="Arial" charset="0"/>
              </a:rPr>
              <a:t>over death through his death and resurrection!</a:t>
            </a:r>
          </a:p>
          <a:p>
            <a:pPr>
              <a:spcBef>
                <a:spcPts val="1000"/>
              </a:spcBef>
              <a:tabLst>
                <a:tab pos="457200" algn="l"/>
              </a:tabLst>
            </a:pPr>
            <a:r>
              <a:rPr lang="en-US" sz="2700" b="1" dirty="0">
                <a:latin typeface="Candara" charset="0"/>
                <a:cs typeface="Arial" charset="0"/>
              </a:rPr>
              <a:t>If so, tell others that Christ is </a:t>
            </a:r>
            <a:r>
              <a:rPr lang="en-US" sz="2700" b="1" dirty="0" smtClean="0">
                <a:latin typeface="Candara" charset="0"/>
                <a:cs typeface="Arial" charset="0"/>
              </a:rPr>
              <a:t>risen TODAY! </a:t>
            </a:r>
            <a:r>
              <a:rPr lang="en-US" sz="2700" b="1" dirty="0">
                <a:latin typeface="Candara" charset="0"/>
                <a:cs typeface="Arial" charset="0"/>
              </a:rPr>
              <a:t>He is risen indeed!!!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80542" y="8038501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68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11582400" cy="914400"/>
          </a:xfrm>
        </p:spPr>
        <p:txBody>
          <a:bodyPr/>
          <a:lstStyle/>
          <a:p>
            <a:pPr eaLnBrk="1" hangingPunct="1"/>
            <a:r>
              <a:rPr lang="en-US" sz="3000" dirty="0">
                <a:latin typeface="Candara" charset="0"/>
                <a:cs typeface="MS PGothic" charset="0"/>
              </a:rPr>
              <a:t>THREE PRACTICAL QUESTIONS </a:t>
            </a:r>
            <a:br>
              <a:rPr lang="en-US" sz="3000" dirty="0">
                <a:latin typeface="Candara" charset="0"/>
                <a:cs typeface="MS PGothic" charset="0"/>
              </a:rPr>
            </a:br>
            <a:r>
              <a:rPr lang="en-US" sz="3000" dirty="0">
                <a:latin typeface="Candara" charset="0"/>
                <a:cs typeface="MS PGothic" charset="0"/>
              </a:rPr>
              <a:t>FOR OUR EVERYDAY LIFE</a:t>
            </a:r>
          </a:p>
        </p:txBody>
      </p:sp>
      <p:sp>
        <p:nvSpPr>
          <p:cNvPr id="140290" name="Rectangle 3"/>
          <p:cNvSpPr>
            <a:spLocks noGrp="1" noChangeArrowheads="1"/>
          </p:cNvSpPr>
          <p:nvPr>
            <p:ph idx="1"/>
          </p:nvPr>
        </p:nvSpPr>
        <p:spPr>
          <a:xfrm>
            <a:off x="406460" y="1600200"/>
            <a:ext cx="11404599" cy="5105400"/>
          </a:xfrm>
        </p:spPr>
        <p:txBody>
          <a:bodyPr/>
          <a:lstStyle/>
          <a:p>
            <a:pPr marL="457200" indent="-457200">
              <a:buFont typeface="Calibri" charset="0"/>
              <a:buAutoNum type="arabicPeriod"/>
            </a:pPr>
            <a:r>
              <a:rPr lang="en-US" sz="2800" dirty="0">
                <a:latin typeface="Candara" charset="0"/>
                <a:cs typeface="Candara" charset="0"/>
              </a:rPr>
              <a:t>In what ways are you more convinced of your need for a</a:t>
            </a:r>
            <a:r>
              <a:rPr lang="en-US" sz="2800" dirty="0" smtClean="0">
                <a:latin typeface="Candara" charset="0"/>
                <a:cs typeface="Candara" charset="0"/>
              </a:rPr>
              <a:t> </a:t>
            </a:r>
            <a:r>
              <a:rPr lang="en-US" sz="2800" dirty="0">
                <a:latin typeface="Candara" charset="0"/>
                <a:cs typeface="Candara" charset="0"/>
              </a:rPr>
              <a:t>living hope?</a:t>
            </a:r>
          </a:p>
          <a:p>
            <a:pPr marL="457200" indent="-457200">
              <a:buFont typeface="Calibri" charset="0"/>
              <a:buAutoNum type="arabicPeriod"/>
            </a:pPr>
            <a:endParaRPr lang="en-US" dirty="0">
              <a:latin typeface="Candara" charset="0"/>
              <a:cs typeface="Candara" charset="0"/>
            </a:endParaRPr>
          </a:p>
          <a:p>
            <a:pPr marL="457200" indent="-457200">
              <a:buFont typeface="Calibri" charset="0"/>
              <a:buAutoNum type="arabicPeriod"/>
            </a:pPr>
            <a:r>
              <a:rPr lang="en-US" sz="2800" dirty="0">
                <a:latin typeface="Candara" charset="0"/>
                <a:cs typeface="Candara" charset="0"/>
              </a:rPr>
              <a:t>What would it mean for you to endure your current </a:t>
            </a:r>
            <a:r>
              <a:rPr lang="en-US" sz="2800" dirty="0" smtClean="0">
                <a:latin typeface="Candara" charset="0"/>
                <a:cs typeface="Candara" charset="0"/>
              </a:rPr>
              <a:t>hardships/trials </a:t>
            </a:r>
            <a:r>
              <a:rPr lang="en-US" sz="2800" dirty="0">
                <a:latin typeface="Candara" charset="0"/>
                <a:cs typeface="Candara" charset="0"/>
              </a:rPr>
              <a:t>and deepen your genuine faith by the hope and joy in Christ? </a:t>
            </a:r>
          </a:p>
          <a:p>
            <a:pPr marL="457200" indent="-457200">
              <a:buFont typeface="Calibri" charset="0"/>
              <a:buAutoNum type="arabicPeriod"/>
            </a:pPr>
            <a:endParaRPr lang="en-US" dirty="0">
              <a:latin typeface="Candara" charset="0"/>
              <a:cs typeface="Candara" charset="0"/>
            </a:endParaRPr>
          </a:p>
          <a:p>
            <a:pPr marL="457200" indent="-457200">
              <a:buFont typeface="Calibri" charset="0"/>
              <a:buAutoNum type="arabicPeriod"/>
            </a:pPr>
            <a:r>
              <a:rPr lang="en-US" sz="2800" dirty="0">
                <a:latin typeface="Candara" charset="0"/>
                <a:cs typeface="Candara" charset="0"/>
              </a:rPr>
              <a:t>What is your response to the risen Christ today? What is your first step toward the living hope in Christ? </a:t>
            </a:r>
          </a:p>
        </p:txBody>
      </p:sp>
    </p:spTree>
    <p:extLst>
      <p:ext uri="{BB962C8B-B14F-4D97-AF65-F5344CB8AC3E}">
        <p14:creationId xmlns:p14="http://schemas.microsoft.com/office/powerpoint/2010/main" val="16147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3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8000" y="2133600"/>
            <a:ext cx="11176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ndara" charset="0"/>
                <a:ea typeface="MS PGothic" charset="0"/>
                <a:cs typeface="Arial" charset="0"/>
              </a:rPr>
              <a:t>A Living Hope</a:t>
            </a:r>
            <a:endParaRPr lang="en-US" sz="4800" b="1" i="1" dirty="0">
              <a:effectLst>
                <a:outerShdw blurRad="38100" dist="38100" dir="2700000" algn="tl">
                  <a:srgbClr val="DDDDDD"/>
                </a:outerShdw>
              </a:effectLst>
              <a:latin typeface="Candara" charset="0"/>
              <a:ea typeface="MS PGothic" charset="0"/>
              <a:cs typeface="Arial" charset="0"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12800" y="2971800"/>
            <a:ext cx="10464800" cy="25908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b="1" i="1" dirty="0">
                <a:effectLst>
                  <a:outerShdw blurRad="38100" dist="38100" dir="2700000" algn="tl">
                    <a:srgbClr val="DDDDDD"/>
                  </a:outerShdw>
                </a:effectLst>
                <a:latin typeface="Candara" charset="0"/>
                <a:ea typeface="MS PGothic" charset="0"/>
                <a:cs typeface="Arial" charset="0"/>
              </a:rPr>
              <a:t>A Special EASTER Sunday Message</a:t>
            </a:r>
          </a:p>
          <a:p>
            <a:pPr algn="ctr" eaLnBrk="1" hangingPunct="1">
              <a:buNone/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ndara" charset="0"/>
                <a:ea typeface="MS PGothic" charset="0"/>
                <a:cs typeface="Arial" charset="0"/>
              </a:rPr>
              <a:t>1 Peter 1:3-9</a:t>
            </a:r>
          </a:p>
          <a:p>
            <a:pPr algn="ctr" eaLnBrk="1" hangingPunct="1">
              <a:buNone/>
              <a:defRPr/>
            </a:pPr>
            <a:r>
              <a:rPr lang="en-US" b="1" dirty="0" smtClean="0">
                <a:latin typeface="Candara"/>
                <a:cs typeface="Candara"/>
              </a:rPr>
              <a:t>©</a:t>
            </a:r>
            <a:r>
              <a:rPr lang="en-US" dirty="0" smtClean="0"/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ndara" charset="0"/>
                <a:ea typeface="MS PGothic" charset="0"/>
                <a:cs typeface="Arial" charset="0"/>
              </a:rPr>
              <a:t>March 27, 2016</a:t>
            </a:r>
          </a:p>
          <a:p>
            <a:pPr algn="ctr">
              <a:buFontTx/>
              <a:buNone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ndara" charset="0"/>
                <a:ea typeface="MS PGothic" charset="0"/>
                <a:cs typeface="Arial" charset="0"/>
              </a:rPr>
              <a:t> Pastor Paul K. Kim</a:t>
            </a:r>
          </a:p>
          <a:p>
            <a:pPr algn="ctr">
              <a:buFontTx/>
              <a:buNone/>
              <a:defRPr/>
            </a:pPr>
            <a:endParaRPr lang="en-US" i="1" dirty="0">
              <a:effectLst>
                <a:outerShdw blurRad="38100" dist="38100" dir="2700000" algn="tl">
                  <a:srgbClr val="DDDDDD"/>
                </a:outerShdw>
              </a:effectLst>
              <a:latin typeface="Candara" charset="0"/>
              <a:ea typeface="MS PGothic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05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11582400" cy="685800"/>
          </a:xfrm>
        </p:spPr>
        <p:txBody>
          <a:bodyPr/>
          <a:lstStyle/>
          <a:p>
            <a:r>
              <a:rPr lang="en-US" sz="3200" b="1" dirty="0">
                <a:latin typeface="Candara" charset="0"/>
                <a:ea typeface="MS PGothic" charset="0"/>
                <a:cs typeface="Arial" charset="0"/>
              </a:rPr>
              <a:t>WHAT IS THIS “LIVING HOPE” OF EASTER?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11684000" cy="5579045"/>
          </a:xfrm>
        </p:spPr>
        <p:txBody>
          <a:bodyPr/>
          <a:lstStyle/>
          <a:p>
            <a:pPr marL="0" lvl="0" indent="0" algn="ctr">
              <a:spcBef>
                <a:spcPct val="0"/>
              </a:spcBef>
              <a:buNone/>
            </a:pPr>
            <a:r>
              <a:rPr lang="en-US" sz="2500" i="1" baseline="30000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  <a:t>3</a:t>
            </a:r>
            <a: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  <a:t> Blessed be the God and Father of our Lord </a:t>
            </a:r>
            <a:b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</a:br>
            <a: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  <a:t>Jesus Christ! According to his great mercy, he has </a:t>
            </a:r>
            <a:b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</a:br>
            <a: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  <a:t>caused us to be born again to a living hope through </a:t>
            </a:r>
            <a:b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</a:br>
            <a: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  <a:t>the resurrection of Jesus Christ from the dead. (v. 3</a:t>
            </a:r>
            <a:r>
              <a:rPr lang="en-US" sz="2500" i="1" dirty="0" smtClean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  <a:t>)</a:t>
            </a:r>
            <a: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  <a:t> </a:t>
            </a:r>
          </a:p>
          <a:p>
            <a:pPr marL="0" lvl="0" indent="0" algn="ctr">
              <a:spcBef>
                <a:spcPct val="0"/>
              </a:spcBef>
              <a:buNone/>
            </a:pPr>
            <a:endParaRPr lang="en-US" sz="1200" i="1" dirty="0">
              <a:solidFill>
                <a:srgbClr val="000000"/>
              </a:solidFill>
              <a:latin typeface="Candara" charset="0"/>
              <a:ea typeface="ＭＳ Ｐゴシック" charset="0"/>
              <a:cs typeface="MS PGothic" charset="0"/>
            </a:endParaRPr>
          </a:p>
          <a:p>
            <a:pPr marL="458788" lvl="0" indent="-458788">
              <a:spcBef>
                <a:spcPts val="0"/>
              </a:spcBef>
              <a:defRPr/>
            </a:pPr>
            <a:r>
              <a:rPr lang="en-US" sz="2700" b="1" dirty="0">
                <a:latin typeface="Candara" charset="0"/>
                <a:ea typeface="MS PGothic" charset="0"/>
                <a:cs typeface="Arial" charset="0"/>
              </a:rPr>
              <a:t>It is </a:t>
            </a:r>
            <a:r>
              <a:rPr lang="en-US" sz="2700" b="1" dirty="0">
                <a:solidFill>
                  <a:srgbClr val="FF0000"/>
                </a:solidFill>
                <a:latin typeface="Candara" charset="0"/>
                <a:ea typeface="MS PGothic" charset="0"/>
                <a:cs typeface="Arial" charset="0"/>
              </a:rPr>
              <a:t>NOT wishful thinking but confident expectation </a:t>
            </a:r>
            <a:r>
              <a:rPr lang="en-US" sz="2700" b="1" dirty="0">
                <a:latin typeface="Candara" charset="0"/>
                <a:ea typeface="MS PGothic" charset="0"/>
                <a:cs typeface="Arial" charset="0"/>
              </a:rPr>
              <a:t>for the fulfillment of God’s promises</a:t>
            </a:r>
            <a:r>
              <a:rPr lang="en-US" sz="2700" b="1" dirty="0" smtClean="0">
                <a:latin typeface="Candara" charset="0"/>
                <a:ea typeface="MS PGothic" charset="0"/>
                <a:cs typeface="Arial" charset="0"/>
              </a:rPr>
              <a:t>.</a:t>
            </a:r>
          </a:p>
          <a:p>
            <a:pPr marL="458788" lvl="0" indent="-458788">
              <a:spcBef>
                <a:spcPts val="0"/>
              </a:spcBef>
              <a:defRPr/>
            </a:pPr>
            <a:endParaRPr lang="en-US" sz="1200" b="1" dirty="0">
              <a:solidFill>
                <a:srgbClr val="000000"/>
              </a:solidFill>
              <a:latin typeface="Candara" charset="0"/>
              <a:ea typeface="MS PGothic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  <a:t>Hope is called the anchor of the soul (Hebrews 6:19),</a:t>
            </a:r>
            <a:b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</a:br>
            <a: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  <a:t> because it gives stability to the Christian life. But hope is not</a:t>
            </a:r>
            <a:b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</a:br>
            <a: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  <a:t> simply a ‘wish’ (I wish that such-and-such would take place); </a:t>
            </a:r>
            <a:b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</a:br>
            <a: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  <a:t>rather, it is that which latches on to the certainty of the </a:t>
            </a:r>
            <a:b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</a:br>
            <a: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  <a:t>promises of the future that God has made.</a:t>
            </a:r>
            <a:b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</a:br>
            <a: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  <a:t>R. C. Sproul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  <a:t> </a:t>
            </a:r>
          </a:p>
          <a:p>
            <a:pPr marL="0" lvl="0" indent="0" algn="ctr">
              <a:spcBef>
                <a:spcPts val="0"/>
              </a:spcBef>
              <a:buNone/>
              <a:defRPr/>
            </a:pPr>
            <a:endParaRPr lang="en-US" sz="2700" b="1" dirty="0">
              <a:solidFill>
                <a:srgbClr val="000000"/>
              </a:solidFill>
              <a:latin typeface="Candara" charset="0"/>
              <a:ea typeface="MS PGothic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77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11582400" cy="685800"/>
          </a:xfrm>
        </p:spPr>
        <p:txBody>
          <a:bodyPr/>
          <a:lstStyle/>
          <a:p>
            <a:r>
              <a:rPr lang="en-US" sz="3200" b="1" dirty="0">
                <a:latin typeface="Candara" charset="0"/>
                <a:ea typeface="MS PGothic" charset="0"/>
                <a:cs typeface="Arial" charset="0"/>
              </a:rPr>
              <a:t>WHAT IS THIS “LIVING HOPE” OF EASTER?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11684000" cy="5579045"/>
          </a:xfrm>
        </p:spPr>
        <p:txBody>
          <a:bodyPr/>
          <a:lstStyle/>
          <a:p>
            <a:pPr marL="0" lvl="0" indent="0" algn="ctr">
              <a:spcBef>
                <a:spcPct val="0"/>
              </a:spcBef>
              <a:buNone/>
            </a:pPr>
            <a:r>
              <a:rPr lang="en-US" sz="2500" i="1" baseline="30000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  <a:t>3</a:t>
            </a:r>
            <a: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  <a:t> Blessed be the God and Father of our Lord </a:t>
            </a:r>
            <a:b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</a:br>
            <a: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  <a:t>Jesus Christ! According to his great mercy, he has </a:t>
            </a:r>
            <a:b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</a:br>
            <a: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  <a:t>caused us to be born again to a living hope through </a:t>
            </a:r>
            <a:b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</a:br>
            <a: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  <a:t>the resurrection of Jesus Christ from the dead. (v. 3</a:t>
            </a:r>
            <a:r>
              <a:rPr lang="en-US" sz="2500" i="1" dirty="0" smtClean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  <a:t>)</a:t>
            </a:r>
            <a:r>
              <a:rPr lang="en-US" sz="2500" i="1" dirty="0">
                <a:solidFill>
                  <a:srgbClr val="000000"/>
                </a:solidFill>
                <a:latin typeface="Candara" charset="0"/>
                <a:ea typeface="ＭＳ Ｐゴシック" charset="0"/>
                <a:cs typeface="MS PGothic" charset="0"/>
              </a:rPr>
              <a:t> </a:t>
            </a:r>
          </a:p>
          <a:p>
            <a:pPr marL="0" lvl="0" indent="0" algn="ctr">
              <a:spcBef>
                <a:spcPct val="0"/>
              </a:spcBef>
              <a:buNone/>
            </a:pPr>
            <a:endParaRPr lang="en-US" sz="1200" i="1" dirty="0">
              <a:solidFill>
                <a:srgbClr val="000000"/>
              </a:solidFill>
              <a:latin typeface="Candara" charset="0"/>
              <a:ea typeface="ＭＳ Ｐゴシック" charset="0"/>
              <a:cs typeface="MS PGothic" charset="0"/>
            </a:endParaRPr>
          </a:p>
          <a:p>
            <a:pPr marL="458788" lvl="0" indent="-458788">
              <a:spcBef>
                <a:spcPts val="0"/>
              </a:spcBef>
              <a:defRPr/>
            </a:pPr>
            <a:r>
              <a:rPr lang="en-US" sz="2700" b="1" dirty="0">
                <a:latin typeface="Candara" charset="0"/>
                <a:ea typeface="MS PGothic" charset="0"/>
                <a:cs typeface="Arial" charset="0"/>
              </a:rPr>
              <a:t>It is </a:t>
            </a:r>
            <a:r>
              <a:rPr lang="en-US" sz="2700" b="1" dirty="0">
                <a:solidFill>
                  <a:srgbClr val="FF0000"/>
                </a:solidFill>
                <a:latin typeface="Candara" charset="0"/>
                <a:ea typeface="MS PGothic" charset="0"/>
                <a:cs typeface="Arial" charset="0"/>
              </a:rPr>
              <a:t>NOT wishful thinking but confident expectation </a:t>
            </a:r>
            <a:r>
              <a:rPr lang="en-US" sz="2700" b="1" dirty="0">
                <a:latin typeface="Candara" charset="0"/>
                <a:ea typeface="MS PGothic" charset="0"/>
                <a:cs typeface="Arial" charset="0"/>
              </a:rPr>
              <a:t>for the fulfillment of God’s promises.</a:t>
            </a:r>
          </a:p>
          <a:p>
            <a:pPr marL="458788" lvl="0" indent="-458788">
              <a:spcBef>
                <a:spcPts val="0"/>
              </a:spcBef>
              <a:defRPr/>
            </a:pPr>
            <a:endParaRPr lang="en-US" sz="1200" b="1" dirty="0" smtClean="0">
              <a:latin typeface="Candara" charset="0"/>
              <a:ea typeface="MS PGothic" charset="0"/>
              <a:cs typeface="Arial" charset="0"/>
            </a:endParaRPr>
          </a:p>
          <a:p>
            <a:pPr marL="458788" lvl="0" indent="-458788">
              <a:spcBef>
                <a:spcPts val="0"/>
              </a:spcBef>
              <a:defRPr/>
            </a:pPr>
            <a:r>
              <a:rPr lang="en-US" sz="2700" b="1" dirty="0">
                <a:latin typeface="Candara" charset="0"/>
                <a:ea typeface="MS PGothic" charset="0"/>
                <a:cs typeface="Arial" charset="0"/>
              </a:rPr>
              <a:t>It is </a:t>
            </a:r>
            <a:r>
              <a:rPr lang="en-US" sz="2700" b="1" dirty="0">
                <a:solidFill>
                  <a:srgbClr val="FF0000"/>
                </a:solidFill>
                <a:latin typeface="Candara" charset="0"/>
                <a:ea typeface="MS PGothic" charset="0"/>
                <a:cs typeface="Arial" charset="0"/>
              </a:rPr>
              <a:t>NOT a “dead” hope but a “living” hope </a:t>
            </a:r>
            <a:r>
              <a:rPr lang="en-US" sz="2700" b="1" dirty="0">
                <a:latin typeface="Candara" charset="0"/>
                <a:ea typeface="MS PGothic" charset="0"/>
                <a:cs typeface="Arial" charset="0"/>
              </a:rPr>
              <a:t>because we have a risen Savior.</a:t>
            </a:r>
          </a:p>
          <a:p>
            <a:pPr marL="458788" lvl="0" indent="-458788">
              <a:spcBef>
                <a:spcPts val="0"/>
              </a:spcBef>
              <a:defRPr/>
            </a:pPr>
            <a:endParaRPr lang="en-US" sz="1200" b="1" dirty="0" smtClean="0">
              <a:latin typeface="Candara" charset="0"/>
              <a:ea typeface="MS PGothic" charset="0"/>
              <a:cs typeface="Arial" charset="0"/>
            </a:endParaRPr>
          </a:p>
          <a:p>
            <a:pPr marL="458788" lvl="0" indent="-458788">
              <a:spcBef>
                <a:spcPts val="0"/>
              </a:spcBef>
              <a:defRPr/>
            </a:pPr>
            <a:r>
              <a:rPr lang="en-US" sz="2700" b="1" dirty="0">
                <a:solidFill>
                  <a:srgbClr val="000000"/>
                </a:solidFill>
                <a:latin typeface="Candara" charset="0"/>
                <a:ea typeface="MS PGothic" charset="0"/>
                <a:cs typeface="Arial" charset="0"/>
              </a:rPr>
              <a:t>It is </a:t>
            </a:r>
            <a:r>
              <a:rPr lang="en-US" sz="2700" b="1" dirty="0">
                <a:solidFill>
                  <a:srgbClr val="FF0000"/>
                </a:solidFill>
                <a:latin typeface="Candara" charset="0"/>
                <a:ea typeface="MS PGothic" charset="0"/>
                <a:cs typeface="Arial" charset="0"/>
              </a:rPr>
              <a:t>NOT a result of human </a:t>
            </a:r>
            <a:r>
              <a:rPr lang="en-US" sz="2700" b="1" dirty="0" smtClean="0">
                <a:solidFill>
                  <a:srgbClr val="FF0000"/>
                </a:solidFill>
                <a:latin typeface="Candara" charset="0"/>
                <a:ea typeface="MS PGothic" charset="0"/>
                <a:cs typeface="Arial" charset="0"/>
              </a:rPr>
              <a:t>effort </a:t>
            </a:r>
            <a:r>
              <a:rPr lang="en-US" sz="2700" b="1" dirty="0">
                <a:solidFill>
                  <a:srgbClr val="FF0000"/>
                </a:solidFill>
                <a:latin typeface="Candara" charset="0"/>
                <a:ea typeface="MS PGothic" charset="0"/>
                <a:cs typeface="Arial" charset="0"/>
              </a:rPr>
              <a:t>but a result of God’s great mercy</a:t>
            </a:r>
            <a:r>
              <a:rPr lang="en-US" sz="2700" b="1" dirty="0">
                <a:solidFill>
                  <a:srgbClr val="000000"/>
                </a:solidFill>
                <a:latin typeface="Candara" charset="0"/>
                <a:ea typeface="MS PGothic" charset="0"/>
                <a:cs typeface="Arial" charset="0"/>
              </a:rPr>
              <a:t> for our salvation through faith in Christ.</a:t>
            </a:r>
          </a:p>
          <a:p>
            <a:pPr marL="458788" lvl="0" indent="-458788">
              <a:spcBef>
                <a:spcPts val="0"/>
              </a:spcBef>
              <a:defRPr/>
            </a:pPr>
            <a:endParaRPr lang="en-US" sz="1200" b="1" dirty="0">
              <a:solidFill>
                <a:srgbClr val="000000"/>
              </a:solidFill>
              <a:latin typeface="Candara" charset="0"/>
              <a:ea typeface="MS PGothic" charset="0"/>
              <a:cs typeface="Arial" charset="0"/>
            </a:endParaRPr>
          </a:p>
          <a:p>
            <a:pPr marL="458788" lvl="0" indent="-458788">
              <a:spcBef>
                <a:spcPts val="0"/>
              </a:spcBef>
              <a:defRPr/>
            </a:pPr>
            <a:r>
              <a:rPr lang="en-US" sz="2700" b="1" dirty="0">
                <a:solidFill>
                  <a:srgbClr val="000000"/>
                </a:solidFill>
                <a:latin typeface="Candara" charset="0"/>
                <a:ea typeface="MS PGothic" charset="0"/>
                <a:cs typeface="Arial" charset="0"/>
              </a:rPr>
              <a:t>It is </a:t>
            </a:r>
            <a:r>
              <a:rPr lang="en-US" sz="2700" b="1" dirty="0">
                <a:solidFill>
                  <a:srgbClr val="FF0000"/>
                </a:solidFill>
                <a:latin typeface="Candara" charset="0"/>
                <a:ea typeface="MS PGothic" charset="0"/>
                <a:cs typeface="Arial" charset="0"/>
              </a:rPr>
              <a:t>NOT a hope just for difficult times but also </a:t>
            </a:r>
            <a:r>
              <a:rPr lang="en-US" sz="2700" b="1" dirty="0" smtClean="0">
                <a:solidFill>
                  <a:srgbClr val="FF0000"/>
                </a:solidFill>
                <a:latin typeface="Candara" charset="0"/>
                <a:ea typeface="MS PGothic" charset="0"/>
                <a:cs typeface="Arial" charset="0"/>
              </a:rPr>
              <a:t>for the victory </a:t>
            </a:r>
            <a:r>
              <a:rPr lang="en-US" sz="2700" b="1" dirty="0">
                <a:solidFill>
                  <a:srgbClr val="FF0000"/>
                </a:solidFill>
                <a:latin typeface="Candara" charset="0"/>
                <a:ea typeface="MS PGothic" charset="0"/>
                <a:cs typeface="Arial" charset="0"/>
              </a:rPr>
              <a:t>over </a:t>
            </a:r>
            <a:r>
              <a:rPr lang="en-US" sz="2700" b="1" dirty="0" smtClean="0">
                <a:solidFill>
                  <a:srgbClr val="FF0000"/>
                </a:solidFill>
                <a:latin typeface="Candara" charset="0"/>
                <a:ea typeface="MS PGothic" charset="0"/>
                <a:cs typeface="Arial" charset="0"/>
              </a:rPr>
              <a:t>death</a:t>
            </a:r>
            <a:r>
              <a:rPr lang="en-US" sz="2700" b="1" dirty="0">
                <a:solidFill>
                  <a:srgbClr val="000000"/>
                </a:solidFill>
                <a:latin typeface="Candara" charset="0"/>
                <a:ea typeface="MS PGothic" charset="0"/>
                <a:cs typeface="Arial" charset="0"/>
              </a:rPr>
              <a:t> </a:t>
            </a:r>
            <a:r>
              <a:rPr lang="en-US" sz="2700" b="1" dirty="0" smtClean="0">
                <a:solidFill>
                  <a:srgbClr val="000000"/>
                </a:solidFill>
                <a:latin typeface="Candara" charset="0"/>
                <a:ea typeface="MS PGothic" charset="0"/>
                <a:cs typeface="Arial" charset="0"/>
              </a:rPr>
              <a:t>through the death and resurrection of Jesus Christ. </a:t>
            </a:r>
            <a:endParaRPr lang="en-US" sz="2700" b="1" dirty="0">
              <a:solidFill>
                <a:srgbClr val="000000"/>
              </a:solidFill>
              <a:latin typeface="Candara" charset="0"/>
              <a:ea typeface="MS PGothic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83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11430000" cy="49530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i="1" baseline="30000" dirty="0" smtClean="0">
                <a:latin typeface="Candara"/>
                <a:cs typeface="Candara"/>
              </a:rPr>
              <a:t>55</a:t>
            </a:r>
            <a:r>
              <a:rPr lang="en-US" sz="2800" b="1" i="1" dirty="0" smtClean="0">
                <a:latin typeface="Candara"/>
                <a:cs typeface="Candara"/>
              </a:rPr>
              <a:t> </a:t>
            </a:r>
            <a:r>
              <a:rPr lang="en-US" sz="2800" b="1" i="1" dirty="0">
                <a:latin typeface="Candara"/>
                <a:cs typeface="Candara"/>
              </a:rPr>
              <a:t>“O death, where is your victory?</a:t>
            </a:r>
            <a:br>
              <a:rPr lang="en-US" sz="2800" b="1" i="1" dirty="0">
                <a:latin typeface="Candara"/>
                <a:cs typeface="Candara"/>
              </a:rPr>
            </a:br>
            <a:r>
              <a:rPr lang="en-US" sz="2800" b="1" i="1" dirty="0">
                <a:latin typeface="Candara"/>
                <a:cs typeface="Candara"/>
              </a:rPr>
              <a:t>O death, where is your sting?”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i="1" baseline="30000" dirty="0">
                <a:latin typeface="Candara"/>
                <a:cs typeface="Candara"/>
              </a:rPr>
              <a:t>56</a:t>
            </a:r>
            <a:r>
              <a:rPr lang="en-US" sz="2800" b="1" i="1" dirty="0">
                <a:latin typeface="Candara"/>
                <a:cs typeface="Candara"/>
              </a:rPr>
              <a:t> The sting of death is sin, and the power of</a:t>
            </a:r>
            <a:br>
              <a:rPr lang="en-US" sz="2800" b="1" i="1" dirty="0">
                <a:latin typeface="Candara"/>
                <a:cs typeface="Candara"/>
              </a:rPr>
            </a:br>
            <a:r>
              <a:rPr lang="en-US" sz="2800" b="1" i="1" dirty="0">
                <a:latin typeface="Candara"/>
                <a:cs typeface="Candara"/>
              </a:rPr>
              <a:t> sin is the law. </a:t>
            </a:r>
            <a:r>
              <a:rPr lang="en-US" sz="2800" b="1" i="1" baseline="30000" dirty="0">
                <a:latin typeface="Candara"/>
                <a:cs typeface="Candara"/>
              </a:rPr>
              <a:t>57</a:t>
            </a:r>
            <a:r>
              <a:rPr lang="en-US" sz="2800" b="1" i="1" dirty="0">
                <a:latin typeface="Candara"/>
                <a:cs typeface="Candara"/>
              </a:rPr>
              <a:t> But thanks be to God, who gives us </a:t>
            </a:r>
            <a:br>
              <a:rPr lang="en-US" sz="2800" b="1" i="1" dirty="0">
                <a:latin typeface="Candara"/>
                <a:cs typeface="Candara"/>
              </a:rPr>
            </a:br>
            <a:r>
              <a:rPr lang="en-US" sz="2800" b="1" i="1" dirty="0">
                <a:latin typeface="Candara"/>
                <a:cs typeface="Candara"/>
              </a:rPr>
              <a:t>the victory through our Lord Jesus Christ.</a:t>
            </a:r>
            <a:br>
              <a:rPr lang="en-US" sz="2800" b="1" i="1" dirty="0">
                <a:latin typeface="Candara"/>
                <a:cs typeface="Candara"/>
              </a:rPr>
            </a:br>
            <a:r>
              <a:rPr lang="en-US" sz="2800" b="1" i="1" dirty="0">
                <a:latin typeface="Candara"/>
                <a:cs typeface="Candara"/>
              </a:rPr>
              <a:t>1 Corinthians 15:55-57</a:t>
            </a:r>
          </a:p>
        </p:txBody>
      </p:sp>
    </p:spTree>
    <p:extLst>
      <p:ext uri="{BB962C8B-B14F-4D97-AF65-F5344CB8AC3E}">
        <p14:creationId xmlns:p14="http://schemas.microsoft.com/office/powerpoint/2010/main" val="45350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11582400" cy="838200"/>
          </a:xfrm>
        </p:spPr>
        <p:txBody>
          <a:bodyPr/>
          <a:lstStyle/>
          <a:p>
            <a:r>
              <a:rPr lang="en-US" sz="3000" b="1" dirty="0">
                <a:latin typeface="Candara" charset="0"/>
                <a:cs typeface="MS PGothic" charset="0"/>
              </a:rPr>
              <a:t>WHAT DIFFERENCE DOES THE “LIVING HOPE” MAKE IN OUR LIVES?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11684000" cy="5274337"/>
          </a:xfrm>
        </p:spPr>
        <p:txBody>
          <a:bodyPr/>
          <a:lstStyle/>
          <a:p>
            <a:pPr marL="461963" lvl="0" indent="-461963">
              <a:buNone/>
            </a:pPr>
            <a:r>
              <a:rPr lang="en-US" sz="2700" b="1" dirty="0">
                <a:latin typeface="Candara" charset="0"/>
                <a:cs typeface="MS PGothic" charset="0"/>
              </a:rPr>
              <a:t>1</a:t>
            </a:r>
            <a:r>
              <a:rPr lang="en-US" sz="2700" b="1" dirty="0" smtClean="0">
                <a:latin typeface="Candara" charset="0"/>
                <a:cs typeface="MS PGothic" charset="0"/>
              </a:rPr>
              <a:t>)   </a:t>
            </a:r>
            <a:r>
              <a:rPr lang="en-US" sz="2800" b="1" dirty="0" smtClean="0">
                <a:latin typeface="Candara" charset="0"/>
                <a:cs typeface="MS PGothic" charset="0"/>
              </a:rPr>
              <a:t>Living </a:t>
            </a:r>
            <a:r>
              <a:rPr lang="en-US" sz="2800" b="1" dirty="0">
                <a:latin typeface="Candara" charset="0"/>
                <a:cs typeface="MS PGothic" charset="0"/>
              </a:rPr>
              <a:t>hope in the risen Christ leads us to </a:t>
            </a:r>
            <a:r>
              <a:rPr lang="en-US" sz="2800" b="1" dirty="0">
                <a:solidFill>
                  <a:srgbClr val="FF0000"/>
                </a:solidFill>
                <a:latin typeface="Candara" charset="0"/>
                <a:cs typeface="MS PGothic" charset="0"/>
              </a:rPr>
              <a:t>focus on an imperishable inheritance in heaven rather than short-lived prosperity on </a:t>
            </a:r>
            <a:r>
              <a:rPr lang="en-US" sz="2800" b="1" dirty="0" smtClean="0">
                <a:solidFill>
                  <a:srgbClr val="FF0000"/>
                </a:solidFill>
                <a:latin typeface="Candara" charset="0"/>
                <a:cs typeface="MS PGothic" charset="0"/>
              </a:rPr>
              <a:t>earth.</a:t>
            </a:r>
            <a:endParaRPr lang="en-US" sz="2800" b="1" dirty="0">
              <a:solidFill>
                <a:srgbClr val="FF0000"/>
              </a:solidFill>
              <a:latin typeface="Candara" charset="0"/>
              <a:cs typeface="MS PGothic" charset="0"/>
            </a:endParaRPr>
          </a:p>
          <a:p>
            <a:pPr marL="461963" lvl="0" indent="-461963">
              <a:buNone/>
            </a:pPr>
            <a:endParaRPr lang="en-US" sz="1200" i="1" dirty="0">
              <a:latin typeface="Candara" charset="0"/>
              <a:cs typeface="Candara" charset="0"/>
            </a:endParaRPr>
          </a:p>
          <a:p>
            <a:pPr marL="461963" indent="-461963" algn="ctr">
              <a:spcBef>
                <a:spcPct val="0"/>
              </a:spcBef>
              <a:buNone/>
            </a:pPr>
            <a:r>
              <a:rPr lang="en-US" sz="2500" i="1" baseline="30000" dirty="0" smtClean="0">
                <a:latin typeface="Candara"/>
                <a:cs typeface="Candara"/>
              </a:rPr>
              <a:t>4</a:t>
            </a:r>
            <a:r>
              <a:rPr lang="en-US" sz="2500" i="1" dirty="0">
                <a:latin typeface="Candara"/>
                <a:cs typeface="Candara"/>
              </a:rPr>
              <a:t> to an inheritance that is imperishable, undefiled, </a:t>
            </a:r>
            <a:r>
              <a:rPr lang="en-US" sz="2500" i="1" dirty="0" smtClean="0">
                <a:latin typeface="Candara"/>
                <a:cs typeface="Candara"/>
              </a:rPr>
              <a:t>and </a:t>
            </a:r>
            <a:br>
              <a:rPr lang="en-US" sz="2500" i="1" dirty="0" smtClean="0">
                <a:latin typeface="Candara"/>
                <a:cs typeface="Candara"/>
              </a:rPr>
            </a:br>
            <a:r>
              <a:rPr lang="en-US" sz="2500" i="1" dirty="0" smtClean="0">
                <a:latin typeface="Candara"/>
                <a:cs typeface="Candara"/>
              </a:rPr>
              <a:t>unfading</a:t>
            </a:r>
            <a:r>
              <a:rPr lang="en-US" sz="2500" i="1" dirty="0">
                <a:latin typeface="Candara"/>
                <a:cs typeface="Candara"/>
              </a:rPr>
              <a:t>, kept in heaven for you, </a:t>
            </a:r>
            <a:r>
              <a:rPr lang="en-US" sz="2500" i="1" baseline="30000" dirty="0">
                <a:latin typeface="Candara"/>
                <a:cs typeface="Candara"/>
              </a:rPr>
              <a:t>5</a:t>
            </a:r>
            <a:r>
              <a:rPr lang="en-US" sz="2500" i="1" dirty="0">
                <a:latin typeface="Candara"/>
                <a:cs typeface="Candara"/>
              </a:rPr>
              <a:t> who by God’s </a:t>
            </a:r>
            <a:r>
              <a:rPr lang="en-US" sz="2500" i="1" dirty="0" smtClean="0">
                <a:latin typeface="Candara"/>
                <a:cs typeface="Candara"/>
              </a:rPr>
              <a:t>power</a:t>
            </a:r>
            <a:br>
              <a:rPr lang="en-US" sz="2500" i="1" dirty="0" smtClean="0">
                <a:latin typeface="Candara"/>
                <a:cs typeface="Candara"/>
              </a:rPr>
            </a:br>
            <a:r>
              <a:rPr lang="en-US" sz="2500" i="1" dirty="0" smtClean="0">
                <a:latin typeface="Candara"/>
                <a:cs typeface="Candara"/>
              </a:rPr>
              <a:t>are </a:t>
            </a:r>
            <a:r>
              <a:rPr lang="en-US" sz="2500" i="1" dirty="0">
                <a:latin typeface="Candara"/>
                <a:cs typeface="Candara"/>
              </a:rPr>
              <a:t>being guarded through faith for a salvation </a:t>
            </a:r>
            <a:r>
              <a:rPr lang="en-US" sz="2500" i="1" dirty="0" smtClean="0">
                <a:latin typeface="Candara"/>
                <a:cs typeface="Candara"/>
              </a:rPr>
              <a:t/>
            </a:r>
            <a:br>
              <a:rPr lang="en-US" sz="2500" i="1" dirty="0" smtClean="0">
                <a:latin typeface="Candara"/>
                <a:cs typeface="Candara"/>
              </a:rPr>
            </a:br>
            <a:r>
              <a:rPr lang="en-US" sz="2500" i="1" dirty="0" smtClean="0">
                <a:latin typeface="Candara"/>
                <a:cs typeface="Candara"/>
              </a:rPr>
              <a:t>ready </a:t>
            </a:r>
            <a:r>
              <a:rPr lang="en-US" sz="2500" i="1" dirty="0">
                <a:latin typeface="Candara"/>
                <a:cs typeface="Candara"/>
              </a:rPr>
              <a:t>to be revealed in the last time. (vs. 4-5</a:t>
            </a:r>
            <a:r>
              <a:rPr lang="en-US" sz="2500" i="1" dirty="0" smtClean="0">
                <a:latin typeface="Candara"/>
                <a:cs typeface="Candara"/>
              </a:rPr>
              <a:t>)</a:t>
            </a:r>
          </a:p>
          <a:p>
            <a:pPr marL="461963" indent="-461963" algn="ctr">
              <a:spcBef>
                <a:spcPct val="0"/>
              </a:spcBef>
              <a:buNone/>
            </a:pPr>
            <a:endParaRPr lang="en-US" sz="1400" i="1" dirty="0" smtClean="0">
              <a:latin typeface="Candara"/>
              <a:cs typeface="Candara"/>
            </a:endParaRPr>
          </a:p>
          <a:p>
            <a:pPr marL="912813" lvl="2" indent="-457200" defTabSz="385763">
              <a:spcBef>
                <a:spcPts val="0"/>
              </a:spcBef>
              <a:buFont typeface="Wingdings" charset="0"/>
              <a:buChar char="Ø"/>
              <a:defRPr/>
            </a:pPr>
            <a:r>
              <a:rPr lang="en-US" sz="2600" b="1" kern="1200" dirty="0" smtClean="0">
                <a:latin typeface="Candara" charset="0"/>
                <a:ea typeface="ＭＳ Ｐゴシック" charset="0"/>
                <a:cs typeface="Candara" charset="0"/>
              </a:rPr>
              <a:t>A false hope of the worldly values is that we could find lasting happiness in wealth, health, and our loved ones, but this is short-lived.</a:t>
            </a:r>
          </a:p>
          <a:p>
            <a:pPr marL="912813" lvl="2" indent="-457200" defTabSz="385763">
              <a:spcBef>
                <a:spcPts val="0"/>
              </a:spcBef>
              <a:buFont typeface="Wingdings" charset="0"/>
              <a:buChar char="Ø"/>
              <a:defRPr/>
            </a:pPr>
            <a:r>
              <a:rPr lang="en-US" sz="2600" b="1" kern="1200" dirty="0" smtClean="0">
                <a:latin typeface="Candara" charset="0"/>
                <a:ea typeface="ＭＳ Ｐゴシック" charset="0"/>
                <a:cs typeface="Candara" charset="0"/>
              </a:rPr>
              <a:t>Living hope is a sure certainty in God’s sovereign plan of bringing an eternally satisfying inheritance to all those who are in Christ Jesus.</a:t>
            </a:r>
          </a:p>
        </p:txBody>
      </p:sp>
    </p:spTree>
    <p:extLst>
      <p:ext uri="{BB962C8B-B14F-4D97-AF65-F5344CB8AC3E}">
        <p14:creationId xmlns:p14="http://schemas.microsoft.com/office/powerpoint/2010/main" val="276547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11582400" cy="838200"/>
          </a:xfrm>
        </p:spPr>
        <p:txBody>
          <a:bodyPr/>
          <a:lstStyle/>
          <a:p>
            <a:r>
              <a:rPr lang="en-US" sz="3000" b="1" dirty="0">
                <a:latin typeface="Candara" charset="0"/>
                <a:cs typeface="MS PGothic" charset="0"/>
              </a:rPr>
              <a:t>WHAT DIFFERENCE DOES THE “LIVING HOPE” MAKE IN OUR LIVES?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11684000" cy="5274337"/>
          </a:xfrm>
        </p:spPr>
        <p:txBody>
          <a:bodyPr/>
          <a:lstStyle/>
          <a:p>
            <a:pPr marL="461963" indent="-461963">
              <a:buNone/>
            </a:pPr>
            <a:r>
              <a:rPr lang="en-US" sz="2700" b="1" dirty="0">
                <a:latin typeface="Candara" charset="0"/>
                <a:cs typeface="MS PGothic" charset="0"/>
              </a:rPr>
              <a:t>2</a:t>
            </a:r>
            <a:r>
              <a:rPr lang="en-US" sz="2700" b="1" dirty="0" smtClean="0">
                <a:latin typeface="Candara" charset="0"/>
                <a:cs typeface="MS PGothic" charset="0"/>
              </a:rPr>
              <a:t>)  </a:t>
            </a:r>
            <a:r>
              <a:rPr lang="en-US" sz="2800" b="1" dirty="0" smtClean="0">
                <a:latin typeface="Candara" charset="0"/>
                <a:cs typeface="MS PGothic" charset="0"/>
              </a:rPr>
              <a:t>Living </a:t>
            </a:r>
            <a:r>
              <a:rPr lang="en-US" sz="2800" b="1" dirty="0">
                <a:latin typeface="Candara" charset="0"/>
                <a:cs typeface="MS PGothic" charset="0"/>
              </a:rPr>
              <a:t>hope in the risen Christ leads us to </a:t>
            </a:r>
            <a:r>
              <a:rPr lang="en-US" sz="2800" b="1" dirty="0">
                <a:solidFill>
                  <a:srgbClr val="FF0000"/>
                </a:solidFill>
                <a:latin typeface="Candara" charset="0"/>
                <a:cs typeface="MS PGothic" charset="0"/>
              </a:rPr>
              <a:t>endure the hardships and trials of real </a:t>
            </a:r>
            <a:r>
              <a:rPr lang="en-US" sz="2800" b="1" dirty="0" smtClean="0">
                <a:solidFill>
                  <a:srgbClr val="FF0000"/>
                </a:solidFill>
                <a:latin typeface="Candara" charset="0"/>
                <a:cs typeface="MS PGothic" charset="0"/>
              </a:rPr>
              <a:t>life by faith.</a:t>
            </a:r>
            <a:endParaRPr lang="en-US" sz="2800" b="1" dirty="0">
              <a:solidFill>
                <a:srgbClr val="FF0000"/>
              </a:solidFill>
              <a:latin typeface="Candara" charset="0"/>
              <a:cs typeface="MS PGothic" charset="0"/>
            </a:endParaRPr>
          </a:p>
          <a:p>
            <a:pPr marL="461963" lvl="0" indent="-461963">
              <a:buNone/>
            </a:pPr>
            <a:endParaRPr lang="en-US" sz="1200" i="1" dirty="0">
              <a:latin typeface="Candara" charset="0"/>
              <a:cs typeface="Candara" charset="0"/>
            </a:endParaRPr>
          </a:p>
          <a:p>
            <a:pPr marL="461963" indent="-461963" algn="ctr">
              <a:spcBef>
                <a:spcPct val="0"/>
              </a:spcBef>
              <a:buNone/>
            </a:pPr>
            <a:r>
              <a:rPr lang="en-US" sz="2500" i="1" baseline="30000" dirty="0" smtClean="0">
                <a:latin typeface="Candara"/>
                <a:cs typeface="Candara"/>
              </a:rPr>
              <a:t>6</a:t>
            </a:r>
            <a:r>
              <a:rPr lang="en-US" sz="2500" i="1" dirty="0" smtClean="0">
                <a:latin typeface="Candara"/>
                <a:cs typeface="Candara"/>
              </a:rPr>
              <a:t> In </a:t>
            </a:r>
            <a:r>
              <a:rPr lang="en-US" sz="2500" i="1" dirty="0">
                <a:latin typeface="Candara"/>
                <a:cs typeface="Candara"/>
              </a:rPr>
              <a:t>this you rejoice, though now for a little while, </a:t>
            </a:r>
            <a:br>
              <a:rPr lang="en-US" sz="2500" i="1" dirty="0">
                <a:latin typeface="Candara"/>
                <a:cs typeface="Candara"/>
              </a:rPr>
            </a:br>
            <a:r>
              <a:rPr lang="en-US" sz="2500" i="1" dirty="0">
                <a:latin typeface="Candara"/>
                <a:cs typeface="Candara"/>
              </a:rPr>
              <a:t>if necessary, you have been grieved by various trials, </a:t>
            </a:r>
            <a:r>
              <a:rPr lang="en-US" sz="2500" i="1" baseline="30000" dirty="0">
                <a:latin typeface="Candara"/>
                <a:cs typeface="Candara"/>
              </a:rPr>
              <a:t>7</a:t>
            </a:r>
            <a:r>
              <a:rPr lang="en-US" sz="2500" i="1" dirty="0">
                <a:latin typeface="Candara"/>
                <a:cs typeface="Candara"/>
              </a:rPr>
              <a:t> so that</a:t>
            </a:r>
            <a:br>
              <a:rPr lang="en-US" sz="2500" i="1" dirty="0">
                <a:latin typeface="Candara"/>
                <a:cs typeface="Candara"/>
              </a:rPr>
            </a:br>
            <a:r>
              <a:rPr lang="en-US" sz="2500" i="1" dirty="0">
                <a:latin typeface="Candara"/>
                <a:cs typeface="Candara"/>
              </a:rPr>
              <a:t> the tested genuineness of your faith—more precious than gold that </a:t>
            </a:r>
            <a:br>
              <a:rPr lang="en-US" sz="2500" i="1" dirty="0">
                <a:latin typeface="Candara"/>
                <a:cs typeface="Candara"/>
              </a:rPr>
            </a:br>
            <a:r>
              <a:rPr lang="en-US" sz="2500" i="1" dirty="0">
                <a:latin typeface="Candara"/>
                <a:cs typeface="Candara"/>
              </a:rPr>
              <a:t>perishes though it is tested by fire—may be found to result in praise </a:t>
            </a:r>
            <a:br>
              <a:rPr lang="en-US" sz="2500" i="1" dirty="0">
                <a:latin typeface="Candara"/>
                <a:cs typeface="Candara"/>
              </a:rPr>
            </a:br>
            <a:r>
              <a:rPr lang="en-US" sz="2500" i="1" dirty="0">
                <a:latin typeface="Candara"/>
                <a:cs typeface="Candara"/>
              </a:rPr>
              <a:t>and glory and honor at the revelation of Jesus Christ, (vs. 6-7) </a:t>
            </a:r>
            <a:endParaRPr lang="en-US" sz="2500" i="1" dirty="0" smtClean="0">
              <a:latin typeface="Candara"/>
              <a:cs typeface="Candara"/>
            </a:endParaRPr>
          </a:p>
          <a:p>
            <a:pPr marL="461963" indent="-461963" algn="ctr">
              <a:spcBef>
                <a:spcPct val="0"/>
              </a:spcBef>
              <a:buNone/>
            </a:pPr>
            <a:endParaRPr lang="en-US" sz="1400" i="1" dirty="0">
              <a:latin typeface="Candara"/>
              <a:cs typeface="Candara"/>
            </a:endParaRPr>
          </a:p>
          <a:p>
            <a:pPr marL="912813" lvl="2" indent="-457200" defTabSz="385763">
              <a:spcBef>
                <a:spcPts val="0"/>
              </a:spcBef>
              <a:buFont typeface="Wingdings" charset="0"/>
              <a:buChar char="Ø"/>
              <a:defRPr/>
            </a:pPr>
            <a:r>
              <a:rPr lang="en-US" sz="2600" b="1" kern="1200" dirty="0" smtClean="0">
                <a:latin typeface="Candara" charset="0"/>
                <a:ea typeface="ＭＳ Ｐゴシック" charset="0"/>
                <a:cs typeface="Candara" charset="0"/>
              </a:rPr>
              <a:t>In living hope, there is no need to live in denial. It helps us face harsh realities of life and fiery trials in our faith journey with Christ’s strength.</a:t>
            </a:r>
            <a:endParaRPr lang="en-US" sz="2600" b="1" kern="1200" dirty="0">
              <a:latin typeface="Candara" charset="0"/>
              <a:ea typeface="ＭＳ Ｐゴシック" charset="0"/>
              <a:cs typeface="Candara" charset="0"/>
            </a:endParaRPr>
          </a:p>
          <a:p>
            <a:pPr marL="912813" lvl="2" indent="-457200" defTabSz="385763">
              <a:spcBef>
                <a:spcPts val="0"/>
              </a:spcBef>
              <a:buFont typeface="Wingdings" charset="0"/>
              <a:buChar char="Ø"/>
              <a:defRPr/>
            </a:pPr>
            <a:r>
              <a:rPr lang="en-US" sz="2600" b="1" kern="1200" dirty="0" smtClean="0">
                <a:latin typeface="Candara" charset="0"/>
                <a:ea typeface="ＭＳ Ｐゴシック" charset="0"/>
                <a:cs typeface="Candara" charset="0"/>
              </a:rPr>
              <a:t>These trials also include our struggles with failures and sins; nevertheless, there is no condemnation </a:t>
            </a:r>
            <a:r>
              <a:rPr lang="en-US" b="1" kern="1200" dirty="0">
                <a:latin typeface="Candara" charset="0"/>
                <a:ea typeface="ＭＳ Ｐゴシック" charset="0"/>
                <a:cs typeface="Candara" charset="0"/>
              </a:rPr>
              <a:t>in </a:t>
            </a:r>
            <a:r>
              <a:rPr lang="en-US" b="1" kern="1200" dirty="0" smtClean="0">
                <a:latin typeface="Candara" charset="0"/>
                <a:ea typeface="ＭＳ Ｐゴシック" charset="0"/>
                <a:cs typeface="Candara" charset="0"/>
              </a:rPr>
              <a:t>Christ who restores us in his victory over sin.</a:t>
            </a:r>
            <a:endParaRPr lang="en-US" sz="2400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68156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11430000" cy="48006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i="1" dirty="0">
                <a:latin typeface="Candara"/>
                <a:cs typeface="Candara"/>
              </a:rPr>
              <a:t>I love the death and resurrection </a:t>
            </a:r>
            <a:r>
              <a:rPr lang="en-US" sz="2800" b="1" i="1" dirty="0" smtClean="0">
                <a:latin typeface="Candara"/>
                <a:cs typeface="Candara"/>
              </a:rPr>
              <a:t/>
            </a:r>
            <a:br>
              <a:rPr lang="en-US" sz="2800" b="1" i="1" dirty="0" smtClean="0">
                <a:latin typeface="Candara"/>
                <a:cs typeface="Candara"/>
              </a:rPr>
            </a:br>
            <a:r>
              <a:rPr lang="en-US" sz="2800" b="1" i="1" dirty="0" smtClean="0">
                <a:latin typeface="Candara"/>
                <a:cs typeface="Candara"/>
              </a:rPr>
              <a:t>of </a:t>
            </a:r>
            <a:r>
              <a:rPr lang="en-US" sz="2800" b="1" i="1" dirty="0">
                <a:latin typeface="Candara"/>
                <a:cs typeface="Candara"/>
              </a:rPr>
              <a:t>Jesus Christ </a:t>
            </a:r>
            <a:r>
              <a:rPr lang="en-US" sz="2800" b="1" i="1" dirty="0" smtClean="0">
                <a:latin typeface="Candara"/>
                <a:cs typeface="Candara"/>
              </a:rPr>
              <a:t>not </a:t>
            </a:r>
            <a:r>
              <a:rPr lang="en-US" sz="2800" b="1" i="1" dirty="0">
                <a:latin typeface="Candara"/>
                <a:cs typeface="Candara"/>
              </a:rPr>
              <a:t>because they turn my </a:t>
            </a:r>
            <a:r>
              <a:rPr lang="en-US" sz="2800" b="1" i="1" dirty="0" smtClean="0">
                <a:latin typeface="Candara"/>
                <a:cs typeface="Candara"/>
              </a:rPr>
              <a:t>life</a:t>
            </a:r>
            <a:br>
              <a:rPr lang="en-US" sz="2800" b="1" i="1" dirty="0" smtClean="0">
                <a:latin typeface="Candara"/>
                <a:cs typeface="Candara"/>
              </a:rPr>
            </a:br>
            <a:r>
              <a:rPr lang="en-US" sz="2800" b="1" i="1" dirty="0" smtClean="0">
                <a:latin typeface="Candara"/>
                <a:cs typeface="Candara"/>
              </a:rPr>
              <a:t> </a:t>
            </a:r>
            <a:r>
              <a:rPr lang="en-US" sz="2800" b="1" i="1" dirty="0">
                <a:latin typeface="Candara"/>
                <a:cs typeface="Candara"/>
              </a:rPr>
              <a:t>into a string of successes, but because </a:t>
            </a:r>
            <a:r>
              <a:rPr lang="en-US" sz="2800" b="1" i="1" dirty="0" smtClean="0">
                <a:latin typeface="Candara"/>
                <a:cs typeface="Candara"/>
              </a:rPr>
              <a:t>they </a:t>
            </a:r>
            <a:r>
              <a:rPr lang="en-US" sz="2800" b="1" i="1" dirty="0">
                <a:latin typeface="Candara"/>
                <a:cs typeface="Candara"/>
              </a:rPr>
              <a:t>keep </a:t>
            </a:r>
            <a:r>
              <a:rPr lang="en-US" sz="2800" b="1" i="1" dirty="0" smtClean="0">
                <a:latin typeface="Candara"/>
                <a:cs typeface="Candara"/>
              </a:rPr>
              <a:t/>
            </a:r>
            <a:br>
              <a:rPr lang="en-US" sz="2800" b="1" i="1" dirty="0" smtClean="0">
                <a:latin typeface="Candara"/>
                <a:cs typeface="Candara"/>
              </a:rPr>
            </a:br>
            <a:r>
              <a:rPr lang="en-US" sz="2800" b="1" i="1" dirty="0" smtClean="0">
                <a:latin typeface="Candara"/>
                <a:cs typeface="Candara"/>
              </a:rPr>
              <a:t>me </a:t>
            </a:r>
            <a:r>
              <a:rPr lang="en-US" sz="2800" b="1" i="1" dirty="0">
                <a:latin typeface="Candara"/>
                <a:cs typeface="Candara"/>
              </a:rPr>
              <a:t>from collapsing under a string of failures.</a:t>
            </a:r>
            <a:br>
              <a:rPr lang="en-US" sz="2800" b="1" i="1" dirty="0">
                <a:latin typeface="Candara"/>
                <a:cs typeface="Candara"/>
              </a:rPr>
            </a:br>
            <a:r>
              <a:rPr lang="en-US" sz="2800" b="1" i="1" dirty="0">
                <a:latin typeface="Candara"/>
                <a:cs typeface="Candara"/>
              </a:rPr>
              <a:t>John Piper</a:t>
            </a:r>
          </a:p>
        </p:txBody>
      </p:sp>
    </p:spTree>
    <p:extLst>
      <p:ext uri="{BB962C8B-B14F-4D97-AF65-F5344CB8AC3E}">
        <p14:creationId xmlns:p14="http://schemas.microsoft.com/office/powerpoint/2010/main" val="20031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11582400" cy="838200"/>
          </a:xfrm>
        </p:spPr>
        <p:txBody>
          <a:bodyPr/>
          <a:lstStyle/>
          <a:p>
            <a:r>
              <a:rPr lang="en-US" sz="3000" b="1" dirty="0">
                <a:latin typeface="Candara" charset="0"/>
                <a:cs typeface="MS PGothic" charset="0"/>
              </a:rPr>
              <a:t>WHAT DIFFERENCE DOES THE “LIVING HOPE” MAKE IN OUR LIVES?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11684000" cy="5274337"/>
          </a:xfrm>
        </p:spPr>
        <p:txBody>
          <a:bodyPr/>
          <a:lstStyle/>
          <a:p>
            <a:pPr marL="461963" indent="-461963">
              <a:buNone/>
            </a:pPr>
            <a:r>
              <a:rPr lang="en-US" sz="2700" b="1" dirty="0" smtClean="0">
                <a:latin typeface="Candara" charset="0"/>
                <a:cs typeface="MS PGothic" charset="0"/>
              </a:rPr>
              <a:t>3)  </a:t>
            </a:r>
            <a:r>
              <a:rPr lang="en-US" sz="2800" b="1" dirty="0" smtClean="0">
                <a:latin typeface="Candara" charset="0"/>
                <a:cs typeface="MS PGothic" charset="0"/>
              </a:rPr>
              <a:t>Living </a:t>
            </a:r>
            <a:r>
              <a:rPr lang="en-US" sz="2800" b="1" dirty="0">
                <a:latin typeface="Candara" charset="0"/>
                <a:cs typeface="MS PGothic" charset="0"/>
              </a:rPr>
              <a:t>hope in the risen Christ leads us to </a:t>
            </a:r>
            <a:r>
              <a:rPr lang="en-US" sz="2800" b="1" dirty="0">
                <a:solidFill>
                  <a:srgbClr val="FF0000"/>
                </a:solidFill>
                <a:latin typeface="Candara" charset="0"/>
                <a:cs typeface="MS PGothic" charset="0"/>
              </a:rPr>
              <a:t>deepen our genuine faith in Christ whom we have not </a:t>
            </a:r>
            <a:r>
              <a:rPr lang="en-US" sz="2800" b="1" dirty="0" smtClean="0">
                <a:solidFill>
                  <a:srgbClr val="FF0000"/>
                </a:solidFill>
                <a:latin typeface="Candara" charset="0"/>
                <a:cs typeface="MS PGothic" charset="0"/>
              </a:rPr>
              <a:t>seen.</a:t>
            </a:r>
            <a:endParaRPr lang="en-US" sz="2800" b="1" dirty="0">
              <a:solidFill>
                <a:srgbClr val="FF0000"/>
              </a:solidFill>
              <a:latin typeface="Candara" charset="0"/>
              <a:cs typeface="MS PGothic" charset="0"/>
            </a:endParaRPr>
          </a:p>
          <a:p>
            <a:pPr marL="461963" lvl="0" indent="-461963">
              <a:buNone/>
            </a:pPr>
            <a:endParaRPr lang="en-US" sz="1200" i="1" dirty="0">
              <a:latin typeface="Candara" charset="0"/>
              <a:cs typeface="Candara" charset="0"/>
            </a:endParaRPr>
          </a:p>
          <a:p>
            <a:pPr marL="461963" indent="-461963" algn="ctr">
              <a:spcBef>
                <a:spcPct val="0"/>
              </a:spcBef>
              <a:buNone/>
            </a:pPr>
            <a:r>
              <a:rPr lang="en-US" sz="2500" i="1" baseline="30000" dirty="0">
                <a:latin typeface="Candara"/>
                <a:cs typeface="Candara"/>
              </a:rPr>
              <a:t>7</a:t>
            </a:r>
            <a:r>
              <a:rPr lang="en-US" sz="2500" i="1" dirty="0">
                <a:latin typeface="Candara"/>
                <a:cs typeface="Candara"/>
              </a:rPr>
              <a:t> so that the tested genuineness of your faith—more precious</a:t>
            </a:r>
            <a:br>
              <a:rPr lang="en-US" sz="2500" i="1" dirty="0">
                <a:latin typeface="Candara"/>
                <a:cs typeface="Candara"/>
              </a:rPr>
            </a:br>
            <a:r>
              <a:rPr lang="en-US" sz="2500" i="1" dirty="0">
                <a:latin typeface="Candara"/>
                <a:cs typeface="Candara"/>
              </a:rPr>
              <a:t> than gold that perishes though it is tested by fire—may be found to </a:t>
            </a:r>
            <a:br>
              <a:rPr lang="en-US" sz="2500" i="1" dirty="0">
                <a:latin typeface="Candara"/>
                <a:cs typeface="Candara"/>
              </a:rPr>
            </a:br>
            <a:r>
              <a:rPr lang="en-US" sz="2500" i="1" dirty="0">
                <a:latin typeface="Candara"/>
                <a:cs typeface="Candara"/>
              </a:rPr>
              <a:t>result in praise and glory and honor at the revelation of Jesus </a:t>
            </a:r>
            <a:br>
              <a:rPr lang="en-US" sz="2500" i="1" dirty="0">
                <a:latin typeface="Candara"/>
                <a:cs typeface="Candara"/>
              </a:rPr>
            </a:br>
            <a:r>
              <a:rPr lang="en-US" sz="2500" i="1" dirty="0">
                <a:latin typeface="Candara"/>
                <a:cs typeface="Candara"/>
              </a:rPr>
              <a:t>Christ  </a:t>
            </a:r>
            <a:r>
              <a:rPr lang="en-US" sz="2500" i="1" baseline="30000" dirty="0">
                <a:latin typeface="Candara"/>
                <a:cs typeface="Candara"/>
              </a:rPr>
              <a:t>8</a:t>
            </a:r>
            <a:r>
              <a:rPr lang="en-US" sz="2500" i="1" dirty="0">
                <a:latin typeface="Candara"/>
                <a:cs typeface="Candara"/>
              </a:rPr>
              <a:t> Though you have not seen him, you love him. Though </a:t>
            </a:r>
            <a:br>
              <a:rPr lang="en-US" sz="2500" i="1" dirty="0">
                <a:latin typeface="Candara"/>
                <a:cs typeface="Candara"/>
              </a:rPr>
            </a:br>
            <a:r>
              <a:rPr lang="en-US" sz="2500" i="1" dirty="0">
                <a:latin typeface="Candara"/>
                <a:cs typeface="Candara"/>
              </a:rPr>
              <a:t>you do not now see him, you believe in him... (vs. 7-8a)</a:t>
            </a:r>
          </a:p>
          <a:p>
            <a:pPr marL="461963" indent="-461963" algn="ctr">
              <a:spcBef>
                <a:spcPct val="0"/>
              </a:spcBef>
              <a:buNone/>
            </a:pPr>
            <a:endParaRPr lang="en-US" sz="1400" i="1" dirty="0">
              <a:latin typeface="Candara"/>
              <a:cs typeface="Candara"/>
            </a:endParaRPr>
          </a:p>
          <a:p>
            <a:pPr marL="912813" lvl="2" indent="-457200" defTabSz="385763">
              <a:spcBef>
                <a:spcPts val="0"/>
              </a:spcBef>
              <a:buFont typeface="Wingdings" charset="0"/>
              <a:buChar char="Ø"/>
              <a:defRPr/>
            </a:pPr>
            <a:r>
              <a:rPr lang="en-US" sz="2600" b="1" kern="1200" dirty="0" smtClean="0">
                <a:latin typeface="Candara" charset="0"/>
                <a:ea typeface="ＭＳ Ｐゴシック" charset="0"/>
                <a:cs typeface="Candara" charset="0"/>
              </a:rPr>
              <a:t>As we endure hardships and trials of life with the living hope in our risen Savior, our faith is tested and purified through them.</a:t>
            </a:r>
            <a:endParaRPr lang="en-US" sz="2600" b="1" kern="1200" dirty="0">
              <a:latin typeface="Candara" charset="0"/>
              <a:ea typeface="ＭＳ Ｐゴシック" charset="0"/>
              <a:cs typeface="Candara" charset="0"/>
            </a:endParaRPr>
          </a:p>
          <a:p>
            <a:pPr marL="912813" lvl="2" indent="-457200" defTabSz="385763">
              <a:spcBef>
                <a:spcPts val="0"/>
              </a:spcBef>
              <a:buFont typeface="Wingdings" charset="0"/>
              <a:buChar char="Ø"/>
              <a:defRPr/>
            </a:pPr>
            <a:r>
              <a:rPr lang="en-US" sz="2600" b="1" kern="1200" dirty="0" smtClean="0">
                <a:latin typeface="Candara" charset="0"/>
                <a:ea typeface="ＭＳ Ｐゴシック" charset="0"/>
                <a:cs typeface="Candara" charset="0"/>
              </a:rPr>
              <a:t>The genuineness of our faith is proven in the strength of our living hope in Christ over and over—in all this, we are more than a conqueror! </a:t>
            </a:r>
            <a:endParaRPr lang="en-US" sz="2600" b="1" kern="1200" dirty="0">
              <a:latin typeface="Candara" charset="0"/>
              <a:ea typeface="ＭＳ Ｐゴシック" charset="0"/>
              <a:cs typeface="Candara" charset="0"/>
            </a:endParaRPr>
          </a:p>
          <a:p>
            <a:pPr marL="461963" indent="-461963" algn="ctr">
              <a:spcBef>
                <a:spcPct val="0"/>
              </a:spcBef>
              <a:buNone/>
            </a:pPr>
            <a:endParaRPr lang="en-US" sz="2400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7710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2_Nor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5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36286</TotalTime>
  <Words>423</Words>
  <Application>Microsoft Office PowerPoint</Application>
  <PresentationFormat>Custom</PresentationFormat>
  <Paragraphs>72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18</vt:i4>
      </vt:variant>
      <vt:variant>
        <vt:lpstr>Slide Titles</vt:lpstr>
      </vt:variant>
      <vt:variant>
        <vt:i4>14</vt:i4>
      </vt:variant>
    </vt:vector>
  </HeadingPairs>
  <TitlesOfParts>
    <vt:vector size="32" baseType="lpstr"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Office Theme</vt:lpstr>
      <vt:lpstr>2_Office Theme</vt:lpstr>
      <vt:lpstr>6_Default Design</vt:lpstr>
      <vt:lpstr>7_Default Design</vt:lpstr>
      <vt:lpstr>8_Default Design</vt:lpstr>
      <vt:lpstr>9_Default Design</vt:lpstr>
      <vt:lpstr>10_Default Design</vt:lpstr>
      <vt:lpstr>2_Normal</vt:lpstr>
      <vt:lpstr>11_Default Design</vt:lpstr>
      <vt:lpstr>12_Default Design</vt:lpstr>
      <vt:lpstr>13_Default Design</vt:lpstr>
      <vt:lpstr>14_Default Design</vt:lpstr>
      <vt:lpstr>PowerPoint Presentation</vt:lpstr>
      <vt:lpstr>A Living Hope</vt:lpstr>
      <vt:lpstr>WHAT IS THIS “LIVING HOPE” OF EASTER?</vt:lpstr>
      <vt:lpstr>WHAT IS THIS “LIVING HOPE” OF EASTER?</vt:lpstr>
      <vt:lpstr>PowerPoint Presentation</vt:lpstr>
      <vt:lpstr>WHAT DIFFERENCE DOES THE “LIVING HOPE” MAKE IN OUR LIVES? </vt:lpstr>
      <vt:lpstr>WHAT DIFFERENCE DOES THE “LIVING HOPE” MAKE IN OUR LIVES? </vt:lpstr>
      <vt:lpstr>PowerPoint Presentation</vt:lpstr>
      <vt:lpstr>WHAT DIFFERENCE DOES THE “LIVING HOPE” MAKE IN OUR LIVES? </vt:lpstr>
      <vt:lpstr>PowerPoint Presentation</vt:lpstr>
      <vt:lpstr>WHAT DIFFERENCE DOES THE “LIVING HOPE” MAKE IN OUR LIVES? </vt:lpstr>
      <vt:lpstr>PowerPoint Presentation</vt:lpstr>
      <vt:lpstr>THREE PRACTICAL QUESTIONS  FOR OUR EVERYDAY LIFE</vt:lpstr>
      <vt:lpstr>PowerPoint Presentation</vt:lpstr>
    </vt:vector>
  </TitlesOfParts>
  <Company>UFP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K. Kim</dc:creator>
  <cp:lastModifiedBy>dmyama</cp:lastModifiedBy>
  <cp:revision>2843</cp:revision>
  <cp:lastPrinted>2016-03-27T13:14:25Z</cp:lastPrinted>
  <dcterms:created xsi:type="dcterms:W3CDTF">2007-10-20T20:09:35Z</dcterms:created>
  <dcterms:modified xsi:type="dcterms:W3CDTF">2016-03-28T07:08:56Z</dcterms:modified>
</cp:coreProperties>
</file>