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55"/>
  </p:notesMasterIdLst>
  <p:handoutMasterIdLst>
    <p:handoutMasterId r:id="rId56"/>
  </p:handoutMasterIdLst>
  <p:sldIdLst>
    <p:sldId id="1626" r:id="rId35"/>
    <p:sldId id="2927" r:id="rId36"/>
    <p:sldId id="2943" r:id="rId37"/>
    <p:sldId id="2939" r:id="rId38"/>
    <p:sldId id="2942" r:id="rId39"/>
    <p:sldId id="2944" r:id="rId40"/>
    <p:sldId id="2919" r:id="rId41"/>
    <p:sldId id="2945" r:id="rId42"/>
    <p:sldId id="2946" r:id="rId43"/>
    <p:sldId id="2947" r:id="rId44"/>
    <p:sldId id="2948" r:id="rId45"/>
    <p:sldId id="2949" r:id="rId46"/>
    <p:sldId id="2929" r:id="rId47"/>
    <p:sldId id="2951" r:id="rId48"/>
    <p:sldId id="2925" r:id="rId49"/>
    <p:sldId id="2952" r:id="rId50"/>
    <p:sldId id="2953" r:id="rId51"/>
    <p:sldId id="2954" r:id="rId52"/>
    <p:sldId id="2823" r:id="rId53"/>
    <p:sldId id="1929" r:id="rId54"/>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208" y="-38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6.xml"/><Relationship Id="rId51" Type="http://schemas.openxmlformats.org/officeDocument/2006/relationships/slide" Target="slides/slide17.xml"/><Relationship Id="rId52" Type="http://schemas.openxmlformats.org/officeDocument/2006/relationships/slide" Target="slides/slide18.xml"/><Relationship Id="rId53" Type="http://schemas.openxmlformats.org/officeDocument/2006/relationships/slide" Target="slides/slide19.xml"/><Relationship Id="rId54" Type="http://schemas.openxmlformats.org/officeDocument/2006/relationships/slide" Target="slides/slide20.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slide" Target="slides/slide14.xml"/><Relationship Id="rId4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8/16/15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8/16/15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lvl="0">
              <a:defRPr/>
            </a:pPr>
            <a:r>
              <a:rPr lang="en-US" sz="2400" b="1" spc="-10" dirty="0">
                <a:solidFill>
                  <a:srgbClr val="000000"/>
                </a:solidFill>
                <a:latin typeface="Candara" charset="0"/>
                <a:ea typeface="MS PGothic" charset="0"/>
                <a:cs typeface="Arial" charset="0"/>
              </a:rPr>
              <a:t>In the cross, Christ died </a:t>
            </a:r>
            <a:r>
              <a:rPr lang="en-US" sz="2400" b="1" spc="-10" dirty="0" smtClean="0">
                <a:solidFill>
                  <a:srgbClr val="FF0000"/>
                </a:solidFill>
                <a:latin typeface="Candara" charset="0"/>
                <a:ea typeface="MS PGothic" charset="0"/>
                <a:cs typeface="Arial" charset="0"/>
              </a:rPr>
              <a:t>TO RECONCILE BOTH JEWS &amp; GENTILES TO GOD</a:t>
            </a:r>
            <a:r>
              <a:rPr lang="en-US" sz="2400" b="1" spc="-10" dirty="0" smtClean="0">
                <a:solidFill>
                  <a:srgbClr val="000000"/>
                </a:solidFill>
                <a:latin typeface="Candara" charset="0"/>
                <a:ea typeface="MS PGothic" charset="0"/>
                <a:cs typeface="Arial" charset="0"/>
              </a:rPr>
              <a:t> (i.e., all people groups to God), </a:t>
            </a:r>
            <a:r>
              <a:rPr lang="en-US" sz="2400" b="1" spc="-10" dirty="0">
                <a:solidFill>
                  <a:srgbClr val="000000"/>
                </a:solidFill>
                <a:latin typeface="Candara" charset="0"/>
                <a:ea typeface="MS PGothic" charset="0"/>
                <a:cs typeface="Arial" charset="0"/>
              </a:rPr>
              <a:t>creating one new humanity in Christ </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Eph. 2:11-22; Gal. 3:28</a:t>
            </a:r>
            <a:r>
              <a:rPr lang="en-US" sz="2400" b="1" spc="-10" dirty="0" smtClean="0">
                <a:solidFill>
                  <a:srgbClr val="000000"/>
                </a:solidFill>
                <a:latin typeface="Candara" charset="0"/>
                <a:ea typeface="MS PGothic" charset="0"/>
                <a:cs typeface="Arial" charset="0"/>
              </a:rPr>
              <a:t>).</a:t>
            </a:r>
            <a:endParaRPr lang="en-US" sz="2400" b="1" spc="-10" dirty="0">
              <a:solidFill>
                <a:srgbClr val="000000"/>
              </a:solidFill>
              <a:latin typeface="Candara" charset="0"/>
              <a:ea typeface="MS PGothic" charset="0"/>
              <a:cs typeface="Arial" charset="0"/>
            </a:endParaRPr>
          </a:p>
          <a:p>
            <a:pPr marL="0" indent="0" algn="ctr">
              <a:spcBef>
                <a:spcPts val="0"/>
              </a:spcBef>
              <a:buNone/>
            </a:pPr>
            <a:endParaRPr lang="en-US" sz="1000" i="1" dirty="0" smtClean="0">
              <a:latin typeface="Candara"/>
              <a:cs typeface="Candara"/>
            </a:endParaRPr>
          </a:p>
          <a:p>
            <a:pPr marL="0" indent="0" algn="ctr">
              <a:spcBef>
                <a:spcPts val="0"/>
              </a:spcBef>
              <a:buNone/>
            </a:pPr>
            <a:r>
              <a:rPr lang="en-US" sz="2100" i="1" dirty="0">
                <a:latin typeface="Candara"/>
                <a:cs typeface="Candara"/>
              </a:rPr>
              <a:t> </a:t>
            </a:r>
            <a:r>
              <a:rPr lang="en-US" sz="2100" i="1" baseline="30000" dirty="0">
                <a:latin typeface="Candara"/>
                <a:cs typeface="Candara"/>
              </a:rPr>
              <a:t>17</a:t>
            </a:r>
            <a:r>
              <a:rPr lang="en-US" sz="2100" i="1" dirty="0">
                <a:latin typeface="Candara"/>
                <a:cs typeface="Candara"/>
              </a:rPr>
              <a:t> And he came and preached peace to you who were far off </a:t>
            </a:r>
            <a:br>
              <a:rPr lang="en-US" sz="2100" i="1" dirty="0">
                <a:latin typeface="Candara"/>
                <a:cs typeface="Candara"/>
              </a:rPr>
            </a:br>
            <a:r>
              <a:rPr lang="en-US" sz="2100" i="1" dirty="0">
                <a:latin typeface="Candara"/>
                <a:cs typeface="Candara"/>
              </a:rPr>
              <a:t>and peace to those who were near. </a:t>
            </a:r>
            <a:r>
              <a:rPr lang="en-US" sz="2100" i="1" baseline="30000" dirty="0">
                <a:latin typeface="Candara"/>
                <a:cs typeface="Candara"/>
              </a:rPr>
              <a:t>18</a:t>
            </a:r>
            <a:r>
              <a:rPr lang="en-US" sz="2100" i="1" dirty="0">
                <a:latin typeface="Candara"/>
                <a:cs typeface="Candara"/>
              </a:rPr>
              <a:t> For through him we both </a:t>
            </a:r>
            <a:br>
              <a:rPr lang="en-US" sz="2100" i="1" dirty="0">
                <a:latin typeface="Candara"/>
                <a:cs typeface="Candara"/>
              </a:rPr>
            </a:br>
            <a:r>
              <a:rPr lang="en-US" sz="2100" i="1" dirty="0">
                <a:latin typeface="Candara"/>
                <a:cs typeface="Candara"/>
              </a:rPr>
              <a:t>have access in one Spirit to the Father. </a:t>
            </a:r>
            <a:r>
              <a:rPr lang="en-US" sz="2100" i="1" baseline="30000" dirty="0">
                <a:solidFill>
                  <a:srgbClr val="FF0000"/>
                </a:solidFill>
                <a:latin typeface="Candara"/>
                <a:cs typeface="Candara"/>
              </a:rPr>
              <a:t>19</a:t>
            </a:r>
            <a:r>
              <a:rPr lang="en-US" sz="2100" i="1" dirty="0">
                <a:solidFill>
                  <a:srgbClr val="FF0000"/>
                </a:solidFill>
                <a:latin typeface="Candara"/>
                <a:cs typeface="Candara"/>
              </a:rPr>
              <a:t> So then you are no longer </a:t>
            </a:r>
            <a:br>
              <a:rPr lang="en-US" sz="2100" i="1" dirty="0">
                <a:solidFill>
                  <a:srgbClr val="FF0000"/>
                </a:solidFill>
                <a:latin typeface="Candara"/>
                <a:cs typeface="Candara"/>
              </a:rPr>
            </a:br>
            <a:r>
              <a:rPr lang="en-US" sz="2100" i="1" dirty="0">
                <a:solidFill>
                  <a:srgbClr val="FF0000"/>
                </a:solidFill>
                <a:latin typeface="Candara"/>
                <a:cs typeface="Candara"/>
              </a:rPr>
              <a:t>strangers and aliens, but you are fellow citizens with the saints and </a:t>
            </a:r>
            <a:br>
              <a:rPr lang="en-US" sz="2100" i="1" dirty="0">
                <a:solidFill>
                  <a:srgbClr val="FF0000"/>
                </a:solidFill>
                <a:latin typeface="Candara"/>
                <a:cs typeface="Candara"/>
              </a:rPr>
            </a:br>
            <a:r>
              <a:rPr lang="en-US" sz="2100" i="1" dirty="0">
                <a:solidFill>
                  <a:srgbClr val="FF0000"/>
                </a:solidFill>
                <a:latin typeface="Candara"/>
                <a:cs typeface="Candara"/>
              </a:rPr>
              <a:t>members of the household of God,</a:t>
            </a:r>
            <a:r>
              <a:rPr lang="en-US" sz="2100" i="1" dirty="0">
                <a:latin typeface="Candara"/>
                <a:cs typeface="Candara"/>
              </a:rPr>
              <a:t> </a:t>
            </a:r>
            <a:r>
              <a:rPr lang="en-US" sz="2100" i="1" baseline="30000" dirty="0">
                <a:latin typeface="Candara"/>
                <a:cs typeface="Candara"/>
              </a:rPr>
              <a:t>20</a:t>
            </a:r>
            <a:r>
              <a:rPr lang="en-US" sz="2100" i="1" dirty="0">
                <a:latin typeface="Candara"/>
                <a:cs typeface="Candara"/>
              </a:rPr>
              <a:t> built on the foundation of </a:t>
            </a:r>
            <a:r>
              <a:rPr lang="en-US" sz="2100" i="1" dirty="0" smtClean="0">
                <a:latin typeface="Candara"/>
                <a:cs typeface="Candara"/>
              </a:rPr>
              <a:t>the</a:t>
            </a:r>
            <a:r>
              <a:rPr lang="en-US" sz="2100" i="1" dirty="0">
                <a:latin typeface="Candara"/>
                <a:cs typeface="Candara"/>
              </a:rPr>
              <a:t/>
            </a:r>
            <a:br>
              <a:rPr lang="en-US" sz="2100" i="1" dirty="0">
                <a:latin typeface="Candara"/>
                <a:cs typeface="Candara"/>
              </a:rPr>
            </a:br>
            <a:r>
              <a:rPr lang="en-US" sz="2100" i="1" dirty="0">
                <a:latin typeface="Candara"/>
                <a:cs typeface="Candara"/>
              </a:rPr>
              <a:t> apostles and prophets, Christ Jesus himself being the cornerstone, </a:t>
            </a:r>
            <a:br>
              <a:rPr lang="en-US" sz="2100" i="1" dirty="0">
                <a:latin typeface="Candara"/>
                <a:cs typeface="Candara"/>
              </a:rPr>
            </a:br>
            <a:r>
              <a:rPr lang="en-US" sz="2100" i="1" baseline="30000" dirty="0">
                <a:latin typeface="Candara"/>
                <a:cs typeface="Candara"/>
              </a:rPr>
              <a:t>21</a:t>
            </a:r>
            <a:r>
              <a:rPr lang="en-US" sz="2100" i="1" dirty="0">
                <a:latin typeface="Candara"/>
                <a:cs typeface="Candara"/>
              </a:rPr>
              <a:t> in whom the whole structure, being joined together, grows into</a:t>
            </a:r>
            <a:br>
              <a:rPr lang="en-US" sz="2100" i="1" dirty="0">
                <a:latin typeface="Candara"/>
                <a:cs typeface="Candara"/>
              </a:rPr>
            </a:br>
            <a:r>
              <a:rPr lang="en-US" sz="2100" i="1" dirty="0">
                <a:latin typeface="Candara"/>
                <a:cs typeface="Candara"/>
              </a:rPr>
              <a:t> a holy temple in the Lord. </a:t>
            </a:r>
            <a:r>
              <a:rPr lang="en-US" sz="2100" i="1" baseline="30000" dirty="0">
                <a:latin typeface="Candara"/>
                <a:cs typeface="Candara"/>
              </a:rPr>
              <a:t>22</a:t>
            </a:r>
            <a:r>
              <a:rPr lang="en-US" sz="2100" i="1" dirty="0">
                <a:latin typeface="Candara"/>
                <a:cs typeface="Candara"/>
              </a:rPr>
              <a:t> In him you also are being built </a:t>
            </a:r>
            <a:br>
              <a:rPr lang="en-US" sz="2100" i="1" dirty="0">
                <a:latin typeface="Candara"/>
                <a:cs typeface="Candara"/>
              </a:rPr>
            </a:br>
            <a:r>
              <a:rPr lang="en-US" sz="2100" i="1" dirty="0">
                <a:latin typeface="Candara"/>
                <a:cs typeface="Candara"/>
              </a:rPr>
              <a:t>together into a dwelling place for God by the Spirit.</a:t>
            </a:r>
            <a:br>
              <a:rPr lang="en-US" sz="2100" i="1" dirty="0">
                <a:latin typeface="Candara"/>
                <a:cs typeface="Candara"/>
              </a:rPr>
            </a:br>
            <a:r>
              <a:rPr lang="en-US" sz="2100" i="1" dirty="0">
                <a:latin typeface="Candara"/>
                <a:cs typeface="Candara"/>
              </a:rPr>
              <a:t>Ephesians 2:11-22 </a:t>
            </a:r>
            <a:endParaRPr lang="en-US" sz="2100" i="1" dirty="0" smtClean="0">
              <a:latin typeface="Candara"/>
              <a:cs typeface="Candara"/>
            </a:endParaRPr>
          </a:p>
          <a:p>
            <a:pPr marL="0" indent="0" algn="ctr">
              <a:spcBef>
                <a:spcPts val="0"/>
              </a:spcBef>
              <a:buNone/>
            </a:pPr>
            <a:endParaRPr lang="en-US" sz="2200" i="1" dirty="0">
              <a:latin typeface="Candara"/>
              <a:cs typeface="Candara"/>
            </a:endParaRPr>
          </a:p>
        </p:txBody>
      </p:sp>
    </p:spTree>
    <p:extLst>
      <p:ext uri="{BB962C8B-B14F-4D97-AF65-F5344CB8AC3E}">
        <p14:creationId xmlns:p14="http://schemas.microsoft.com/office/powerpoint/2010/main" val="26508515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lvl="0">
              <a:defRPr/>
            </a:pPr>
            <a:r>
              <a:rPr lang="en-US" sz="2400" b="1" spc="-10" dirty="0">
                <a:solidFill>
                  <a:srgbClr val="000000"/>
                </a:solidFill>
                <a:latin typeface="Candara" charset="0"/>
                <a:ea typeface="MS PGothic" charset="0"/>
                <a:cs typeface="Arial" charset="0"/>
              </a:rPr>
              <a:t>In the cross, Christ died </a:t>
            </a:r>
            <a:r>
              <a:rPr lang="en-US" sz="2400" b="1" spc="-10" dirty="0" smtClean="0">
                <a:solidFill>
                  <a:srgbClr val="FF0000"/>
                </a:solidFill>
                <a:latin typeface="Candara" charset="0"/>
                <a:ea typeface="MS PGothic" charset="0"/>
                <a:cs typeface="Arial" charset="0"/>
              </a:rPr>
              <a:t>TO RECONCILE BOTH JEWS &amp; GENTILES TO GOD</a:t>
            </a:r>
            <a:r>
              <a:rPr lang="en-US" sz="2400" b="1" spc="-10" dirty="0" smtClean="0">
                <a:solidFill>
                  <a:srgbClr val="000000"/>
                </a:solidFill>
                <a:latin typeface="Candara" charset="0"/>
                <a:ea typeface="MS PGothic" charset="0"/>
                <a:cs typeface="Arial" charset="0"/>
              </a:rPr>
              <a:t> (i.e., all people groups to God), </a:t>
            </a:r>
            <a:r>
              <a:rPr lang="en-US" sz="2400" b="1" spc="-10" dirty="0">
                <a:solidFill>
                  <a:srgbClr val="000000"/>
                </a:solidFill>
                <a:latin typeface="Candara" charset="0"/>
                <a:ea typeface="MS PGothic" charset="0"/>
                <a:cs typeface="Arial" charset="0"/>
              </a:rPr>
              <a:t>creating one new humanity in Christ </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Eph. 2:11-22; Gal. 3:28</a:t>
            </a:r>
            <a:r>
              <a:rPr lang="en-US" sz="2400" b="1" spc="-10" dirty="0" smtClean="0">
                <a:solidFill>
                  <a:srgbClr val="000000"/>
                </a:solidFill>
                <a:latin typeface="Candara" charset="0"/>
                <a:ea typeface="MS PGothic" charset="0"/>
                <a:cs typeface="Arial" charset="0"/>
              </a:rPr>
              <a:t>).</a:t>
            </a:r>
            <a:endParaRPr lang="en-US" sz="2400" b="1" spc="-10" dirty="0">
              <a:solidFill>
                <a:srgbClr val="000000"/>
              </a:solidFill>
              <a:latin typeface="Candara" charset="0"/>
              <a:ea typeface="MS PGothic" charset="0"/>
              <a:cs typeface="Arial" charset="0"/>
            </a:endParaRPr>
          </a:p>
          <a:p>
            <a:pPr marL="0" indent="0" algn="ctr">
              <a:spcBef>
                <a:spcPts val="0"/>
              </a:spcBef>
              <a:buNone/>
            </a:pPr>
            <a:endParaRPr lang="en-US" sz="1400" i="1" dirty="0" smtClean="0">
              <a:latin typeface="Candara"/>
              <a:cs typeface="Candara"/>
            </a:endParaRPr>
          </a:p>
          <a:p>
            <a:pPr marL="0" indent="0" algn="ctr">
              <a:spcBef>
                <a:spcPts val="0"/>
              </a:spcBef>
              <a:buNone/>
            </a:pPr>
            <a:r>
              <a:rPr lang="en-US" sz="2200" i="1" baseline="30000" dirty="0" smtClean="0">
                <a:latin typeface="Candara"/>
                <a:cs typeface="Candara"/>
              </a:rPr>
              <a:t>28</a:t>
            </a:r>
            <a:r>
              <a:rPr lang="en-US" sz="2200" i="1" dirty="0">
                <a:latin typeface="Candara"/>
                <a:cs typeface="Candara"/>
              </a:rPr>
              <a:t> There is neither Jew nor Greek,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there </a:t>
            </a:r>
            <a:r>
              <a:rPr lang="en-US" sz="2200" i="1" dirty="0">
                <a:latin typeface="Candara"/>
                <a:cs typeface="Candara"/>
              </a:rPr>
              <a:t>is neither slave nor free, </a:t>
            </a:r>
            <a:br>
              <a:rPr lang="en-US" sz="2200" i="1" dirty="0">
                <a:latin typeface="Candara"/>
                <a:cs typeface="Candara"/>
              </a:rPr>
            </a:br>
            <a:r>
              <a:rPr lang="en-US" sz="2200" i="1" dirty="0">
                <a:latin typeface="Candara"/>
                <a:cs typeface="Candara"/>
              </a:rPr>
              <a:t>there is no male and female, for you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are </a:t>
            </a:r>
            <a:r>
              <a:rPr lang="en-US" sz="2200" i="1" dirty="0">
                <a:latin typeface="Candara"/>
                <a:cs typeface="Candara"/>
              </a:rPr>
              <a:t>all one in Christ Jesus.</a:t>
            </a:r>
            <a:br>
              <a:rPr lang="en-US" sz="2200" i="1" dirty="0">
                <a:latin typeface="Candara"/>
                <a:cs typeface="Candara"/>
              </a:rPr>
            </a:br>
            <a:r>
              <a:rPr lang="en-US" sz="2200" i="1" dirty="0">
                <a:latin typeface="Candara"/>
                <a:cs typeface="Candara"/>
              </a:rPr>
              <a:t>Galatians 3:28</a:t>
            </a:r>
          </a:p>
          <a:p>
            <a:pPr marL="0" indent="0" algn="ctr">
              <a:spcBef>
                <a:spcPts val="0"/>
              </a:spcBef>
              <a:buNone/>
            </a:pPr>
            <a:endParaRPr lang="en-US" sz="2200" i="1" dirty="0">
              <a:latin typeface="Candara"/>
              <a:cs typeface="Candara"/>
            </a:endParaRPr>
          </a:p>
        </p:txBody>
      </p:sp>
    </p:spTree>
    <p:extLst>
      <p:ext uri="{BB962C8B-B14F-4D97-AF65-F5344CB8AC3E}">
        <p14:creationId xmlns:p14="http://schemas.microsoft.com/office/powerpoint/2010/main" val="385704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a:defRPr/>
            </a:pPr>
            <a:r>
              <a:rPr lang="en-US" sz="2400" b="1" spc="-10" dirty="0">
                <a:solidFill>
                  <a:srgbClr val="000000"/>
                </a:solidFill>
                <a:latin typeface="Candara" charset="0"/>
                <a:ea typeface="MS PGothic" charset="0"/>
                <a:cs typeface="Arial" charset="0"/>
              </a:rPr>
              <a:t>Since God’s plan of salvation </a:t>
            </a:r>
            <a:r>
              <a:rPr lang="en-US" sz="2400" b="1" spc="-10" dirty="0" smtClean="0">
                <a:solidFill>
                  <a:srgbClr val="000000"/>
                </a:solidFill>
                <a:latin typeface="Candara" charset="0"/>
                <a:ea typeface="MS PGothic" charset="0"/>
                <a:cs typeface="Arial" charset="0"/>
              </a:rPr>
              <a:t>is</a:t>
            </a:r>
            <a:r>
              <a:rPr lang="en-US" sz="2400" b="1" spc="-10" dirty="0" smtClean="0">
                <a:solidFill>
                  <a:srgbClr val="FF0000"/>
                </a:solidFill>
                <a:latin typeface="Candara" charset="0"/>
                <a:ea typeface="MS PGothic" charset="0"/>
                <a:cs typeface="Arial" charset="0"/>
              </a:rPr>
              <a:t> FOR ALL “PEOPLES” BY GRACE </a:t>
            </a:r>
            <a:r>
              <a:rPr lang="en-US" sz="2400" b="1" spc="-10" dirty="0" smtClean="0">
                <a:solidFill>
                  <a:srgbClr val="000000"/>
                </a:solidFill>
                <a:latin typeface="Candara" charset="0"/>
                <a:ea typeface="MS PGothic" charset="0"/>
                <a:cs typeface="Arial" charset="0"/>
              </a:rPr>
              <a:t>through </a:t>
            </a:r>
            <a:r>
              <a:rPr lang="en-US" sz="2400" b="1" spc="-10" dirty="0">
                <a:solidFill>
                  <a:srgbClr val="000000"/>
                </a:solidFill>
                <a:latin typeface="Candara" charset="0"/>
                <a:ea typeface="MS PGothic" charset="0"/>
                <a:cs typeface="Arial" charset="0"/>
              </a:rPr>
              <a:t>faith in </a:t>
            </a:r>
            <a:r>
              <a:rPr lang="en-US" sz="2400" b="1" spc="-10" dirty="0" smtClean="0">
                <a:solidFill>
                  <a:srgbClr val="000000"/>
                </a:solidFill>
                <a:latin typeface="Candara" charset="0"/>
                <a:ea typeface="MS PGothic" charset="0"/>
                <a:cs typeface="Arial" charset="0"/>
              </a:rPr>
              <a:t>Christ, we </a:t>
            </a:r>
            <a:r>
              <a:rPr lang="en-US" sz="2400" b="1" spc="-10" dirty="0">
                <a:solidFill>
                  <a:srgbClr val="000000"/>
                </a:solidFill>
                <a:latin typeface="Candara" charset="0"/>
                <a:ea typeface="MS PGothic" charset="0"/>
                <a:cs typeface="Arial" charset="0"/>
              </a:rPr>
              <a:t>must pursue racial reconciliation </a:t>
            </a:r>
            <a:r>
              <a:rPr lang="en-US" sz="2400" b="1" spc="-10" dirty="0" smtClean="0">
                <a:solidFill>
                  <a:srgbClr val="000000"/>
                </a:solidFill>
                <a:latin typeface="Candara" charset="0"/>
                <a:ea typeface="MS PGothic" charset="0"/>
                <a:cs typeface="Arial" charset="0"/>
              </a:rPr>
              <a:t>and </a:t>
            </a:r>
            <a:r>
              <a:rPr lang="en-US" sz="2400" b="1" spc="-10" dirty="0">
                <a:solidFill>
                  <a:srgbClr val="000000"/>
                </a:solidFill>
                <a:latin typeface="Candara" charset="0"/>
                <a:ea typeface="MS PGothic" charset="0"/>
                <a:cs typeface="Arial" charset="0"/>
              </a:rPr>
              <a:t>diversity for God’s glory (Eph. 2:8-9; Rev. 5:9-10).</a:t>
            </a:r>
          </a:p>
          <a:p>
            <a:pPr marL="0" indent="0" algn="ctr">
              <a:spcBef>
                <a:spcPts val="0"/>
              </a:spcBef>
              <a:buNone/>
            </a:pPr>
            <a:endParaRPr lang="en-US" sz="1000" i="1" dirty="0" smtClean="0">
              <a:latin typeface="Candara"/>
              <a:cs typeface="Candara"/>
            </a:endParaRPr>
          </a:p>
          <a:p>
            <a:pPr marL="0" indent="0" algn="ctr">
              <a:spcBef>
                <a:spcPts val="0"/>
              </a:spcBef>
              <a:buNone/>
            </a:pPr>
            <a:r>
              <a:rPr lang="en-US" sz="2200" i="1" baseline="30000" dirty="0" smtClean="0">
                <a:latin typeface="Candara"/>
                <a:cs typeface="Candara"/>
              </a:rPr>
              <a:t>8</a:t>
            </a:r>
            <a:r>
              <a:rPr lang="en-US" sz="2200" i="1" dirty="0">
                <a:latin typeface="Candara"/>
                <a:cs typeface="Candara"/>
              </a:rPr>
              <a:t> For by grace you have been saved through faith. </a:t>
            </a:r>
            <a:br>
              <a:rPr lang="en-US" sz="2200" i="1" dirty="0">
                <a:latin typeface="Candara"/>
                <a:cs typeface="Candara"/>
              </a:rPr>
            </a:br>
            <a:r>
              <a:rPr lang="en-US" sz="2200" i="1" dirty="0">
                <a:latin typeface="Candara"/>
                <a:cs typeface="Candara"/>
              </a:rPr>
              <a:t>And this is not your own doing; it is the gift of God,</a:t>
            </a:r>
            <a:br>
              <a:rPr lang="en-US" sz="2200" i="1" dirty="0">
                <a:latin typeface="Candara"/>
                <a:cs typeface="Candara"/>
              </a:rPr>
            </a:br>
            <a:r>
              <a:rPr lang="en-US" sz="2200" i="1" dirty="0">
                <a:latin typeface="Candara"/>
                <a:cs typeface="Candara"/>
              </a:rPr>
              <a:t> </a:t>
            </a:r>
            <a:r>
              <a:rPr lang="en-US" sz="2200" i="1" baseline="30000" dirty="0">
                <a:latin typeface="Candara"/>
                <a:cs typeface="Candara"/>
              </a:rPr>
              <a:t>9</a:t>
            </a:r>
            <a:r>
              <a:rPr lang="en-US" sz="2200" i="1" dirty="0">
                <a:latin typeface="Candara"/>
                <a:cs typeface="Candara"/>
              </a:rPr>
              <a:t> not a result of works, so that no one may boast.</a:t>
            </a:r>
            <a:br>
              <a:rPr lang="en-US" sz="2200" i="1" dirty="0">
                <a:latin typeface="Candara"/>
                <a:cs typeface="Candara"/>
              </a:rPr>
            </a:br>
            <a:r>
              <a:rPr lang="en-US" sz="2200" i="1" dirty="0">
                <a:latin typeface="Candara"/>
                <a:cs typeface="Candara"/>
              </a:rPr>
              <a:t>Ephesians 2:8</a:t>
            </a:r>
            <a:r>
              <a:rPr lang="en-US" sz="2200" i="1" dirty="0" smtClean="0">
                <a:latin typeface="Candara"/>
                <a:cs typeface="Candara"/>
              </a:rPr>
              <a:t>-9</a:t>
            </a:r>
          </a:p>
          <a:p>
            <a:pPr marL="0" indent="0" algn="ctr">
              <a:spcBef>
                <a:spcPts val="0"/>
              </a:spcBef>
              <a:buNone/>
            </a:pPr>
            <a:endParaRPr lang="en-US" sz="1000" i="1" dirty="0">
              <a:latin typeface="Candara"/>
              <a:cs typeface="Candara"/>
            </a:endParaRPr>
          </a:p>
          <a:p>
            <a:pPr marL="0" indent="0" algn="ctr">
              <a:spcBef>
                <a:spcPts val="0"/>
              </a:spcBef>
              <a:buNone/>
            </a:pPr>
            <a:r>
              <a:rPr lang="en-US" sz="2200" i="1" baseline="30000" dirty="0">
                <a:latin typeface="Candara"/>
                <a:cs typeface="Candara"/>
              </a:rPr>
              <a:t>9</a:t>
            </a:r>
            <a:r>
              <a:rPr lang="en-US" sz="2200" i="1" dirty="0">
                <a:latin typeface="Candara"/>
                <a:cs typeface="Candara"/>
              </a:rPr>
              <a:t> And they sang a new song, saying,</a:t>
            </a:r>
          </a:p>
          <a:p>
            <a:pPr marL="0" indent="0" algn="ctr">
              <a:spcBef>
                <a:spcPts val="0"/>
              </a:spcBef>
              <a:buNone/>
            </a:pPr>
            <a:r>
              <a:rPr lang="en-US" sz="2200" i="1" dirty="0">
                <a:latin typeface="Candara"/>
                <a:cs typeface="Candara"/>
              </a:rPr>
              <a:t>“Worthy are you to take the scroll and to open its seals, </a:t>
            </a:r>
            <a:br>
              <a:rPr lang="en-US" sz="2200" i="1" dirty="0">
                <a:latin typeface="Candara"/>
                <a:cs typeface="Candara"/>
              </a:rPr>
            </a:br>
            <a:r>
              <a:rPr lang="en-US" sz="2200" i="1" dirty="0">
                <a:latin typeface="Candara"/>
                <a:cs typeface="Candara"/>
              </a:rPr>
              <a:t>for you were slain, and by your blood you ransomed people</a:t>
            </a:r>
            <a:br>
              <a:rPr lang="en-US" sz="2200" i="1" dirty="0">
                <a:latin typeface="Candara"/>
                <a:cs typeface="Candara"/>
              </a:rPr>
            </a:br>
            <a:r>
              <a:rPr lang="en-US" sz="2200" i="1" dirty="0">
                <a:latin typeface="Candara"/>
                <a:cs typeface="Candara"/>
              </a:rPr>
              <a:t> for God from every tribe and language and people and </a:t>
            </a:r>
            <a:br>
              <a:rPr lang="en-US" sz="2200" i="1" dirty="0">
                <a:latin typeface="Candara"/>
                <a:cs typeface="Candara"/>
              </a:rPr>
            </a:br>
            <a:r>
              <a:rPr lang="en-US" sz="2200" i="1" dirty="0">
                <a:latin typeface="Candara"/>
                <a:cs typeface="Candara"/>
              </a:rPr>
              <a:t>nation, </a:t>
            </a:r>
            <a:r>
              <a:rPr lang="en-US" sz="2200" i="1" baseline="30000" dirty="0">
                <a:latin typeface="Candara"/>
                <a:cs typeface="Candara"/>
              </a:rPr>
              <a:t>10</a:t>
            </a:r>
            <a:r>
              <a:rPr lang="en-US" sz="2200" i="1" dirty="0">
                <a:latin typeface="Candara"/>
                <a:cs typeface="Candara"/>
              </a:rPr>
              <a:t> and you have made them a kingdom and </a:t>
            </a:r>
            <a:br>
              <a:rPr lang="en-US" sz="2200" i="1" dirty="0">
                <a:latin typeface="Candara"/>
                <a:cs typeface="Candara"/>
              </a:rPr>
            </a:br>
            <a:r>
              <a:rPr lang="en-US" sz="2200" i="1" dirty="0">
                <a:latin typeface="Candara"/>
                <a:cs typeface="Candara"/>
              </a:rPr>
              <a:t>priests to our God, and they shall reign on the earth.”</a:t>
            </a:r>
            <a:br>
              <a:rPr lang="en-US" sz="2200" i="1" dirty="0">
                <a:latin typeface="Candara"/>
                <a:cs typeface="Candara"/>
              </a:rPr>
            </a:br>
            <a:r>
              <a:rPr lang="en-US" sz="2200" i="1" dirty="0">
                <a:latin typeface="Candara"/>
                <a:cs typeface="Candara"/>
              </a:rPr>
              <a:t>Revelation 5:9-10</a:t>
            </a:r>
          </a:p>
        </p:txBody>
      </p:sp>
    </p:spTree>
    <p:extLst>
      <p:ext uri="{BB962C8B-B14F-4D97-AF65-F5344CB8AC3E}">
        <p14:creationId xmlns:p14="http://schemas.microsoft.com/office/powerpoint/2010/main" val="25168735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2800" b="1" dirty="0">
                <a:latin typeface="Candara" charset="0"/>
                <a:ea typeface="MS PGothic" charset="0"/>
                <a:cs typeface="Arial" charset="0"/>
              </a:rPr>
              <a:t>WHAT RACIAL RECONCILIATION IS NOT</a:t>
            </a:r>
          </a:p>
        </p:txBody>
      </p:sp>
      <p:sp>
        <p:nvSpPr>
          <p:cNvPr id="27651" name="Rectangle 3"/>
          <p:cNvSpPr>
            <a:spLocks noGrp="1" noChangeArrowheads="1"/>
          </p:cNvSpPr>
          <p:nvPr>
            <p:ph type="body" idx="1"/>
          </p:nvPr>
        </p:nvSpPr>
        <p:spPr>
          <a:xfrm>
            <a:off x="228600" y="1143000"/>
            <a:ext cx="8762999" cy="5562600"/>
          </a:xfrm>
        </p:spPr>
        <p:txBody>
          <a:bodyPr/>
          <a:lstStyle/>
          <a:p>
            <a:pPr marL="458788" lvl="0" indent="-458788">
              <a:spcBef>
                <a:spcPts val="700"/>
              </a:spcBef>
              <a:defRPr/>
            </a:pPr>
            <a:r>
              <a:rPr lang="en-US" sz="2400" b="1" dirty="0">
                <a:latin typeface="Candara" charset="0"/>
                <a:ea typeface="MS PGothic" charset="0"/>
                <a:cs typeface="Arial" charset="0"/>
              </a:rPr>
              <a:t>It is NOT </a:t>
            </a:r>
            <a:r>
              <a:rPr lang="en-US" sz="2400" b="1" dirty="0">
                <a:solidFill>
                  <a:srgbClr val="FF0000"/>
                </a:solidFill>
                <a:latin typeface="Candara" charset="0"/>
                <a:ea typeface="MS PGothic" charset="0"/>
                <a:cs typeface="Arial" charset="0"/>
              </a:rPr>
              <a:t>mere tolerance. </a:t>
            </a:r>
          </a:p>
          <a:p>
            <a:pPr marL="458788" lvl="0" indent="-458788">
              <a:spcBef>
                <a:spcPts val="700"/>
              </a:spcBef>
              <a:defRPr/>
            </a:pPr>
            <a:r>
              <a:rPr lang="en-US" sz="2400" b="1" dirty="0">
                <a:latin typeface="Candara" charset="0"/>
                <a:ea typeface="MS PGothic" charset="0"/>
                <a:cs typeface="Arial" charset="0"/>
              </a:rPr>
              <a:t>It is NOT </a:t>
            </a:r>
            <a:r>
              <a:rPr lang="en-US" sz="2400" b="1" dirty="0">
                <a:solidFill>
                  <a:srgbClr val="FF0000"/>
                </a:solidFill>
                <a:latin typeface="Candara" charset="0"/>
                <a:ea typeface="MS PGothic" charset="0"/>
                <a:cs typeface="Arial" charset="0"/>
              </a:rPr>
              <a:t>pluralism of peaceful co-existence.</a:t>
            </a:r>
          </a:p>
          <a:p>
            <a:pPr marL="458788" lvl="0" indent="-458788">
              <a:spcBef>
                <a:spcPts val="700"/>
              </a:spcBef>
              <a:defRPr/>
            </a:pPr>
            <a:r>
              <a:rPr lang="en-US" sz="2400" b="1" dirty="0">
                <a:latin typeface="Candara" charset="0"/>
                <a:ea typeface="MS PGothic" charset="0"/>
                <a:cs typeface="Arial" charset="0"/>
              </a:rPr>
              <a:t>It requires NOT only individual responsibility </a:t>
            </a:r>
            <a:r>
              <a:rPr lang="en-US" sz="2400" b="1" dirty="0" smtClean="0">
                <a:latin typeface="Candara" charset="0"/>
                <a:ea typeface="MS PGothic" charset="0"/>
                <a:cs typeface="Arial" charset="0"/>
              </a:rPr>
              <a:t>but </a:t>
            </a:r>
            <a:r>
              <a:rPr lang="en-US" sz="2400" b="1" dirty="0">
                <a:solidFill>
                  <a:srgbClr val="FF0000"/>
                </a:solidFill>
                <a:latin typeface="Candara" charset="0"/>
                <a:ea typeface="MS PGothic" charset="0"/>
                <a:cs typeface="Arial" charset="0"/>
              </a:rPr>
              <a:t>also corporate responsibility.</a:t>
            </a:r>
          </a:p>
          <a:p>
            <a:pPr marL="458788" lvl="0" indent="-458788">
              <a:spcBef>
                <a:spcPts val="700"/>
              </a:spcBef>
              <a:defRPr/>
            </a:pPr>
            <a:r>
              <a:rPr lang="en-US" sz="2400" b="1" dirty="0">
                <a:latin typeface="Candara" charset="0"/>
                <a:ea typeface="MS PGothic" charset="0"/>
                <a:cs typeface="Arial" charset="0"/>
              </a:rPr>
              <a:t>It involves NOT just personal lives </a:t>
            </a:r>
            <a:r>
              <a:rPr lang="en-US" sz="2400" b="1" dirty="0" smtClean="0">
                <a:latin typeface="Candara" charset="0"/>
                <a:ea typeface="MS PGothic" charset="0"/>
                <a:cs typeface="Arial" charset="0"/>
              </a:rPr>
              <a:t>but </a:t>
            </a:r>
            <a:r>
              <a:rPr lang="en-US" sz="2400" b="1" dirty="0">
                <a:solidFill>
                  <a:srgbClr val="FF0000"/>
                </a:solidFill>
                <a:latin typeface="Candara" charset="0"/>
                <a:ea typeface="MS PGothic" charset="0"/>
                <a:cs typeface="Arial" charset="0"/>
              </a:rPr>
              <a:t>also systemic evil </a:t>
            </a:r>
            <a:r>
              <a:rPr lang="en-US" sz="2400" b="1" dirty="0">
                <a:latin typeface="Candara" charset="0"/>
                <a:ea typeface="MS PGothic" charset="0"/>
                <a:cs typeface="Arial" charset="0"/>
              </a:rPr>
              <a:t>in racial discrimination</a:t>
            </a:r>
            <a:r>
              <a:rPr lang="en-US" sz="2400" b="1" dirty="0" smtClean="0">
                <a:latin typeface="Candara" charset="0"/>
                <a:ea typeface="MS PGothic" charset="0"/>
                <a:cs typeface="Arial" charset="0"/>
              </a:rPr>
              <a:t>.</a:t>
            </a:r>
          </a:p>
          <a:p>
            <a:pPr marL="458788" lvl="0" indent="-458788">
              <a:defRPr/>
            </a:pPr>
            <a:endParaRPr lang="en-US" sz="500" b="1" dirty="0" smtClean="0">
              <a:latin typeface="Candara" charset="0"/>
              <a:ea typeface="MS PGothic" charset="0"/>
              <a:cs typeface="Arial" charset="0"/>
            </a:endParaRPr>
          </a:p>
          <a:p>
            <a:pPr marL="454025" lvl="1" indent="0">
              <a:spcBef>
                <a:spcPts val="0"/>
              </a:spcBef>
              <a:buNone/>
              <a:defRPr/>
            </a:pPr>
            <a:r>
              <a:rPr lang="en-US" sz="2200" b="1" i="1" dirty="0" smtClean="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Systemic </a:t>
            </a:r>
            <a:r>
              <a:rPr lang="en-US" sz="2200" i="1" dirty="0">
                <a:solidFill>
                  <a:srgbClr val="000000"/>
                </a:solidFill>
                <a:latin typeface="Candara" charset="0"/>
                <a:ea typeface="MS PGothic" charset="0"/>
                <a:cs typeface="Arial" charset="0"/>
              </a:rPr>
              <a:t>evil is “a system that marginalizes people, even if those in the system don’t intend to do so.</a:t>
            </a:r>
            <a:r>
              <a:rPr lang="en-US" sz="2200" i="1" dirty="0" smtClean="0">
                <a:solidFill>
                  <a:srgbClr val="000000"/>
                </a:solidFill>
                <a:latin typeface="Candara" charset="0"/>
                <a:ea typeface="MS PGothic" charset="0"/>
                <a:cs typeface="Arial" charset="0"/>
              </a:rPr>
              <a:t>” </a:t>
            </a:r>
            <a:r>
              <a:rPr lang="en-US" sz="2200" dirty="0" smtClean="0">
                <a:solidFill>
                  <a:srgbClr val="000000"/>
                </a:solidFill>
                <a:latin typeface="Candara" charset="0"/>
                <a:ea typeface="MS PGothic" charset="0"/>
                <a:cs typeface="Arial" charset="0"/>
              </a:rPr>
              <a:t>[</a:t>
            </a:r>
            <a:r>
              <a:rPr lang="en-US" sz="2200" dirty="0">
                <a:solidFill>
                  <a:srgbClr val="000000"/>
                </a:solidFill>
                <a:latin typeface="Candara" charset="0"/>
                <a:ea typeface="MS PGothic" charset="0"/>
                <a:cs typeface="Arial" charset="0"/>
              </a:rPr>
              <a:t>Tim Keller</a:t>
            </a:r>
            <a:r>
              <a:rPr lang="en-US" sz="2200" dirty="0" smtClean="0">
                <a:solidFill>
                  <a:srgbClr val="000000"/>
                </a:solidFill>
                <a:latin typeface="Candara" charset="0"/>
                <a:ea typeface="MS PGothic" charset="0"/>
                <a:cs typeface="Arial" charset="0"/>
              </a:rPr>
              <a:t>]</a:t>
            </a:r>
          </a:p>
          <a:p>
            <a:pPr marL="454025" lvl="1" indent="0">
              <a:spcBef>
                <a:spcPts val="0"/>
              </a:spcBef>
              <a:buNone/>
              <a:defRPr/>
            </a:pPr>
            <a:r>
              <a:rPr lang="en-US" sz="2200" dirty="0" smtClean="0">
                <a:solidFill>
                  <a:srgbClr val="000000"/>
                </a:solidFill>
                <a:latin typeface="Candara" charset="0"/>
                <a:ea typeface="MS PGothic" charset="0"/>
                <a:cs typeface="Arial" charset="0"/>
              </a:rPr>
              <a:t>There </a:t>
            </a:r>
            <a:r>
              <a:rPr lang="en-US" sz="2200" dirty="0">
                <a:solidFill>
                  <a:srgbClr val="000000"/>
                </a:solidFill>
                <a:latin typeface="Candara" charset="0"/>
                <a:ea typeface="MS PGothic" charset="0"/>
                <a:cs typeface="Arial" charset="0"/>
              </a:rPr>
              <a:t>are levels of responsibility in systemic </a:t>
            </a:r>
            <a:r>
              <a:rPr lang="en-US" sz="2200" dirty="0" smtClean="0">
                <a:solidFill>
                  <a:srgbClr val="000000"/>
                </a:solidFill>
                <a:latin typeface="Candara" charset="0"/>
                <a:ea typeface="MS PGothic" charset="0"/>
                <a:cs typeface="Arial" charset="0"/>
              </a:rPr>
              <a:t>evil:</a:t>
            </a:r>
            <a:endParaRPr lang="en-US" sz="2200" dirty="0">
              <a:solidFill>
                <a:srgbClr val="000000"/>
              </a:solidFill>
              <a:latin typeface="Candara" charset="0"/>
              <a:ea typeface="MS PGothic" charset="0"/>
              <a:cs typeface="Arial" charset="0"/>
            </a:endParaRPr>
          </a:p>
          <a:p>
            <a:pPr marL="911225" lvl="1" indent="-457200">
              <a:spcBef>
                <a:spcPts val="0"/>
              </a:spcBef>
              <a:buFont typeface="+mj-lt"/>
              <a:buAutoNum type="arabicParenR"/>
              <a:defRPr/>
            </a:pPr>
            <a:r>
              <a:rPr lang="en-US" sz="2100" dirty="0">
                <a:solidFill>
                  <a:srgbClr val="000000"/>
                </a:solidFill>
                <a:latin typeface="Candara" charset="0"/>
                <a:ea typeface="MS PGothic" charset="0"/>
                <a:cs typeface="Arial" charset="0"/>
              </a:rPr>
              <a:t>You know what’s happening in the system and you’re happy with it. </a:t>
            </a:r>
          </a:p>
          <a:p>
            <a:pPr marL="911225" lvl="1" indent="-457200">
              <a:spcBef>
                <a:spcPts val="0"/>
              </a:spcBef>
              <a:buFont typeface="+mj-lt"/>
              <a:buAutoNum type="arabicParenR"/>
              <a:defRPr/>
            </a:pPr>
            <a:r>
              <a:rPr lang="en-US" sz="2100" dirty="0">
                <a:solidFill>
                  <a:srgbClr val="000000"/>
                </a:solidFill>
                <a:latin typeface="Candara" charset="0"/>
                <a:ea typeface="MS PGothic" charset="0"/>
                <a:cs typeface="Arial" charset="0"/>
              </a:rPr>
              <a:t>You know what’s happening and you’re indifferent to it. </a:t>
            </a:r>
          </a:p>
          <a:p>
            <a:pPr marL="911225" lvl="1" indent="-457200">
              <a:spcBef>
                <a:spcPts val="0"/>
              </a:spcBef>
              <a:buFont typeface="+mj-lt"/>
              <a:buAutoNum type="arabicParenR"/>
              <a:defRPr/>
            </a:pPr>
            <a:r>
              <a:rPr lang="en-US" sz="2100" dirty="0">
                <a:solidFill>
                  <a:srgbClr val="000000"/>
                </a:solidFill>
                <a:latin typeface="Candara" charset="0"/>
                <a:ea typeface="MS PGothic" charset="0"/>
                <a:cs typeface="Arial" charset="0"/>
              </a:rPr>
              <a:t>You know what’s happening and you’re upset by it but do nothing. </a:t>
            </a:r>
          </a:p>
          <a:p>
            <a:pPr marL="911225" lvl="1" indent="-457200">
              <a:spcBef>
                <a:spcPts val="0"/>
              </a:spcBef>
              <a:buFont typeface="+mj-lt"/>
              <a:buAutoNum type="arabicParenR"/>
              <a:defRPr/>
            </a:pPr>
            <a:r>
              <a:rPr lang="en-US" sz="2100" dirty="0">
                <a:solidFill>
                  <a:srgbClr val="000000"/>
                </a:solidFill>
                <a:latin typeface="Candara" charset="0"/>
                <a:ea typeface="MS PGothic" charset="0"/>
                <a:cs typeface="Arial" charset="0"/>
              </a:rPr>
              <a:t>You don’t know what’s happening and are indifferent to it. </a:t>
            </a:r>
          </a:p>
          <a:p>
            <a:pPr marL="454025" lvl="1" indent="0">
              <a:spcBef>
                <a:spcPts val="0"/>
              </a:spcBef>
              <a:buNone/>
              <a:defRPr/>
            </a:pPr>
            <a:r>
              <a:rPr lang="en-US" sz="2200" dirty="0" smtClean="0">
                <a:latin typeface="Candara" charset="0"/>
                <a:ea typeface="MS PGothic" charset="0"/>
                <a:cs typeface="Arial" charset="0"/>
              </a:rPr>
              <a:t> </a:t>
            </a:r>
            <a:endParaRPr lang="en-US" sz="2200" dirty="0">
              <a:latin typeface="Candara" charset="0"/>
              <a:ea typeface="MS PGothic" charset="0"/>
              <a:cs typeface="Arial" charset="0"/>
            </a:endParaRPr>
          </a:p>
        </p:txBody>
      </p:sp>
    </p:spTree>
    <p:extLst>
      <p:ext uri="{BB962C8B-B14F-4D97-AF65-F5344CB8AC3E}">
        <p14:creationId xmlns:p14="http://schemas.microsoft.com/office/powerpoint/2010/main" val="238140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533400"/>
          </a:xfrm>
        </p:spPr>
        <p:txBody>
          <a:bodyPr/>
          <a:lstStyle/>
          <a:p>
            <a:r>
              <a:rPr lang="en-US" sz="2800" b="1" dirty="0">
                <a:latin typeface="Candara" charset="0"/>
                <a:ea typeface="MS PGothic" charset="0"/>
                <a:cs typeface="Arial" charset="0"/>
              </a:rPr>
              <a:t>WHAT RACIAL RECONCILIATION IS NOT</a:t>
            </a:r>
          </a:p>
        </p:txBody>
      </p:sp>
      <p:sp>
        <p:nvSpPr>
          <p:cNvPr id="27651" name="Rectangle 3"/>
          <p:cNvSpPr>
            <a:spLocks noGrp="1" noChangeArrowheads="1"/>
          </p:cNvSpPr>
          <p:nvPr>
            <p:ph type="body" idx="1"/>
          </p:nvPr>
        </p:nvSpPr>
        <p:spPr>
          <a:xfrm>
            <a:off x="228600" y="1143000"/>
            <a:ext cx="8762999" cy="5562600"/>
          </a:xfrm>
        </p:spPr>
        <p:txBody>
          <a:bodyPr/>
          <a:lstStyle/>
          <a:p>
            <a:pPr marL="458788" lvl="0" indent="-458788">
              <a:spcBef>
                <a:spcPts val="700"/>
              </a:spcBef>
              <a:defRPr/>
            </a:pPr>
            <a:r>
              <a:rPr lang="en-US" sz="2400" b="1" dirty="0">
                <a:latin typeface="Candara" charset="0"/>
                <a:ea typeface="MS PGothic" charset="0"/>
                <a:cs typeface="Arial" charset="0"/>
              </a:rPr>
              <a:t>It is NOT </a:t>
            </a:r>
            <a:r>
              <a:rPr lang="en-US" sz="2400" b="1" dirty="0">
                <a:solidFill>
                  <a:srgbClr val="FF0000"/>
                </a:solidFill>
                <a:latin typeface="Candara" charset="0"/>
                <a:ea typeface="MS PGothic" charset="0"/>
                <a:cs typeface="Arial" charset="0"/>
              </a:rPr>
              <a:t>mere tolerance. </a:t>
            </a:r>
          </a:p>
          <a:p>
            <a:pPr marL="458788" lvl="0" indent="-458788">
              <a:spcBef>
                <a:spcPts val="700"/>
              </a:spcBef>
              <a:defRPr/>
            </a:pPr>
            <a:r>
              <a:rPr lang="en-US" sz="2400" b="1" dirty="0">
                <a:latin typeface="Candara" charset="0"/>
                <a:ea typeface="MS PGothic" charset="0"/>
                <a:cs typeface="Arial" charset="0"/>
              </a:rPr>
              <a:t>It is NOT </a:t>
            </a:r>
            <a:r>
              <a:rPr lang="en-US" sz="2400" b="1" dirty="0">
                <a:solidFill>
                  <a:srgbClr val="FF0000"/>
                </a:solidFill>
                <a:latin typeface="Candara" charset="0"/>
                <a:ea typeface="MS PGothic" charset="0"/>
                <a:cs typeface="Arial" charset="0"/>
              </a:rPr>
              <a:t>pluralism of peaceful co-existence.</a:t>
            </a:r>
          </a:p>
          <a:p>
            <a:pPr marL="458788" lvl="0" indent="-458788">
              <a:spcBef>
                <a:spcPts val="700"/>
              </a:spcBef>
              <a:defRPr/>
            </a:pPr>
            <a:r>
              <a:rPr lang="en-US" sz="2400" b="1" dirty="0">
                <a:latin typeface="Candara" charset="0"/>
                <a:ea typeface="MS PGothic" charset="0"/>
                <a:cs typeface="Arial" charset="0"/>
              </a:rPr>
              <a:t>It requires NOT only individual responsibility </a:t>
            </a:r>
            <a:r>
              <a:rPr lang="en-US" sz="2400" b="1" dirty="0" smtClean="0">
                <a:latin typeface="Candara" charset="0"/>
                <a:ea typeface="MS PGothic" charset="0"/>
                <a:cs typeface="Arial" charset="0"/>
              </a:rPr>
              <a:t>but </a:t>
            </a:r>
            <a:r>
              <a:rPr lang="en-US" sz="2400" b="1" dirty="0">
                <a:solidFill>
                  <a:srgbClr val="FF0000"/>
                </a:solidFill>
                <a:latin typeface="Candara" charset="0"/>
                <a:ea typeface="MS PGothic" charset="0"/>
                <a:cs typeface="Arial" charset="0"/>
              </a:rPr>
              <a:t>also corporate responsibility.</a:t>
            </a:r>
          </a:p>
          <a:p>
            <a:pPr marL="458788" lvl="0" indent="-458788">
              <a:spcBef>
                <a:spcPts val="700"/>
              </a:spcBef>
              <a:defRPr/>
            </a:pPr>
            <a:r>
              <a:rPr lang="en-US" sz="2400" b="1" dirty="0">
                <a:latin typeface="Candara" charset="0"/>
                <a:ea typeface="MS PGothic" charset="0"/>
                <a:cs typeface="Arial" charset="0"/>
              </a:rPr>
              <a:t>It involves NOT just personal lives </a:t>
            </a:r>
            <a:r>
              <a:rPr lang="en-US" sz="2400" b="1" dirty="0" smtClean="0">
                <a:latin typeface="Candara" charset="0"/>
                <a:ea typeface="MS PGothic" charset="0"/>
                <a:cs typeface="Arial" charset="0"/>
              </a:rPr>
              <a:t>but </a:t>
            </a:r>
            <a:r>
              <a:rPr lang="en-US" sz="2400" b="1" dirty="0">
                <a:solidFill>
                  <a:srgbClr val="FF0000"/>
                </a:solidFill>
                <a:latin typeface="Candara" charset="0"/>
                <a:ea typeface="MS PGothic" charset="0"/>
                <a:cs typeface="Arial" charset="0"/>
              </a:rPr>
              <a:t>also systemic evil </a:t>
            </a:r>
            <a:r>
              <a:rPr lang="en-US" sz="2400" b="1" dirty="0">
                <a:latin typeface="Candara" charset="0"/>
                <a:ea typeface="MS PGothic" charset="0"/>
                <a:cs typeface="Arial" charset="0"/>
              </a:rPr>
              <a:t>in racial discrimination</a:t>
            </a:r>
            <a:r>
              <a:rPr lang="en-US" sz="2400" b="1" dirty="0" smtClean="0">
                <a:latin typeface="Candara" charset="0"/>
                <a:ea typeface="MS PGothic" charset="0"/>
                <a:cs typeface="Arial" charset="0"/>
              </a:rPr>
              <a:t>.</a:t>
            </a:r>
            <a:endParaRPr lang="en-US" sz="500" b="1" dirty="0">
              <a:latin typeface="Candara" charset="0"/>
              <a:ea typeface="MS PGothic" charset="0"/>
              <a:cs typeface="Arial" charset="0"/>
            </a:endParaRPr>
          </a:p>
          <a:p>
            <a:pPr marL="458788" lvl="0" indent="-458788">
              <a:spcBef>
                <a:spcPts val="700"/>
              </a:spcBef>
              <a:defRPr/>
            </a:pPr>
            <a:r>
              <a:rPr lang="en-US" sz="2400" b="1" dirty="0">
                <a:latin typeface="Candara" charset="0"/>
                <a:ea typeface="MS PGothic" charset="0"/>
                <a:cs typeface="Arial" charset="0"/>
              </a:rPr>
              <a:t>It calls for NOT only changes in negative things but </a:t>
            </a:r>
            <a:r>
              <a:rPr lang="en-US" sz="2400" b="1" dirty="0">
                <a:solidFill>
                  <a:srgbClr val="FF0000"/>
                </a:solidFill>
                <a:latin typeface="Candara" charset="0"/>
                <a:ea typeface="MS PGothic" charset="0"/>
                <a:cs typeface="Arial" charset="0"/>
              </a:rPr>
              <a:t>also for celebration of ethnic diversity and racial harmony. </a:t>
            </a:r>
          </a:p>
          <a:p>
            <a:pPr marL="458788" lvl="0" indent="-458788">
              <a:defRPr/>
            </a:pPr>
            <a:endParaRPr lang="en-US" sz="2400" b="1" dirty="0" smtClean="0">
              <a:latin typeface="Candara" charset="0"/>
              <a:ea typeface="MS PGothic" charset="0"/>
              <a:cs typeface="Arial" charset="0"/>
            </a:endParaRPr>
          </a:p>
        </p:txBody>
      </p:sp>
    </p:spTree>
    <p:extLst>
      <p:ext uri="{BB962C8B-B14F-4D97-AF65-F5344CB8AC3E}">
        <p14:creationId xmlns:p14="http://schemas.microsoft.com/office/powerpoint/2010/main" val="983075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838200"/>
          </a:xfrm>
        </p:spPr>
        <p:txBody>
          <a:bodyPr/>
          <a:lstStyle/>
          <a:p>
            <a:r>
              <a:rPr lang="en-US" sz="2800" b="1" dirty="0">
                <a:latin typeface="Candara" charset="0"/>
                <a:ea typeface="MS PGothic" charset="0"/>
                <a:cs typeface="Arial" charset="0"/>
              </a:rPr>
              <a:t>HOW SHOULD WE RESPOND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RACIAL ISSUES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524000"/>
            <a:ext cx="8686799" cy="5181600"/>
          </a:xfrm>
        </p:spPr>
        <p:txBody>
          <a:bodyPr/>
          <a:lstStyle/>
          <a:p>
            <a:pPr marL="458788" lvl="0" indent="-458788">
              <a:buAutoNum type="arabicParenR"/>
              <a:defRPr/>
            </a:pPr>
            <a:r>
              <a:rPr lang="en-US" sz="2400" b="1" spc="-10" dirty="0">
                <a:solidFill>
                  <a:srgbClr val="000000"/>
                </a:solidFill>
                <a:latin typeface="Candara" charset="0"/>
                <a:ea typeface="MS PGothic" charset="0"/>
                <a:cs typeface="Arial" charset="0"/>
              </a:rPr>
              <a:t>We must </a:t>
            </a:r>
            <a:r>
              <a:rPr lang="en-US" sz="2400" b="1" spc="-10" dirty="0">
                <a:solidFill>
                  <a:srgbClr val="FF0000"/>
                </a:solidFill>
                <a:latin typeface="Candara" charset="0"/>
                <a:ea typeface="MS PGothic" charset="0"/>
                <a:cs typeface="Arial" charset="0"/>
              </a:rPr>
              <a:t>ACKNOWLEDGE </a:t>
            </a:r>
            <a:r>
              <a:rPr lang="en-US" sz="2400" b="1" spc="-10" dirty="0">
                <a:latin typeface="Candara" charset="0"/>
                <a:ea typeface="MS PGothic" charset="0"/>
                <a:cs typeface="Arial" charset="0"/>
              </a:rPr>
              <a:t>the current reality of racial problems and issues in our own personal lives and the world in which we live (1 John 1:9; James 4:7-10). </a:t>
            </a:r>
            <a:endParaRPr lang="en-US" sz="2400" b="1" spc="-10" dirty="0" smtClean="0">
              <a:latin typeface="Candara" charset="0"/>
              <a:ea typeface="MS PGothic" charset="0"/>
              <a:cs typeface="Arial" charset="0"/>
            </a:endParaRPr>
          </a:p>
          <a:p>
            <a:pPr marL="458788" lvl="0" indent="-458788">
              <a:buAutoNum type="arabicParenR"/>
              <a:defRPr/>
            </a:pPr>
            <a:endParaRPr lang="en-US" sz="1400" b="1" spc="-10" dirty="0">
              <a:latin typeface="Candara" charset="0"/>
              <a:ea typeface="MS PGothic" charset="0"/>
              <a:cs typeface="Arial" charset="0"/>
            </a:endParaRPr>
          </a:p>
          <a:p>
            <a:pPr marL="458788" lvl="0" indent="-458788">
              <a:buAutoNum type="arabicParenR"/>
              <a:defRPr/>
            </a:pPr>
            <a:r>
              <a:rPr lang="en-US" sz="2400" b="1" spc="-10" dirty="0">
                <a:solidFill>
                  <a:srgbClr val="000000"/>
                </a:solidFill>
                <a:latin typeface="Candara" charset="0"/>
                <a:ea typeface="MS PGothic" charset="0"/>
                <a:cs typeface="Arial" charset="0"/>
              </a:rPr>
              <a:t>We must </a:t>
            </a:r>
            <a:r>
              <a:rPr lang="en-US" sz="2400" b="1" spc="-10" dirty="0">
                <a:solidFill>
                  <a:srgbClr val="FF0000"/>
                </a:solidFill>
                <a:latin typeface="Candara" charset="0"/>
                <a:ea typeface="MS PGothic" charset="0"/>
                <a:cs typeface="Arial" charset="0"/>
              </a:rPr>
              <a:t>SURRENDER TO GOD </a:t>
            </a:r>
            <a:r>
              <a:rPr lang="en-US" sz="2400" b="1" spc="-10" dirty="0">
                <a:solidFill>
                  <a:srgbClr val="000000"/>
                </a:solidFill>
                <a:latin typeface="Candara" charset="0"/>
                <a:ea typeface="MS PGothic" charset="0"/>
                <a:cs typeface="Arial" charset="0"/>
              </a:rPr>
              <a:t>all </a:t>
            </a:r>
            <a:r>
              <a:rPr lang="en-US" sz="2400" b="1" spc="-10" dirty="0" smtClean="0">
                <a:solidFill>
                  <a:srgbClr val="000000"/>
                </a:solidFill>
                <a:latin typeface="Candara" charset="0"/>
                <a:ea typeface="MS PGothic" charset="0"/>
                <a:cs typeface="Arial" charset="0"/>
              </a:rPr>
              <a:t>forms </a:t>
            </a:r>
            <a:r>
              <a:rPr lang="en-US" sz="2400" b="1" spc="-10" dirty="0">
                <a:solidFill>
                  <a:srgbClr val="000000"/>
                </a:solidFill>
                <a:latin typeface="Candara" charset="0"/>
                <a:ea typeface="MS PGothic" charset="0"/>
                <a:cs typeface="Arial" charset="0"/>
              </a:rPr>
              <a:t>of </a:t>
            </a:r>
            <a:r>
              <a:rPr lang="en-US" sz="2400" b="1" spc="-10" dirty="0" smtClean="0">
                <a:solidFill>
                  <a:srgbClr val="000000"/>
                </a:solidFill>
                <a:latin typeface="Candara" charset="0"/>
                <a:ea typeface="MS PGothic" charset="0"/>
                <a:cs typeface="Arial" charset="0"/>
              </a:rPr>
              <a:t>racism (</a:t>
            </a:r>
            <a:r>
              <a:rPr lang="en-US" sz="2400" b="1" spc="-10" dirty="0">
                <a:solidFill>
                  <a:srgbClr val="000000"/>
                </a:solidFill>
                <a:latin typeface="Candara" charset="0"/>
                <a:ea typeface="MS PGothic" charset="0"/>
                <a:cs typeface="Arial" charset="0"/>
              </a:rPr>
              <a:t>blatant and </a:t>
            </a:r>
            <a:r>
              <a:rPr lang="en-US" sz="2400" b="1" spc="-10" dirty="0" smtClean="0">
                <a:solidFill>
                  <a:srgbClr val="000000"/>
                </a:solidFill>
                <a:latin typeface="Candara" charset="0"/>
                <a:ea typeface="MS PGothic" charset="0"/>
                <a:cs typeface="Arial" charset="0"/>
              </a:rPr>
              <a:t>subtle) </a:t>
            </a:r>
            <a:r>
              <a:rPr lang="en-US" sz="2400" b="1" spc="-10" dirty="0">
                <a:solidFill>
                  <a:srgbClr val="000000"/>
                </a:solidFill>
                <a:latin typeface="Candara" charset="0"/>
                <a:ea typeface="MS PGothic" charset="0"/>
                <a:cs typeface="Arial" charset="0"/>
              </a:rPr>
              <a:t>in us, humbly seeking the Spirit’s guidance (Eph. 4:30-32; Gal. 2:14</a:t>
            </a:r>
            <a:r>
              <a:rPr lang="en-US" sz="2400" b="1" spc="-10" dirty="0" smtClean="0">
                <a:solidFill>
                  <a:srgbClr val="000000"/>
                </a:solidFill>
                <a:latin typeface="Candara" charset="0"/>
                <a:ea typeface="MS PGothic" charset="0"/>
                <a:cs typeface="Arial" charset="0"/>
              </a:rPr>
              <a:t>)</a:t>
            </a:r>
            <a:endParaRPr lang="en-US" sz="2400" b="1" spc="-10"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086721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57200" y="304800"/>
            <a:ext cx="8229600" cy="6440312"/>
          </a:xfrm>
        </p:spPr>
        <p:txBody>
          <a:bodyPr/>
          <a:lstStyle/>
          <a:p>
            <a:pPr algn="just">
              <a:spcBef>
                <a:spcPct val="0"/>
              </a:spcBef>
              <a:spcAft>
                <a:spcPts val="300"/>
              </a:spcAft>
            </a:pPr>
            <a:r>
              <a:rPr lang="en-US" sz="2800" dirty="0">
                <a:solidFill>
                  <a:srgbClr val="800000"/>
                </a:solidFill>
                <a:latin typeface="Candara" charset="0"/>
                <a:cs typeface="ＭＳ Ｐゴシック" charset="0"/>
              </a:rPr>
              <a:t>God, Help </a:t>
            </a:r>
            <a:r>
              <a:rPr lang="en-US" sz="2800" dirty="0" smtClean="0">
                <a:solidFill>
                  <a:srgbClr val="800000"/>
                </a:solidFill>
                <a:latin typeface="Candara" charset="0"/>
                <a:cs typeface="ＭＳ Ｐゴシック" charset="0"/>
              </a:rPr>
              <a:t>Us</a:t>
            </a:r>
            <a:endParaRPr lang="en-US" sz="2800" dirty="0">
              <a:solidFill>
                <a:srgbClr val="800000"/>
              </a:solidFill>
              <a:latin typeface="Candara" charset="0"/>
              <a:cs typeface="ＭＳ Ｐゴシック" charset="0"/>
            </a:endParaRPr>
          </a:p>
          <a:p>
            <a:pPr algn="just">
              <a:spcBef>
                <a:spcPts val="0"/>
              </a:spcBef>
            </a:pPr>
            <a:r>
              <a:rPr lang="en-US" dirty="0" smtClean="0"/>
              <a:t>Our </a:t>
            </a:r>
            <a:r>
              <a:rPr lang="en-US" dirty="0"/>
              <a:t>hearts are deceitful still. And corruption remains. We must constantly lean heavily on the gospel of the forgiveness of sins through Jesus (Col. 2:13–14). We must persistently conform our minds to Christ in the gospel (1 Cor. 2:16) and adjust our walk to be “in step with the truth of the gospel” (Gal. 2:14). We must continually “put to death . . . what is earthly” in us because we have died and our life is hidden with Christ in God (Col. 3:3, 5). May the Lord give us absolute honesty with ourselves and with him. May he expose every remnant of sinful prejudice. May we never use the legitimacy of generalizing to cloak the sin of prejudice. May the glory of Christ shine in our lives. God, help us.</a:t>
            </a:r>
          </a:p>
          <a:p>
            <a:pPr algn="r">
              <a:spcBef>
                <a:spcPts val="0"/>
              </a:spcBef>
            </a:pPr>
            <a:r>
              <a:rPr lang="en-US" dirty="0"/>
              <a:t>— John Piper</a:t>
            </a:r>
          </a:p>
        </p:txBody>
      </p:sp>
    </p:spTree>
    <p:extLst>
      <p:ext uri="{BB962C8B-B14F-4D97-AF65-F5344CB8AC3E}">
        <p14:creationId xmlns:p14="http://schemas.microsoft.com/office/powerpoint/2010/main" val="23034679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838200"/>
          </a:xfrm>
        </p:spPr>
        <p:txBody>
          <a:bodyPr/>
          <a:lstStyle/>
          <a:p>
            <a:r>
              <a:rPr lang="en-US" sz="2800" b="1" dirty="0">
                <a:latin typeface="Candara" charset="0"/>
                <a:ea typeface="MS PGothic" charset="0"/>
                <a:cs typeface="Arial" charset="0"/>
              </a:rPr>
              <a:t>HOW SHOULD WE RESPOND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RACIAL ISSUES </a:t>
            </a:r>
            <a:r>
              <a:rPr lang="en-US" sz="2800" b="1" dirty="0">
                <a:latin typeface="Candara" charset="0"/>
                <a:ea typeface="MS PGothic" charset="0"/>
                <a:cs typeface="Arial" charset="0"/>
              </a:rPr>
              <a:t>AS CHRIST-FOLLOWERS?</a:t>
            </a:r>
          </a:p>
        </p:txBody>
      </p:sp>
      <p:sp>
        <p:nvSpPr>
          <p:cNvPr id="27651" name="Rectangle 3"/>
          <p:cNvSpPr>
            <a:spLocks noGrp="1" noChangeArrowheads="1"/>
          </p:cNvSpPr>
          <p:nvPr>
            <p:ph type="body" idx="1"/>
          </p:nvPr>
        </p:nvSpPr>
        <p:spPr>
          <a:xfrm>
            <a:off x="228601" y="1524000"/>
            <a:ext cx="8686799" cy="5181600"/>
          </a:xfrm>
        </p:spPr>
        <p:txBody>
          <a:bodyPr/>
          <a:lstStyle/>
          <a:p>
            <a:pPr marL="458788" lvl="0" indent="-458788">
              <a:buAutoNum type="arabicParenR"/>
              <a:defRPr/>
            </a:pPr>
            <a:r>
              <a:rPr lang="en-US" sz="2400" b="1" spc="-10" dirty="0">
                <a:solidFill>
                  <a:srgbClr val="000000"/>
                </a:solidFill>
                <a:latin typeface="Candara" charset="0"/>
                <a:ea typeface="MS PGothic" charset="0"/>
                <a:cs typeface="Arial" charset="0"/>
              </a:rPr>
              <a:t>We must </a:t>
            </a:r>
            <a:r>
              <a:rPr lang="en-US" sz="2400" b="1" spc="-10" dirty="0">
                <a:solidFill>
                  <a:srgbClr val="FF0000"/>
                </a:solidFill>
                <a:latin typeface="Candara" charset="0"/>
                <a:ea typeface="MS PGothic" charset="0"/>
                <a:cs typeface="Arial" charset="0"/>
              </a:rPr>
              <a:t>ACKNOWLEDGE </a:t>
            </a:r>
            <a:r>
              <a:rPr lang="en-US" sz="2400" b="1" spc="-10" dirty="0">
                <a:latin typeface="Candara" charset="0"/>
                <a:ea typeface="MS PGothic" charset="0"/>
                <a:cs typeface="Arial" charset="0"/>
              </a:rPr>
              <a:t>the current reality of racial problems and issues in our own personal lives and the world in which we live (1 John 1:9; James 4:7-10). </a:t>
            </a:r>
            <a:endParaRPr lang="en-US" sz="2400" b="1" spc="-10" dirty="0" smtClean="0">
              <a:latin typeface="Candara" charset="0"/>
              <a:ea typeface="MS PGothic" charset="0"/>
              <a:cs typeface="Arial" charset="0"/>
            </a:endParaRPr>
          </a:p>
          <a:p>
            <a:pPr marL="458788" lvl="0" indent="-458788">
              <a:buAutoNum type="arabicParenR"/>
              <a:defRPr/>
            </a:pPr>
            <a:endParaRPr lang="en-US" sz="1400" b="1" spc="-10" dirty="0">
              <a:latin typeface="Candara" charset="0"/>
              <a:ea typeface="MS PGothic" charset="0"/>
              <a:cs typeface="Arial" charset="0"/>
            </a:endParaRPr>
          </a:p>
          <a:p>
            <a:pPr marL="458788" lvl="0" indent="-458788">
              <a:buAutoNum type="arabicParenR"/>
              <a:defRPr/>
            </a:pPr>
            <a:r>
              <a:rPr lang="en-US" sz="2400" b="1" spc="-10" dirty="0">
                <a:solidFill>
                  <a:srgbClr val="000000"/>
                </a:solidFill>
                <a:latin typeface="Candara" charset="0"/>
                <a:ea typeface="MS PGothic" charset="0"/>
                <a:cs typeface="Arial" charset="0"/>
              </a:rPr>
              <a:t>We must </a:t>
            </a:r>
            <a:r>
              <a:rPr lang="en-US" sz="2400" b="1" spc="-10" dirty="0">
                <a:solidFill>
                  <a:srgbClr val="FF0000"/>
                </a:solidFill>
                <a:latin typeface="Candara" charset="0"/>
                <a:ea typeface="MS PGothic" charset="0"/>
                <a:cs typeface="Arial" charset="0"/>
              </a:rPr>
              <a:t>SURRENDER TO GOD </a:t>
            </a:r>
            <a:r>
              <a:rPr lang="en-US" sz="2400" b="1" spc="-10" dirty="0" smtClean="0">
                <a:solidFill>
                  <a:srgbClr val="000000"/>
                </a:solidFill>
                <a:latin typeface="Candara" charset="0"/>
                <a:ea typeface="MS PGothic" charset="0"/>
                <a:cs typeface="Arial" charset="0"/>
              </a:rPr>
              <a:t>all </a:t>
            </a:r>
            <a:r>
              <a:rPr lang="en-US" sz="2400" b="1" spc="-10" dirty="0" smtClean="0">
                <a:solidFill>
                  <a:srgbClr val="000000"/>
                </a:solidFill>
                <a:latin typeface="Candara" charset="0"/>
                <a:ea typeface="MS PGothic" charset="0"/>
                <a:cs typeface="Arial" charset="0"/>
              </a:rPr>
              <a:t>forms </a:t>
            </a:r>
            <a:r>
              <a:rPr lang="en-US" sz="2400" b="1" spc="-10" dirty="0">
                <a:solidFill>
                  <a:srgbClr val="000000"/>
                </a:solidFill>
                <a:latin typeface="Candara" charset="0"/>
                <a:ea typeface="MS PGothic" charset="0"/>
                <a:cs typeface="Arial" charset="0"/>
              </a:rPr>
              <a:t>of </a:t>
            </a:r>
            <a:r>
              <a:rPr lang="en-US" sz="2400" b="1" spc="-10" dirty="0" smtClean="0">
                <a:solidFill>
                  <a:srgbClr val="000000"/>
                </a:solidFill>
                <a:latin typeface="Candara" charset="0"/>
                <a:ea typeface="MS PGothic" charset="0"/>
                <a:cs typeface="Arial" charset="0"/>
              </a:rPr>
              <a:t>racism (</a:t>
            </a:r>
            <a:r>
              <a:rPr lang="en-US" sz="2400" b="1" spc="-10" dirty="0">
                <a:solidFill>
                  <a:srgbClr val="000000"/>
                </a:solidFill>
                <a:latin typeface="Candara" charset="0"/>
                <a:ea typeface="MS PGothic" charset="0"/>
                <a:cs typeface="Arial" charset="0"/>
              </a:rPr>
              <a:t>blatant and </a:t>
            </a:r>
            <a:r>
              <a:rPr lang="en-US" sz="2400" b="1" spc="-10" dirty="0" smtClean="0">
                <a:solidFill>
                  <a:srgbClr val="000000"/>
                </a:solidFill>
                <a:latin typeface="Candara" charset="0"/>
                <a:ea typeface="MS PGothic" charset="0"/>
                <a:cs typeface="Arial" charset="0"/>
              </a:rPr>
              <a:t>subtle) </a:t>
            </a:r>
            <a:r>
              <a:rPr lang="en-US" sz="2400" b="1" spc="-10" dirty="0">
                <a:solidFill>
                  <a:srgbClr val="000000"/>
                </a:solidFill>
                <a:latin typeface="Candara" charset="0"/>
                <a:ea typeface="MS PGothic" charset="0"/>
                <a:cs typeface="Arial" charset="0"/>
              </a:rPr>
              <a:t>in us, humbly seeking the Spirit’s guidance (Eph. 4:30-32; Gal. 2:14)</a:t>
            </a:r>
          </a:p>
          <a:p>
            <a:pPr marL="458788" lvl="0" indent="-458788">
              <a:buAutoNum type="arabicParenR"/>
              <a:defRPr/>
            </a:pPr>
            <a:endParaRPr lang="en-US" sz="1400" b="1" spc="-10" dirty="0">
              <a:solidFill>
                <a:srgbClr val="000000"/>
              </a:solidFill>
              <a:latin typeface="Candara" charset="0"/>
              <a:ea typeface="MS PGothic" charset="0"/>
              <a:cs typeface="Arial" charset="0"/>
            </a:endParaRPr>
          </a:p>
          <a:p>
            <a:pPr marL="458788" lvl="0" indent="-458788">
              <a:buAutoNum type="arabicParenR"/>
              <a:defRPr/>
            </a:pPr>
            <a:r>
              <a:rPr lang="en-US" sz="2400" b="1" spc="-10" dirty="0">
                <a:solidFill>
                  <a:srgbClr val="000000"/>
                </a:solidFill>
                <a:latin typeface="Candara" charset="0"/>
                <a:ea typeface="MS PGothic" charset="0"/>
                <a:cs typeface="Arial" charset="0"/>
              </a:rPr>
              <a:t>We must </a:t>
            </a:r>
            <a:r>
              <a:rPr lang="en-US" sz="2400" b="1" spc="-10" dirty="0">
                <a:solidFill>
                  <a:srgbClr val="FF0000"/>
                </a:solidFill>
                <a:latin typeface="Candara" charset="0"/>
                <a:ea typeface="MS PGothic" charset="0"/>
                <a:cs typeface="Arial" charset="0"/>
              </a:rPr>
              <a:t>GROW IN TAKING ACTIVE STEPS </a:t>
            </a:r>
            <a:r>
              <a:rPr lang="en-US" sz="2400" b="1" spc="-10" dirty="0">
                <a:solidFill>
                  <a:srgbClr val="000000"/>
                </a:solidFill>
                <a:latin typeface="Candara" charset="0"/>
                <a:ea typeface="MS PGothic" charset="0"/>
                <a:cs typeface="Arial" charset="0"/>
              </a:rPr>
              <a:t>for racial reconciliation, harmony, and diversity as Christ-followers and a local church (1 Cor. 2:16; Ps. 96:1-3).</a:t>
            </a:r>
          </a:p>
        </p:txBody>
      </p:sp>
    </p:spTree>
    <p:extLst>
      <p:ext uri="{BB962C8B-B14F-4D97-AF65-F5344CB8AC3E}">
        <p14:creationId xmlns:p14="http://schemas.microsoft.com/office/powerpoint/2010/main" val="178534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57200" y="304800"/>
            <a:ext cx="8229600" cy="6440312"/>
          </a:xfrm>
        </p:spPr>
        <p:txBody>
          <a:bodyPr/>
          <a:lstStyle/>
          <a:p>
            <a:pPr algn="just">
              <a:spcBef>
                <a:spcPct val="0"/>
              </a:spcBef>
              <a:spcAft>
                <a:spcPts val="300"/>
              </a:spcAft>
            </a:pPr>
            <a:r>
              <a:rPr lang="en-US" sz="2800" dirty="0">
                <a:solidFill>
                  <a:srgbClr val="800000"/>
                </a:solidFill>
                <a:latin typeface="Candara" charset="0"/>
                <a:cs typeface="ＭＳ Ｐゴシック" charset="0"/>
              </a:rPr>
              <a:t>When the Church Was Very Powerful</a:t>
            </a:r>
          </a:p>
          <a:p>
            <a:pPr algn="just">
              <a:spcBef>
                <a:spcPts val="0"/>
              </a:spcBef>
            </a:pPr>
            <a:r>
              <a:rPr lang="en-US" dirty="0" smtClean="0"/>
              <a:t>There </a:t>
            </a:r>
            <a:r>
              <a:rPr lang="en-US" dirty="0"/>
              <a:t>was a time when the church was very powerful—in the time when the early Christians rejoiced at being deemed worthy to suffer for what they believed. In those days the church was not merely a thermometer that recorded the ideas and principles of popular opinion; it was a thermostat that transformed the mores of society. . . . But the judgment of God is upon the church [today] as never before. If today’s church does not recapture the sacrificial spirit of the </a:t>
            </a:r>
            <a:r>
              <a:rPr lang="en-US" dirty="0" smtClean="0"/>
              <a:t>early church</a:t>
            </a:r>
            <a:r>
              <a:rPr lang="en-US" dirty="0"/>
              <a:t>, it will lose its authenticity, forfeit the loyalty of millions, and be dismissed as an irrelevant social club with no meaning for the 20th century.</a:t>
            </a:r>
          </a:p>
          <a:p>
            <a:pPr algn="r">
              <a:spcBef>
                <a:spcPts val="0"/>
              </a:spcBef>
            </a:pPr>
            <a:r>
              <a:rPr lang="en-US" dirty="0"/>
              <a:t>— Martin Luther King, Jr</a:t>
            </a:r>
            <a:r>
              <a:rPr lang="en-US" dirty="0" smtClean="0"/>
              <a:t>.</a:t>
            </a:r>
            <a:endParaRPr lang="en-US" dirty="0"/>
          </a:p>
        </p:txBody>
      </p:sp>
    </p:spTree>
    <p:extLst>
      <p:ext uri="{BB962C8B-B14F-4D97-AF65-F5344CB8AC3E}">
        <p14:creationId xmlns:p14="http://schemas.microsoft.com/office/powerpoint/2010/main" val="31475120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what ways are you convinced more of your need for thinking rightly about racial issues and struggles in everyday life?  </a:t>
            </a:r>
          </a:p>
          <a:p>
            <a:pPr marL="457200" lvl="0" indent="-457200">
              <a:buFont typeface="+mj-lt"/>
              <a:buAutoNum type="arabicPeriod"/>
            </a:pPr>
            <a:endParaRPr lang="en-US" dirty="0"/>
          </a:p>
          <a:p>
            <a:pPr marL="457200" lvl="0" indent="-457200">
              <a:buFont typeface="+mj-lt"/>
              <a:buAutoNum type="arabicPeriod"/>
            </a:pPr>
            <a:r>
              <a:rPr lang="en-US" dirty="0"/>
              <a:t>What is your first step toward surrendering to God all of blatant and subtle forms of racism in you?</a:t>
            </a:r>
          </a:p>
          <a:p>
            <a:pPr marL="457200" lvl="0" indent="-457200">
              <a:buFont typeface="+mj-lt"/>
              <a:buAutoNum type="arabicPeriod"/>
            </a:pPr>
            <a:endParaRPr lang="en-US" dirty="0"/>
          </a:p>
          <a:p>
            <a:pPr marL="457200" lvl="0" indent="-457200">
              <a:buFont typeface="+mj-lt"/>
              <a:buAutoNum type="arabicPeriod"/>
            </a:pPr>
            <a:r>
              <a:rPr lang="en-US" dirty="0"/>
              <a:t>What is your first step toward growing in taking active steps for racial reconciliation and harmony?</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91837" y="2057400"/>
            <a:ext cx="8447362" cy="11430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Thinking Rightly about </a:t>
            </a:r>
            <a:br>
              <a:rPr lang="en-US" sz="3600" b="1" i="1" dirty="0" smtClean="0">
                <a:effectLst>
                  <a:outerShdw blurRad="38100" dist="38100" dir="2700000" algn="tl">
                    <a:srgbClr val="DDDDDD"/>
                  </a:outerShdw>
                </a:effectLst>
                <a:latin typeface="Candara" charset="0"/>
                <a:ea typeface="MS PGothic" charset="0"/>
                <a:cs typeface="Arial" charset="0"/>
              </a:rPr>
            </a:br>
            <a:r>
              <a:rPr lang="en-US" sz="3600" b="1" i="1" dirty="0" smtClean="0">
                <a:effectLst>
                  <a:outerShdw blurRad="38100" dist="38100" dir="2700000" algn="tl">
                    <a:srgbClr val="DDDDDD"/>
                  </a:outerShdw>
                </a:effectLst>
                <a:latin typeface="Candara" charset="0"/>
                <a:ea typeface="MS PGothic" charset="0"/>
                <a:cs typeface="Arial" charset="0"/>
              </a:rPr>
              <a:t>Racial Reconciliation</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76600"/>
            <a:ext cx="7813019" cy="22860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Thinking Rightly Series [6]</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Ephesians 2:11-22 &amp; Selected Scriptures</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August 16,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9352812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WHY WE MUST THINK </a:t>
            </a:r>
            <a:r>
              <a:rPr lang="en-US" sz="2800" b="1" dirty="0" smtClean="0">
                <a:latin typeface="Candara" charset="0"/>
                <a:ea typeface="MS PGothic" charset="0"/>
                <a:cs typeface="Arial" charset="0"/>
              </a:rPr>
              <a:t>RIGHTLY</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a:r>
            <a:r>
              <a:rPr lang="en-US" sz="2800" b="1" dirty="0">
                <a:latin typeface="Candara" charset="0"/>
                <a:ea typeface="MS PGothic" charset="0"/>
                <a:cs typeface="Arial" charset="0"/>
              </a:rPr>
              <a:t>ABOUT RACIAL RECONCILIATION</a:t>
            </a:r>
          </a:p>
        </p:txBody>
      </p:sp>
      <p:sp>
        <p:nvSpPr>
          <p:cNvPr id="27651" name="Rectangle 3"/>
          <p:cNvSpPr>
            <a:spLocks noGrp="1" noChangeArrowheads="1"/>
          </p:cNvSpPr>
          <p:nvPr>
            <p:ph type="body" idx="1"/>
          </p:nvPr>
        </p:nvSpPr>
        <p:spPr>
          <a:xfrm>
            <a:off x="228600" y="1371600"/>
            <a:ext cx="8762999" cy="5334000"/>
          </a:xfrm>
        </p:spPr>
        <p:txBody>
          <a:bodyPr/>
          <a:lstStyle/>
          <a:p>
            <a:pPr marL="0" indent="0">
              <a:buNone/>
              <a:defRPr/>
            </a:pPr>
            <a:r>
              <a:rPr lang="en-US" sz="2200" i="1" dirty="0" smtClean="0">
                <a:latin typeface="Candara" charset="0"/>
                <a:ea typeface="MS PGothic" charset="0"/>
                <a:cs typeface="Arial" charset="0"/>
              </a:rPr>
              <a:t>* Racism </a:t>
            </a:r>
            <a:r>
              <a:rPr lang="en-US" sz="2200" i="1" dirty="0">
                <a:latin typeface="Candara" charset="0"/>
                <a:ea typeface="MS PGothic" charset="0"/>
                <a:cs typeface="Arial" charset="0"/>
              </a:rPr>
              <a:t>is </a:t>
            </a:r>
            <a:r>
              <a:rPr lang="en-US" sz="2200" i="1" dirty="0" smtClean="0">
                <a:latin typeface="Candara" charset="0"/>
                <a:ea typeface="MS PGothic" charset="0"/>
                <a:cs typeface="Arial" charset="0"/>
              </a:rPr>
              <a:t>“an </a:t>
            </a:r>
            <a:r>
              <a:rPr lang="en-US" sz="2200" i="1" dirty="0">
                <a:latin typeface="Candara" charset="0"/>
                <a:ea typeface="MS PGothic" charset="0"/>
                <a:cs typeface="Arial" charset="0"/>
              </a:rPr>
              <a:t>explicit or implicit belief or practice that qualitatively distinguishes or values one race over other races.</a:t>
            </a:r>
            <a:r>
              <a:rPr lang="en-US" sz="2200" i="1" dirty="0" smtClean="0">
                <a:latin typeface="Candara" charset="0"/>
                <a:ea typeface="MS PGothic" charset="0"/>
                <a:cs typeface="Arial" charset="0"/>
              </a:rPr>
              <a:t>”</a:t>
            </a:r>
          </a:p>
          <a:p>
            <a:pPr marL="0" indent="0">
              <a:buNone/>
              <a:defRPr/>
            </a:pPr>
            <a:endParaRPr lang="en-US" sz="800" b="1" dirty="0" smtClean="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an </a:t>
            </a:r>
            <a:r>
              <a:rPr lang="en-US" sz="2400" b="1" dirty="0">
                <a:solidFill>
                  <a:srgbClr val="FF0000"/>
                </a:solidFill>
                <a:latin typeface="Candara" charset="0"/>
                <a:ea typeface="MS PGothic" charset="0"/>
                <a:cs typeface="Arial" charset="0"/>
              </a:rPr>
              <a:t>EVER-PRESENT </a:t>
            </a:r>
            <a:r>
              <a:rPr lang="en-US" sz="2400" b="1" dirty="0">
                <a:latin typeface="Candara" charset="0"/>
                <a:ea typeface="MS PGothic" charset="0"/>
                <a:cs typeface="Arial" charset="0"/>
              </a:rPr>
              <a:t>issue with real problems—racial prejudice, tension, and discrimination</a:t>
            </a:r>
            <a:r>
              <a:rPr lang="en-US" sz="2400" b="1" dirty="0" smtClean="0">
                <a:latin typeface="Candara" charset="0"/>
                <a:ea typeface="MS PGothic" charset="0"/>
                <a:cs typeface="Arial" charset="0"/>
              </a:rPr>
              <a:t>.</a:t>
            </a: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1770500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533400" y="304800"/>
            <a:ext cx="7924800" cy="6440312"/>
          </a:xfrm>
        </p:spPr>
        <p:txBody>
          <a:bodyPr/>
          <a:lstStyle/>
          <a:p>
            <a:pPr algn="just">
              <a:spcBef>
                <a:spcPct val="0"/>
              </a:spcBef>
              <a:spcAft>
                <a:spcPts val="300"/>
              </a:spcAft>
            </a:pP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The New York Times</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June 20</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2015 [by </a:t>
            </a:r>
            <a:r>
              <a:rPr lang="en-US" sz="2500" i="1" dirty="0">
                <a:solidFill>
                  <a:srgbClr val="800000"/>
                </a:solidFill>
                <a:latin typeface="Candara" charset="0"/>
                <a:cs typeface="ＭＳ Ｐゴシック" charset="0"/>
              </a:rPr>
              <a:t>Lydia </a:t>
            </a:r>
            <a:r>
              <a:rPr lang="en-US" sz="2500" i="1" dirty="0" err="1">
                <a:solidFill>
                  <a:srgbClr val="800000"/>
                </a:solidFill>
                <a:latin typeface="Candara" charset="0"/>
                <a:cs typeface="ＭＳ Ｐゴシック" charset="0"/>
              </a:rPr>
              <a:t>Polgreen</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a:t>
            </a:r>
          </a:p>
          <a:p>
            <a:pPr algn="just">
              <a:spcBef>
                <a:spcPct val="0"/>
              </a:spcBef>
              <a:spcAft>
                <a:spcPts val="300"/>
              </a:spcAft>
            </a:pPr>
            <a:endParaRPr lang="en-US" sz="300" i="1" dirty="0">
              <a:solidFill>
                <a:srgbClr val="800000"/>
              </a:solidFill>
              <a:latin typeface="Candara" charset="0"/>
              <a:cs typeface="ＭＳ Ｐゴシック" charset="0"/>
            </a:endParaRPr>
          </a:p>
          <a:p>
            <a:pPr algn="just">
              <a:spcBef>
                <a:spcPts val="0"/>
              </a:spcBef>
            </a:pPr>
            <a:r>
              <a:rPr lang="en-US" dirty="0" smtClean="0"/>
              <a:t>The </a:t>
            </a:r>
            <a:r>
              <a:rPr lang="en-US" dirty="0"/>
              <a:t>massacre at Emanuel African Methodist Episcopal Church in Charleston was something else entirely from the police killings. But it, too, has become a racial flash point and swept aside whatever ambiguity seemed to muddle those earlier </a:t>
            </a:r>
            <a:r>
              <a:rPr lang="en-US" dirty="0" smtClean="0"/>
              <a:t>cases</a:t>
            </a:r>
            <a:r>
              <a:rPr lang="en-US" dirty="0"/>
              <a:t>, baldly posing questions about race in America: Was the gunman a crazed loner motivated by nothing more than his own madness? Or was he an extreme product of the same legacy of racism that many black Americans believe sent Michael Brown, Freddie Gray, Eric Garner, Walter Scott and </a:t>
            </a:r>
            <a:r>
              <a:rPr lang="en-US" dirty="0" err="1"/>
              <a:t>Tamir</a:t>
            </a:r>
            <a:r>
              <a:rPr lang="en-US" dirty="0"/>
              <a:t> Rice to their graves</a:t>
            </a:r>
            <a:r>
              <a:rPr lang="en-US" dirty="0" smtClean="0"/>
              <a:t>? . . . </a:t>
            </a:r>
          </a:p>
          <a:p>
            <a:pPr algn="just">
              <a:spcBef>
                <a:spcPts val="0"/>
              </a:spcBef>
            </a:pPr>
            <a:endParaRPr lang="en-US" sz="1400" dirty="0"/>
          </a:p>
          <a:p>
            <a:pPr algn="just">
              <a:spcBef>
                <a:spcPts val="0"/>
              </a:spcBef>
            </a:pPr>
            <a:r>
              <a:rPr lang="en-US" dirty="0" smtClean="0"/>
              <a:t>Greg </a:t>
            </a:r>
            <a:r>
              <a:rPr lang="en-US" dirty="0"/>
              <a:t>Tate, a black writer and musician, said black people could not help but feel that they are under siege in a society afflicted with amnesia about its own history. “There has always just been a constant denial in America that racism really exists,” Mr. Tate said. </a:t>
            </a:r>
          </a:p>
        </p:txBody>
      </p:sp>
    </p:spTree>
    <p:extLst>
      <p:ext uri="{BB962C8B-B14F-4D97-AF65-F5344CB8AC3E}">
        <p14:creationId xmlns:p14="http://schemas.microsoft.com/office/powerpoint/2010/main" val="14082000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533400" y="304800"/>
            <a:ext cx="7924800" cy="6440312"/>
          </a:xfrm>
        </p:spPr>
        <p:txBody>
          <a:bodyPr/>
          <a:lstStyle/>
          <a:p>
            <a:pPr algn="just">
              <a:spcBef>
                <a:spcPct val="0"/>
              </a:spcBef>
              <a:spcAft>
                <a:spcPts val="300"/>
              </a:spcAft>
            </a:pP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The New York Times</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June 20</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2015 [by </a:t>
            </a:r>
            <a:r>
              <a:rPr lang="en-US" sz="2500" i="1" dirty="0">
                <a:solidFill>
                  <a:srgbClr val="800000"/>
                </a:solidFill>
                <a:latin typeface="Candara" charset="0"/>
                <a:cs typeface="ＭＳ Ｐゴシック" charset="0"/>
              </a:rPr>
              <a:t>Lydia </a:t>
            </a:r>
            <a:r>
              <a:rPr lang="en-US" sz="2500" i="1" dirty="0" err="1">
                <a:solidFill>
                  <a:srgbClr val="800000"/>
                </a:solidFill>
                <a:latin typeface="Candara" charset="0"/>
                <a:cs typeface="ＭＳ Ｐゴシック" charset="0"/>
              </a:rPr>
              <a:t>Polgreen</a:t>
            </a:r>
            <a:r>
              <a:rPr lang="en-US" sz="2500" i="1" dirty="0">
                <a:solidFill>
                  <a:srgbClr val="800000"/>
                </a:solidFill>
                <a:latin typeface="Candara" charset="0"/>
                <a:cs typeface="ＭＳ Ｐゴシック" charset="0"/>
              </a:rPr>
              <a:t> </a:t>
            </a:r>
            <a:r>
              <a:rPr lang="en-US" sz="2500" i="1" dirty="0" smtClean="0">
                <a:solidFill>
                  <a:srgbClr val="800000"/>
                </a:solidFill>
                <a:latin typeface="Candara" charset="0"/>
                <a:cs typeface="ＭＳ Ｐゴシック" charset="0"/>
              </a:rPr>
              <a:t>]</a:t>
            </a:r>
          </a:p>
          <a:p>
            <a:pPr algn="just">
              <a:spcBef>
                <a:spcPct val="0"/>
              </a:spcBef>
              <a:spcAft>
                <a:spcPts val="300"/>
              </a:spcAft>
            </a:pPr>
            <a:endParaRPr lang="en-US" sz="300" i="1" dirty="0">
              <a:solidFill>
                <a:srgbClr val="800000"/>
              </a:solidFill>
              <a:latin typeface="Candara" charset="0"/>
              <a:cs typeface="ＭＳ Ｐゴシック" charset="0"/>
            </a:endParaRPr>
          </a:p>
          <a:p>
            <a:pPr algn="just">
              <a:spcBef>
                <a:spcPts val="0"/>
              </a:spcBef>
            </a:pPr>
            <a:r>
              <a:rPr lang="en-US" dirty="0"/>
              <a:t>“As James Baldwin says, there is just an incapacity of white Americans to look at themselves as bad people. We see with </a:t>
            </a:r>
            <a:r>
              <a:rPr lang="en-US" dirty="0" err="1"/>
              <a:t>Dylann</a:t>
            </a:r>
            <a:r>
              <a:rPr lang="en-US" dirty="0"/>
              <a:t> Roof there is already a rush to not only dissociate other white Americans from his violence but to distance himself from his own stated investment in white supremacist ideology.” </a:t>
            </a:r>
            <a:endParaRPr lang="en-US" dirty="0" smtClean="0"/>
          </a:p>
          <a:p>
            <a:pPr algn="just">
              <a:spcBef>
                <a:spcPts val="0"/>
              </a:spcBef>
            </a:pPr>
            <a:endParaRPr lang="en-US" sz="1400" dirty="0"/>
          </a:p>
          <a:p>
            <a:pPr algn="just">
              <a:spcBef>
                <a:spcPts val="0"/>
              </a:spcBef>
            </a:pPr>
            <a:r>
              <a:rPr lang="en-US" dirty="0" smtClean="0"/>
              <a:t>The </a:t>
            </a:r>
            <a:r>
              <a:rPr lang="en-US" dirty="0"/>
              <a:t>era of instantaneously shared images holds out hope for change. Cellphone videos of police officers shooting unarmed black males shock the conscience of Americans, the theory goes, just as TV footage of peaceful black protesters menaced by vicious dogs and water cannons in the civil rights era troubled white Americans of that time.</a:t>
            </a:r>
          </a:p>
        </p:txBody>
      </p:sp>
    </p:spTree>
    <p:extLst>
      <p:ext uri="{BB962C8B-B14F-4D97-AF65-F5344CB8AC3E}">
        <p14:creationId xmlns:p14="http://schemas.microsoft.com/office/powerpoint/2010/main" val="3396640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14400"/>
          </a:xfrm>
        </p:spPr>
        <p:txBody>
          <a:bodyPr/>
          <a:lstStyle/>
          <a:p>
            <a:r>
              <a:rPr lang="en-US" sz="2800" b="1" dirty="0">
                <a:latin typeface="Candara" charset="0"/>
                <a:ea typeface="MS PGothic" charset="0"/>
                <a:cs typeface="Arial" charset="0"/>
              </a:rPr>
              <a:t>WHY WE MUST THINK </a:t>
            </a:r>
            <a:r>
              <a:rPr lang="en-US" sz="2800" b="1" dirty="0" smtClean="0">
                <a:latin typeface="Candara" charset="0"/>
                <a:ea typeface="MS PGothic" charset="0"/>
                <a:cs typeface="Arial" charset="0"/>
              </a:rPr>
              <a:t>RIGHTLY</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a:r>
            <a:r>
              <a:rPr lang="en-US" sz="2800" b="1" dirty="0">
                <a:latin typeface="Candara" charset="0"/>
                <a:ea typeface="MS PGothic" charset="0"/>
                <a:cs typeface="Arial" charset="0"/>
              </a:rPr>
              <a:t>ABOUT RACIAL RECONCILIATION</a:t>
            </a:r>
          </a:p>
        </p:txBody>
      </p:sp>
      <p:sp>
        <p:nvSpPr>
          <p:cNvPr id="27651" name="Rectangle 3"/>
          <p:cNvSpPr>
            <a:spLocks noGrp="1" noChangeArrowheads="1"/>
          </p:cNvSpPr>
          <p:nvPr>
            <p:ph type="body" idx="1"/>
          </p:nvPr>
        </p:nvSpPr>
        <p:spPr>
          <a:xfrm>
            <a:off x="228600" y="1371600"/>
            <a:ext cx="8762999" cy="5334000"/>
          </a:xfrm>
        </p:spPr>
        <p:txBody>
          <a:bodyPr/>
          <a:lstStyle/>
          <a:p>
            <a:pPr marL="0" indent="0">
              <a:buNone/>
              <a:defRPr/>
            </a:pPr>
            <a:r>
              <a:rPr lang="en-US" sz="2200" i="1" dirty="0" smtClean="0">
                <a:latin typeface="Candara" charset="0"/>
                <a:ea typeface="MS PGothic" charset="0"/>
                <a:cs typeface="Arial" charset="0"/>
              </a:rPr>
              <a:t>* Racism </a:t>
            </a:r>
            <a:r>
              <a:rPr lang="en-US" sz="2200" i="1" dirty="0">
                <a:latin typeface="Candara" charset="0"/>
                <a:ea typeface="MS PGothic" charset="0"/>
                <a:cs typeface="Arial" charset="0"/>
              </a:rPr>
              <a:t>is </a:t>
            </a:r>
            <a:r>
              <a:rPr lang="en-US" sz="2200" i="1" dirty="0" smtClean="0">
                <a:latin typeface="Candara" charset="0"/>
                <a:ea typeface="MS PGothic" charset="0"/>
                <a:cs typeface="Arial" charset="0"/>
              </a:rPr>
              <a:t>“an </a:t>
            </a:r>
            <a:r>
              <a:rPr lang="en-US" sz="2200" i="1" dirty="0">
                <a:latin typeface="Candara" charset="0"/>
                <a:ea typeface="MS PGothic" charset="0"/>
                <a:cs typeface="Arial" charset="0"/>
              </a:rPr>
              <a:t>explicit or implicit belief or practice that qualitatively distinguishes or values one race over other races.</a:t>
            </a:r>
            <a:r>
              <a:rPr lang="en-US" sz="2200" i="1" dirty="0" smtClean="0">
                <a:latin typeface="Candara" charset="0"/>
                <a:ea typeface="MS PGothic" charset="0"/>
                <a:cs typeface="Arial" charset="0"/>
              </a:rPr>
              <a:t>”</a:t>
            </a:r>
          </a:p>
          <a:p>
            <a:pPr marL="0" indent="0">
              <a:buNone/>
              <a:defRPr/>
            </a:pPr>
            <a:endParaRPr lang="en-US" sz="800" b="1" dirty="0" smtClean="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an </a:t>
            </a:r>
            <a:r>
              <a:rPr lang="en-US" sz="2400" b="1" dirty="0">
                <a:solidFill>
                  <a:srgbClr val="FF0000"/>
                </a:solidFill>
                <a:latin typeface="Candara" charset="0"/>
                <a:ea typeface="MS PGothic" charset="0"/>
                <a:cs typeface="Arial" charset="0"/>
              </a:rPr>
              <a:t>EVER-PRESENT </a:t>
            </a:r>
            <a:r>
              <a:rPr lang="en-US" sz="2400" b="1" dirty="0">
                <a:latin typeface="Candara" charset="0"/>
                <a:ea typeface="MS PGothic" charset="0"/>
                <a:cs typeface="Arial" charset="0"/>
              </a:rPr>
              <a:t>issue with real problems—racial prejudice, tension, and discrimination.</a:t>
            </a:r>
          </a:p>
          <a:p>
            <a:pPr marL="458788" indent="-458788">
              <a:defRPr/>
            </a:pPr>
            <a:r>
              <a:rPr lang="en-US" sz="2400" b="1" dirty="0">
                <a:latin typeface="Candara" charset="0"/>
                <a:ea typeface="MS PGothic" charset="0"/>
                <a:cs typeface="Arial" charset="0"/>
              </a:rPr>
              <a:t>It is easy to get stuck either in </a:t>
            </a:r>
            <a:r>
              <a:rPr lang="en-US" sz="2400" b="1" dirty="0">
                <a:solidFill>
                  <a:srgbClr val="FF0000"/>
                </a:solidFill>
                <a:latin typeface="Candara" charset="0"/>
                <a:ea typeface="MS PGothic" charset="0"/>
                <a:cs typeface="Arial" charset="0"/>
              </a:rPr>
              <a:t>DENIAL </a:t>
            </a:r>
            <a:r>
              <a:rPr lang="en-US" sz="2400" b="1" dirty="0">
                <a:latin typeface="Candara" charset="0"/>
                <a:ea typeface="MS PGothic" charset="0"/>
                <a:cs typeface="Arial" charset="0"/>
              </a:rPr>
              <a:t>or in </a:t>
            </a:r>
            <a:r>
              <a:rPr lang="en-US" sz="2400" b="1" dirty="0" smtClean="0">
                <a:solidFill>
                  <a:srgbClr val="FF0000"/>
                </a:solidFill>
                <a:latin typeface="Candara" charset="0"/>
                <a:ea typeface="MS PGothic" charset="0"/>
                <a:cs typeface="Arial" charset="0"/>
              </a:rPr>
              <a:t>LIP</a:t>
            </a:r>
            <a:r>
              <a:rPr lang="en-US" sz="2400" b="1" dirty="0">
                <a:solidFill>
                  <a:srgbClr val="FF0000"/>
                </a:solidFill>
                <a:latin typeface="Candara" charset="0"/>
                <a:ea typeface="MS PGothic" charset="0"/>
                <a:cs typeface="Arial" charset="0"/>
              </a:rPr>
              <a:t>-SERVICE</a:t>
            </a:r>
            <a:r>
              <a:rPr lang="en-US" sz="2400" b="1" dirty="0">
                <a:latin typeface="Candara" charset="0"/>
                <a:ea typeface="MS PGothic" charset="0"/>
                <a:cs typeface="Arial" charset="0"/>
              </a:rPr>
              <a:t>.</a:t>
            </a:r>
          </a:p>
          <a:p>
            <a:pPr marL="458788" indent="-458788">
              <a:defRPr/>
            </a:pPr>
            <a:r>
              <a:rPr lang="en-US" sz="2400" b="1" dirty="0">
                <a:latin typeface="Candara" charset="0"/>
                <a:ea typeface="MS PGothic" charset="0"/>
                <a:cs typeface="Arial" charset="0"/>
              </a:rPr>
              <a:t>It is a difficult issue with </a:t>
            </a:r>
            <a:r>
              <a:rPr lang="en-US" sz="2400" b="1" dirty="0">
                <a:solidFill>
                  <a:srgbClr val="FF0000"/>
                </a:solidFill>
                <a:latin typeface="Candara" charset="0"/>
                <a:ea typeface="MS PGothic" charset="0"/>
                <a:cs typeface="Arial" charset="0"/>
              </a:rPr>
              <a:t>BLIND SPOTS </a:t>
            </a:r>
            <a:r>
              <a:rPr lang="en-US" sz="2400" b="1" dirty="0">
                <a:latin typeface="Candara" charset="0"/>
                <a:ea typeface="MS PGothic" charset="0"/>
                <a:cs typeface="Arial" charset="0"/>
              </a:rPr>
              <a:t>because racism is </a:t>
            </a:r>
            <a:r>
              <a:rPr lang="en-US" sz="2400" b="1" dirty="0" smtClean="0">
                <a:latin typeface="Candara" charset="0"/>
                <a:ea typeface="MS PGothic" charset="0"/>
                <a:cs typeface="Arial" charset="0"/>
              </a:rPr>
              <a:t>relentlessly </a:t>
            </a:r>
            <a:r>
              <a:rPr lang="en-US" sz="2400" b="1" dirty="0">
                <a:latin typeface="Candara" charset="0"/>
                <a:ea typeface="MS PGothic" charset="0"/>
                <a:cs typeface="Arial" charset="0"/>
              </a:rPr>
              <a:t>(sometimes subtly) indoctrinated by our own upbringing and sub-</a:t>
            </a:r>
            <a:r>
              <a:rPr lang="en-US" sz="2400" b="1" dirty="0" smtClean="0">
                <a:latin typeface="Candara" charset="0"/>
                <a:ea typeface="MS PGothic" charset="0"/>
                <a:cs typeface="Arial" charset="0"/>
              </a:rPr>
              <a:t>cultures.</a:t>
            </a:r>
            <a:endParaRPr lang="en-US" sz="2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 </a:t>
            </a:r>
            <a:r>
              <a:rPr lang="en-US" sz="2400" b="1" dirty="0">
                <a:solidFill>
                  <a:srgbClr val="FF0000"/>
                </a:solidFill>
                <a:latin typeface="Candara" charset="0"/>
                <a:ea typeface="MS PGothic" charset="0"/>
                <a:cs typeface="Arial" charset="0"/>
              </a:rPr>
              <a:t>GOSPEL issue</a:t>
            </a:r>
            <a:r>
              <a:rPr lang="en-US" sz="2400" b="1" dirty="0" smtClean="0">
                <a:latin typeface="Candara" charset="0"/>
                <a:ea typeface="MS PGothic" charset="0"/>
                <a:cs typeface="Arial" charset="0"/>
              </a:rPr>
              <a:t>—Christ died for our reconciliation:</a:t>
            </a:r>
          </a:p>
          <a:p>
            <a:pPr lvl="1">
              <a:lnSpc>
                <a:spcPts val="2440"/>
              </a:lnSpc>
              <a:buFont typeface="Wingdings" charset="2"/>
              <a:buChar char="ü"/>
              <a:defRPr/>
            </a:pPr>
            <a:r>
              <a:rPr lang="en-US" sz="2200" i="1" dirty="0">
                <a:latin typeface="Candara" charset="0"/>
                <a:ea typeface="MS PGothic" charset="0"/>
                <a:cs typeface="Arial" charset="0"/>
              </a:rPr>
              <a:t>Why is racism sinful in God’s eyes?</a:t>
            </a:r>
          </a:p>
          <a:p>
            <a:pPr lvl="1">
              <a:lnSpc>
                <a:spcPts val="2440"/>
              </a:lnSpc>
              <a:buFont typeface="Wingdings" charset="2"/>
              <a:buChar char="ü"/>
              <a:defRPr/>
            </a:pPr>
            <a:r>
              <a:rPr lang="en-US" sz="2200" i="1" dirty="0">
                <a:latin typeface="Candara" charset="0"/>
                <a:ea typeface="MS PGothic" charset="0"/>
                <a:cs typeface="Arial" charset="0"/>
              </a:rPr>
              <a:t>What is at the root of racism and racial issues according to the Bible?</a:t>
            </a:r>
          </a:p>
          <a:p>
            <a:pPr lvl="1">
              <a:lnSpc>
                <a:spcPts val="2440"/>
              </a:lnSpc>
              <a:buFont typeface="Wingdings" charset="2"/>
              <a:buChar char="ü"/>
              <a:defRPr/>
            </a:pPr>
            <a:r>
              <a:rPr lang="en-US" sz="2200" i="1" dirty="0">
                <a:latin typeface="Candara" charset="0"/>
                <a:ea typeface="MS PGothic" charset="0"/>
                <a:cs typeface="Arial" charset="0"/>
              </a:rPr>
              <a:t>What does the Bible teach about racial harmony and reconciliation? </a:t>
            </a:r>
          </a:p>
          <a:p>
            <a:pPr lvl="1">
              <a:lnSpc>
                <a:spcPts val="2440"/>
              </a:lnSpc>
              <a:buFont typeface="Wingdings" charset="2"/>
              <a:buChar char="ü"/>
              <a:defRPr/>
            </a:pPr>
            <a:r>
              <a:rPr lang="en-US" sz="2200" i="1" dirty="0">
                <a:latin typeface="Candara" charset="0"/>
                <a:ea typeface="MS PGothic" charset="0"/>
                <a:cs typeface="Arial" charset="0"/>
              </a:rPr>
              <a:t>How should we respond to this issue as Christ-followers?</a:t>
            </a:r>
          </a:p>
          <a:p>
            <a:pPr marL="0" indent="0" algn="ctr">
              <a:buNone/>
              <a:defRPr/>
            </a:pPr>
            <a:endParaRPr lang="en-US" sz="800" b="1" dirty="0">
              <a:latin typeface="Candara" charset="0"/>
              <a:ea typeface="MS PGothic" charset="0"/>
              <a:cs typeface="Arial" charset="0"/>
            </a:endParaRPr>
          </a:p>
          <a:p>
            <a:pPr marL="0" indent="0">
              <a:buNone/>
              <a:defRPr/>
            </a:pP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1820872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a:defRPr/>
            </a:pPr>
            <a:r>
              <a:rPr lang="en-US" sz="2400" b="1" spc="-10" dirty="0">
                <a:solidFill>
                  <a:srgbClr val="000000"/>
                </a:solidFill>
                <a:latin typeface="Candara" charset="0"/>
                <a:ea typeface="MS PGothic" charset="0"/>
                <a:cs typeface="Arial" charset="0"/>
              </a:rPr>
              <a:t>All human beings are </a:t>
            </a:r>
            <a:r>
              <a:rPr lang="en-US" sz="2400" b="1" spc="-10" dirty="0" smtClean="0">
                <a:solidFill>
                  <a:srgbClr val="FF0000"/>
                </a:solidFill>
                <a:latin typeface="Candara" charset="0"/>
                <a:ea typeface="MS PGothic" charset="0"/>
                <a:cs typeface="Arial" charset="0"/>
              </a:rPr>
              <a:t>CREATED EQUAL </a:t>
            </a:r>
            <a:r>
              <a:rPr lang="en-US" sz="2400" b="1" spc="-10" dirty="0" smtClean="0">
                <a:solidFill>
                  <a:srgbClr val="000000"/>
                </a:solidFill>
                <a:latin typeface="Candara" charset="0"/>
                <a:ea typeface="MS PGothic" charset="0"/>
                <a:cs typeface="Arial" charset="0"/>
              </a:rPr>
              <a:t>because </a:t>
            </a:r>
            <a:r>
              <a:rPr lang="en-US" sz="2400" b="1" spc="-10" dirty="0">
                <a:solidFill>
                  <a:srgbClr val="000000"/>
                </a:solidFill>
                <a:latin typeface="Candara" charset="0"/>
                <a:ea typeface="MS PGothic" charset="0"/>
                <a:cs typeface="Arial" charset="0"/>
              </a:rPr>
              <a:t>they are made in God’s image, having </a:t>
            </a:r>
            <a:r>
              <a:rPr lang="en-US" sz="2400" b="1" spc="-10" dirty="0" smtClean="0">
                <a:solidFill>
                  <a:srgbClr val="000000"/>
                </a:solidFill>
                <a:latin typeface="Candara" charset="0"/>
                <a:ea typeface="MS PGothic" charset="0"/>
                <a:cs typeface="Arial" charset="0"/>
              </a:rPr>
              <a:t>the same ancestor, </a:t>
            </a:r>
            <a:r>
              <a:rPr lang="en-US" sz="2400" b="1" spc="-10" dirty="0">
                <a:solidFill>
                  <a:srgbClr val="000000"/>
                </a:solidFill>
                <a:latin typeface="Candara" charset="0"/>
                <a:ea typeface="MS PGothic" charset="0"/>
                <a:cs typeface="Arial" charset="0"/>
              </a:rPr>
              <a:t>Adam. (Gen. 1:27; Acts 17:26-27).</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baseline="30000" dirty="0" smtClean="0">
                <a:latin typeface="Candara"/>
                <a:cs typeface="Candara"/>
              </a:rPr>
              <a:t>27</a:t>
            </a:r>
            <a:r>
              <a:rPr lang="en-US" sz="2200" i="1" dirty="0" smtClean="0">
                <a:latin typeface="Candara"/>
                <a:cs typeface="Candara"/>
              </a:rPr>
              <a:t> So God created man in his own image,</a:t>
            </a:r>
            <a:br>
              <a:rPr lang="en-US" sz="2200" i="1" dirty="0" smtClean="0">
                <a:latin typeface="Candara"/>
                <a:cs typeface="Candara"/>
              </a:rPr>
            </a:br>
            <a:r>
              <a:rPr lang="en-US" sz="2200" i="1" dirty="0" smtClean="0">
                <a:latin typeface="Candara"/>
                <a:cs typeface="Candara"/>
              </a:rPr>
              <a:t> in the image of God he created him;</a:t>
            </a:r>
            <a:br>
              <a:rPr lang="en-US" sz="2200" i="1" dirty="0" smtClean="0">
                <a:latin typeface="Candara"/>
                <a:cs typeface="Candara"/>
              </a:rPr>
            </a:br>
            <a:r>
              <a:rPr lang="en-US" sz="2200" i="1" dirty="0" smtClean="0">
                <a:latin typeface="Candara"/>
                <a:cs typeface="Candara"/>
              </a:rPr>
              <a:t> male and female he created them.</a:t>
            </a:r>
          </a:p>
          <a:p>
            <a:pPr marL="0" indent="0" algn="ctr">
              <a:spcBef>
                <a:spcPts val="0"/>
              </a:spcBef>
              <a:buNone/>
            </a:pPr>
            <a:r>
              <a:rPr lang="en-US" sz="2200" i="1" dirty="0" smtClean="0">
                <a:latin typeface="Candara"/>
                <a:cs typeface="Candara"/>
              </a:rPr>
              <a:t>Genesis 1:27</a:t>
            </a:r>
          </a:p>
          <a:p>
            <a:pPr marL="0" indent="0" algn="ctr">
              <a:spcBef>
                <a:spcPts val="0"/>
              </a:spcBef>
              <a:buNone/>
            </a:pPr>
            <a:endParaRPr lang="en-US" sz="1400" i="1" dirty="0" smtClean="0">
              <a:latin typeface="Candara"/>
              <a:cs typeface="Candara"/>
            </a:endParaRPr>
          </a:p>
          <a:p>
            <a:pPr marL="0" indent="0" algn="ctr">
              <a:spcBef>
                <a:spcPts val="0"/>
              </a:spcBef>
              <a:buNone/>
            </a:pPr>
            <a:r>
              <a:rPr lang="en-US" sz="2200" i="1" baseline="30000" dirty="0" smtClean="0">
                <a:latin typeface="Candara"/>
                <a:cs typeface="Candara"/>
              </a:rPr>
              <a:t>26</a:t>
            </a:r>
            <a:r>
              <a:rPr lang="en-US" sz="2200" i="1" dirty="0">
                <a:latin typeface="Candara"/>
                <a:cs typeface="Candara"/>
              </a:rPr>
              <a:t> And [God] made from one man every nation</a:t>
            </a:r>
            <a:br>
              <a:rPr lang="en-US" sz="2200" i="1" dirty="0">
                <a:latin typeface="Candara"/>
                <a:cs typeface="Candara"/>
              </a:rPr>
            </a:br>
            <a:r>
              <a:rPr lang="en-US" sz="2200" i="1" dirty="0">
                <a:latin typeface="Candara"/>
                <a:cs typeface="Candara"/>
              </a:rPr>
              <a:t> of mankind to live on all the face of the earth, having </a:t>
            </a:r>
            <a:br>
              <a:rPr lang="en-US" sz="2200" i="1" dirty="0">
                <a:latin typeface="Candara"/>
                <a:cs typeface="Candara"/>
              </a:rPr>
            </a:br>
            <a:r>
              <a:rPr lang="en-US" sz="2200" i="1" dirty="0">
                <a:latin typeface="Candara"/>
                <a:cs typeface="Candara"/>
              </a:rPr>
              <a:t>determined allotted periods and the boundaries of their </a:t>
            </a:r>
            <a:br>
              <a:rPr lang="en-US" sz="2200" i="1" dirty="0">
                <a:latin typeface="Candara"/>
                <a:cs typeface="Candara"/>
              </a:rPr>
            </a:br>
            <a:r>
              <a:rPr lang="en-US" sz="2200" i="1" dirty="0">
                <a:latin typeface="Candara"/>
                <a:cs typeface="Candara"/>
              </a:rPr>
              <a:t>dwelling place, </a:t>
            </a:r>
            <a:r>
              <a:rPr lang="en-US" sz="2200" i="1" baseline="30000" dirty="0">
                <a:latin typeface="Candara"/>
                <a:cs typeface="Candara"/>
              </a:rPr>
              <a:t>27</a:t>
            </a:r>
            <a:r>
              <a:rPr lang="en-US" sz="2200" i="1" dirty="0">
                <a:latin typeface="Candara"/>
                <a:cs typeface="Candara"/>
              </a:rPr>
              <a:t> that they should seek God, and </a:t>
            </a:r>
            <a:br>
              <a:rPr lang="en-US" sz="2200" i="1" dirty="0">
                <a:latin typeface="Candara"/>
                <a:cs typeface="Candara"/>
              </a:rPr>
            </a:br>
            <a:r>
              <a:rPr lang="en-US" sz="2200" i="1" dirty="0">
                <a:latin typeface="Candara"/>
                <a:cs typeface="Candara"/>
              </a:rPr>
              <a:t>perhaps feel their way toward him and find him. </a:t>
            </a:r>
            <a:br>
              <a:rPr lang="en-US" sz="2200" i="1" dirty="0">
                <a:latin typeface="Candara"/>
                <a:cs typeface="Candara"/>
              </a:rPr>
            </a:br>
            <a:r>
              <a:rPr lang="en-US" sz="2200" i="1" dirty="0">
                <a:latin typeface="Candara"/>
                <a:cs typeface="Candara"/>
              </a:rPr>
              <a:t>Yet he is actually not far from each one of us.</a:t>
            </a:r>
            <a:br>
              <a:rPr lang="en-US" sz="2200" i="1" dirty="0">
                <a:latin typeface="Candara"/>
                <a:cs typeface="Candara"/>
              </a:rPr>
            </a:br>
            <a:r>
              <a:rPr lang="en-US" sz="2200" i="1" dirty="0">
                <a:latin typeface="Candara"/>
                <a:cs typeface="Candara"/>
              </a:rPr>
              <a:t>Acts 17:26-27</a:t>
            </a:r>
          </a:p>
          <a:p>
            <a:pPr marL="0" indent="0" algn="ctr">
              <a:spcBef>
                <a:spcPts val="0"/>
              </a:spcBef>
              <a:buNone/>
            </a:pPr>
            <a:endParaRPr lang="en-US" sz="2200" i="1" dirty="0">
              <a:latin typeface="Candara"/>
              <a:cs typeface="Candara"/>
            </a:endParaRPr>
          </a:p>
        </p:txBody>
      </p:sp>
    </p:spTree>
    <p:extLst>
      <p:ext uri="{BB962C8B-B14F-4D97-AF65-F5344CB8AC3E}">
        <p14:creationId xmlns:p14="http://schemas.microsoft.com/office/powerpoint/2010/main" val="555363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a:defRPr/>
            </a:pPr>
            <a:r>
              <a:rPr lang="en-US" sz="2400" b="1" spc="-10" dirty="0">
                <a:solidFill>
                  <a:srgbClr val="000000"/>
                </a:solidFill>
                <a:latin typeface="Candara" charset="0"/>
                <a:ea typeface="MS PGothic" charset="0"/>
                <a:cs typeface="Arial" charset="0"/>
              </a:rPr>
              <a:t>Racism is </a:t>
            </a:r>
            <a:r>
              <a:rPr lang="en-US" sz="2400" b="1" spc="-10" dirty="0" smtClean="0">
                <a:solidFill>
                  <a:srgbClr val="FF0000"/>
                </a:solidFill>
                <a:latin typeface="Candara" charset="0"/>
                <a:ea typeface="MS PGothic" charset="0"/>
                <a:cs typeface="Arial" charset="0"/>
              </a:rPr>
              <a:t>SINFUL</a:t>
            </a:r>
            <a:r>
              <a:rPr lang="en-US" sz="2400" b="1" spc="-10" dirty="0" smtClean="0">
                <a:solidFill>
                  <a:srgbClr val="000000"/>
                </a:solidFill>
                <a:latin typeface="Candara" charset="0"/>
                <a:ea typeface="MS PGothic" charset="0"/>
                <a:cs typeface="Arial" charset="0"/>
              </a:rPr>
              <a:t> because </a:t>
            </a:r>
            <a:r>
              <a:rPr lang="en-US" sz="2400" b="1" spc="-10" dirty="0">
                <a:solidFill>
                  <a:srgbClr val="000000"/>
                </a:solidFill>
                <a:latin typeface="Candara" charset="0"/>
                <a:ea typeface="MS PGothic" charset="0"/>
                <a:cs typeface="Arial" charset="0"/>
              </a:rPr>
              <a:t>it is a result of human beings’ rebellion against God, exalting themselves over against their Maker and each other (Isa. 43:7; 1 Cor. 10:31; Rom. 1:21-22).</a:t>
            </a:r>
          </a:p>
          <a:p>
            <a:pPr marL="0" indent="0" algn="ctr">
              <a:spcBef>
                <a:spcPts val="0"/>
              </a:spcBef>
              <a:buNone/>
            </a:pPr>
            <a:endParaRPr lang="en-US" sz="1000" i="1" dirty="0" smtClean="0">
              <a:latin typeface="Candara"/>
              <a:cs typeface="Candara"/>
            </a:endParaRPr>
          </a:p>
          <a:p>
            <a:pPr marL="0" indent="0" algn="ctr">
              <a:spcBef>
                <a:spcPts val="0"/>
              </a:spcBef>
              <a:buNone/>
            </a:pPr>
            <a:r>
              <a:rPr lang="en-US" sz="2200" i="1" baseline="30000" dirty="0" smtClean="0">
                <a:latin typeface="Candara"/>
                <a:cs typeface="Candara"/>
              </a:rPr>
              <a:t>7</a:t>
            </a:r>
            <a:r>
              <a:rPr lang="en-US" sz="2200" i="1" dirty="0">
                <a:latin typeface="Candara"/>
                <a:cs typeface="Candara"/>
              </a:rPr>
              <a:t> everyone who is called by my name, whom I </a:t>
            </a:r>
            <a:br>
              <a:rPr lang="en-US" sz="2200" i="1" dirty="0">
                <a:latin typeface="Candara"/>
                <a:cs typeface="Candara"/>
              </a:rPr>
            </a:br>
            <a:r>
              <a:rPr lang="en-US" sz="2200" i="1" dirty="0">
                <a:latin typeface="Candara"/>
                <a:cs typeface="Candara"/>
              </a:rPr>
              <a:t>created for my glory, whom I formed and made.”</a:t>
            </a:r>
            <a:br>
              <a:rPr lang="en-US" sz="2200" i="1" dirty="0">
                <a:latin typeface="Candara"/>
                <a:cs typeface="Candara"/>
              </a:rPr>
            </a:br>
            <a:r>
              <a:rPr lang="en-US" sz="2200" i="1" dirty="0">
                <a:latin typeface="Candara"/>
                <a:cs typeface="Candara"/>
              </a:rPr>
              <a:t>Isaiah 43</a:t>
            </a:r>
            <a:r>
              <a:rPr lang="en-US" sz="2200" i="1" dirty="0" smtClean="0">
                <a:latin typeface="Candara"/>
                <a:cs typeface="Candara"/>
              </a:rPr>
              <a:t>:7</a:t>
            </a:r>
          </a:p>
          <a:p>
            <a:pPr marL="0" indent="0" algn="ctr">
              <a:spcBef>
                <a:spcPts val="0"/>
              </a:spcBef>
              <a:buNone/>
            </a:pPr>
            <a:endParaRPr lang="en-US" sz="800" i="1" dirty="0">
              <a:latin typeface="Candara"/>
              <a:cs typeface="Candara"/>
            </a:endParaRPr>
          </a:p>
          <a:p>
            <a:pPr marL="0" indent="0" algn="ctr">
              <a:spcBef>
                <a:spcPts val="0"/>
              </a:spcBef>
              <a:buNone/>
            </a:pPr>
            <a:r>
              <a:rPr lang="en-US" sz="2200" i="1" baseline="30000" dirty="0">
                <a:latin typeface="Candara"/>
                <a:cs typeface="Candara"/>
              </a:rPr>
              <a:t>31</a:t>
            </a:r>
            <a:r>
              <a:rPr lang="en-US" sz="2200" i="1" dirty="0">
                <a:latin typeface="Candara"/>
                <a:cs typeface="Candara"/>
              </a:rPr>
              <a:t> So, whether you eat or drink, or </a:t>
            </a:r>
            <a:br>
              <a:rPr lang="en-US" sz="2200" i="1" dirty="0">
                <a:latin typeface="Candara"/>
                <a:cs typeface="Candara"/>
              </a:rPr>
            </a:br>
            <a:r>
              <a:rPr lang="en-US" sz="2200" i="1" dirty="0">
                <a:latin typeface="Candara"/>
                <a:cs typeface="Candara"/>
              </a:rPr>
              <a:t>whatever you do, do all to the glory of God.</a:t>
            </a:r>
            <a:br>
              <a:rPr lang="en-US" sz="2200" i="1" dirty="0">
                <a:latin typeface="Candara"/>
                <a:cs typeface="Candara"/>
              </a:rPr>
            </a:br>
            <a:r>
              <a:rPr lang="en-US" sz="2200" i="1" dirty="0">
                <a:latin typeface="Candara"/>
                <a:cs typeface="Candara"/>
              </a:rPr>
              <a:t>1 Corinthians 1:31</a:t>
            </a:r>
          </a:p>
          <a:p>
            <a:pPr marL="0" indent="0" algn="ctr">
              <a:spcBef>
                <a:spcPts val="0"/>
              </a:spcBef>
              <a:buNone/>
            </a:pPr>
            <a:endParaRPr lang="en-US" sz="800" i="1" dirty="0" smtClean="0">
              <a:latin typeface="Candara"/>
              <a:cs typeface="Candara"/>
            </a:endParaRPr>
          </a:p>
          <a:p>
            <a:pPr marL="0" indent="0" algn="ctr">
              <a:spcBef>
                <a:spcPts val="0"/>
              </a:spcBef>
              <a:buNone/>
            </a:pPr>
            <a:r>
              <a:rPr lang="en-US" sz="2200" i="1" baseline="30000" dirty="0">
                <a:latin typeface="Candara"/>
                <a:cs typeface="Candara"/>
              </a:rPr>
              <a:t>21</a:t>
            </a:r>
            <a:r>
              <a:rPr lang="en-US" sz="2200" i="1" dirty="0">
                <a:latin typeface="Candara"/>
                <a:cs typeface="Candara"/>
              </a:rPr>
              <a:t> For although they knew God, they did not </a:t>
            </a:r>
            <a:br>
              <a:rPr lang="en-US" sz="2200" i="1" dirty="0">
                <a:latin typeface="Candara"/>
                <a:cs typeface="Candara"/>
              </a:rPr>
            </a:br>
            <a:r>
              <a:rPr lang="en-US" sz="2200" i="1" dirty="0">
                <a:latin typeface="Candara"/>
                <a:cs typeface="Candara"/>
              </a:rPr>
              <a:t>honor him as God or give thanks to him, but they </a:t>
            </a:r>
            <a:br>
              <a:rPr lang="en-US" sz="2200" i="1" dirty="0">
                <a:latin typeface="Candara"/>
                <a:cs typeface="Candara"/>
              </a:rPr>
            </a:br>
            <a:r>
              <a:rPr lang="en-US" sz="2200" i="1" dirty="0">
                <a:latin typeface="Candara"/>
                <a:cs typeface="Candara"/>
              </a:rPr>
              <a:t>became futile in their thinking, and their foolish hearts were </a:t>
            </a:r>
            <a:br>
              <a:rPr lang="en-US" sz="2200" i="1" dirty="0">
                <a:latin typeface="Candara"/>
                <a:cs typeface="Candara"/>
              </a:rPr>
            </a:br>
            <a:r>
              <a:rPr lang="en-US" sz="2200" i="1" dirty="0">
                <a:latin typeface="Candara"/>
                <a:cs typeface="Candara"/>
              </a:rPr>
              <a:t>darkened. </a:t>
            </a:r>
            <a:r>
              <a:rPr lang="en-US" sz="2200" i="1" baseline="30000" dirty="0">
                <a:latin typeface="Candara"/>
                <a:cs typeface="Candara"/>
              </a:rPr>
              <a:t>22</a:t>
            </a:r>
            <a:r>
              <a:rPr lang="en-US" sz="2200" i="1" dirty="0">
                <a:latin typeface="Candara"/>
                <a:cs typeface="Candara"/>
              </a:rPr>
              <a:t> Claiming to be wise, they became fools.</a:t>
            </a:r>
            <a:br>
              <a:rPr lang="en-US" sz="2200" i="1" dirty="0">
                <a:latin typeface="Candara"/>
                <a:cs typeface="Candara"/>
              </a:rPr>
            </a:br>
            <a:r>
              <a:rPr lang="en-US" sz="2200" i="1" dirty="0">
                <a:latin typeface="Candara"/>
                <a:cs typeface="Candara"/>
              </a:rPr>
              <a:t>Romans 1:21-22 </a:t>
            </a:r>
          </a:p>
        </p:txBody>
      </p:sp>
    </p:spTree>
    <p:extLst>
      <p:ext uri="{BB962C8B-B14F-4D97-AF65-F5344CB8AC3E}">
        <p14:creationId xmlns:p14="http://schemas.microsoft.com/office/powerpoint/2010/main" val="2564220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838200"/>
          </a:xfrm>
        </p:spPr>
        <p:txBody>
          <a:bodyPr/>
          <a:lstStyle/>
          <a:p>
            <a:r>
              <a:rPr lang="en-US" sz="2800" b="1" dirty="0">
                <a:latin typeface="Candara" charset="0"/>
                <a:ea typeface="MS PGothic" charset="0"/>
                <a:cs typeface="Arial" charset="0"/>
              </a:rPr>
              <a:t>WHAT DOES SCRIPTURE TEACH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ABOUT </a:t>
            </a:r>
            <a:r>
              <a:rPr lang="en-US" sz="2800" b="1" dirty="0">
                <a:latin typeface="Candara" charset="0"/>
                <a:ea typeface="MS PGothic" charset="0"/>
                <a:cs typeface="Arial" charset="0"/>
              </a:rPr>
              <a:t>RACIAL RECONCILIATION?</a:t>
            </a:r>
          </a:p>
        </p:txBody>
      </p:sp>
      <p:sp>
        <p:nvSpPr>
          <p:cNvPr id="27651" name="Rectangle 3"/>
          <p:cNvSpPr>
            <a:spLocks noGrp="1" noChangeArrowheads="1"/>
          </p:cNvSpPr>
          <p:nvPr>
            <p:ph type="body" idx="1"/>
          </p:nvPr>
        </p:nvSpPr>
        <p:spPr>
          <a:xfrm>
            <a:off x="228601" y="1371601"/>
            <a:ext cx="8716102" cy="5334000"/>
          </a:xfrm>
        </p:spPr>
        <p:txBody>
          <a:bodyPr/>
          <a:lstStyle/>
          <a:p>
            <a:pPr lvl="0">
              <a:defRPr/>
            </a:pPr>
            <a:r>
              <a:rPr lang="en-US" sz="2400" b="1" spc="-10" dirty="0">
                <a:solidFill>
                  <a:srgbClr val="000000"/>
                </a:solidFill>
                <a:latin typeface="Candara" charset="0"/>
                <a:ea typeface="MS PGothic" charset="0"/>
                <a:cs typeface="Arial" charset="0"/>
              </a:rPr>
              <a:t>In the cross, Christ died </a:t>
            </a:r>
            <a:r>
              <a:rPr lang="en-US" sz="2400" b="1" spc="-10" dirty="0" smtClean="0">
                <a:solidFill>
                  <a:srgbClr val="FF0000"/>
                </a:solidFill>
                <a:latin typeface="Candara" charset="0"/>
                <a:ea typeface="MS PGothic" charset="0"/>
                <a:cs typeface="Arial" charset="0"/>
              </a:rPr>
              <a:t>TO RECONCILE BOTH JEWS &amp; GENTILES TO GOD</a:t>
            </a:r>
            <a:r>
              <a:rPr lang="en-US" sz="2400" b="1" spc="-10" dirty="0" smtClean="0">
                <a:solidFill>
                  <a:srgbClr val="000000"/>
                </a:solidFill>
                <a:latin typeface="Candara" charset="0"/>
                <a:ea typeface="MS PGothic" charset="0"/>
                <a:cs typeface="Arial" charset="0"/>
              </a:rPr>
              <a:t> (i.e., all people groups to God), </a:t>
            </a:r>
            <a:r>
              <a:rPr lang="en-US" sz="2400" b="1" spc="-10" dirty="0">
                <a:solidFill>
                  <a:srgbClr val="000000"/>
                </a:solidFill>
                <a:latin typeface="Candara" charset="0"/>
                <a:ea typeface="MS PGothic" charset="0"/>
                <a:cs typeface="Arial" charset="0"/>
              </a:rPr>
              <a:t>creating one new humanity in Christ </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Eph. 2:11-22; Gal. 3:28</a:t>
            </a:r>
            <a:r>
              <a:rPr lang="en-US" sz="2400" b="1" spc="-10" dirty="0" smtClean="0">
                <a:solidFill>
                  <a:srgbClr val="000000"/>
                </a:solidFill>
                <a:latin typeface="Candara" charset="0"/>
                <a:ea typeface="MS PGothic" charset="0"/>
                <a:cs typeface="Arial" charset="0"/>
              </a:rPr>
              <a:t>).</a:t>
            </a:r>
            <a:endParaRPr lang="en-US" sz="2400" b="1" spc="-10" dirty="0">
              <a:solidFill>
                <a:srgbClr val="000000"/>
              </a:solidFill>
              <a:latin typeface="Candara" charset="0"/>
              <a:ea typeface="MS PGothic" charset="0"/>
              <a:cs typeface="Arial" charset="0"/>
            </a:endParaRPr>
          </a:p>
          <a:p>
            <a:pPr marL="0" indent="0" algn="ctr">
              <a:spcBef>
                <a:spcPts val="0"/>
              </a:spcBef>
              <a:buNone/>
            </a:pPr>
            <a:endParaRPr lang="en-US" sz="1000" i="1" dirty="0" smtClean="0">
              <a:latin typeface="Candara"/>
              <a:cs typeface="Candara"/>
            </a:endParaRPr>
          </a:p>
          <a:p>
            <a:pPr marL="0" indent="0" algn="ctr">
              <a:spcBef>
                <a:spcPts val="0"/>
              </a:spcBef>
              <a:buNone/>
            </a:pPr>
            <a:r>
              <a:rPr lang="en-US" sz="2100" b="1" i="1" baseline="30000" dirty="0" smtClean="0">
                <a:latin typeface="Candara"/>
                <a:cs typeface="Candara"/>
              </a:rPr>
              <a:t>11</a:t>
            </a:r>
            <a:r>
              <a:rPr lang="en-US" sz="2100" b="1" i="1" baseline="30000" dirty="0">
                <a:latin typeface="Candara"/>
                <a:cs typeface="Candara"/>
              </a:rPr>
              <a:t> </a:t>
            </a:r>
            <a:r>
              <a:rPr lang="en-US" sz="2100" i="1" dirty="0">
                <a:latin typeface="Candara"/>
                <a:cs typeface="Candara"/>
              </a:rPr>
              <a:t>Therefore remember that at one time you Gentiles in the flesh, </a:t>
            </a:r>
            <a:br>
              <a:rPr lang="en-US" sz="2100" i="1" dirty="0">
                <a:latin typeface="Candara"/>
                <a:cs typeface="Candara"/>
              </a:rPr>
            </a:br>
            <a:r>
              <a:rPr lang="en-US" sz="2100" i="1" dirty="0">
                <a:latin typeface="Candara"/>
                <a:cs typeface="Candara"/>
              </a:rPr>
              <a:t>called “the uncircumcision” by what is called the circumcision, which </a:t>
            </a:r>
            <a:br>
              <a:rPr lang="en-US" sz="2100" i="1" dirty="0">
                <a:latin typeface="Candara"/>
                <a:cs typeface="Candara"/>
              </a:rPr>
            </a:br>
            <a:r>
              <a:rPr lang="en-US" sz="2100" i="1" dirty="0">
                <a:latin typeface="Candara"/>
                <a:cs typeface="Candara"/>
              </a:rPr>
              <a:t>is made in the flesh by hands— </a:t>
            </a:r>
            <a:r>
              <a:rPr lang="en-US" sz="2100" b="1" i="1" baseline="30000" dirty="0">
                <a:latin typeface="Candara"/>
                <a:cs typeface="Candara"/>
              </a:rPr>
              <a:t>12 </a:t>
            </a:r>
            <a:r>
              <a:rPr lang="en-US" sz="2100" i="1" dirty="0">
                <a:latin typeface="Candara"/>
                <a:cs typeface="Candara"/>
              </a:rPr>
              <a:t>remember that you were at that time</a:t>
            </a:r>
            <a:br>
              <a:rPr lang="en-US" sz="2100" i="1" dirty="0">
                <a:latin typeface="Candara"/>
                <a:cs typeface="Candara"/>
              </a:rPr>
            </a:br>
            <a:r>
              <a:rPr lang="en-US" sz="2100" i="1" dirty="0">
                <a:latin typeface="Candara"/>
                <a:cs typeface="Candara"/>
              </a:rPr>
              <a:t> separated from Christ, alienated from the commonwealth of Israel and </a:t>
            </a:r>
            <a:br>
              <a:rPr lang="en-US" sz="2100" i="1" dirty="0">
                <a:latin typeface="Candara"/>
                <a:cs typeface="Candara"/>
              </a:rPr>
            </a:br>
            <a:r>
              <a:rPr lang="en-US" sz="2100" i="1" dirty="0">
                <a:latin typeface="Candara"/>
                <a:cs typeface="Candara"/>
              </a:rPr>
              <a:t>strangers to the covenants of promise, having no hope and without God</a:t>
            </a:r>
            <a:br>
              <a:rPr lang="en-US" sz="2100" i="1" dirty="0">
                <a:latin typeface="Candara"/>
                <a:cs typeface="Candara"/>
              </a:rPr>
            </a:br>
            <a:r>
              <a:rPr lang="en-US" sz="2100" i="1" dirty="0">
                <a:latin typeface="Candara"/>
                <a:cs typeface="Candara"/>
              </a:rPr>
              <a:t> in the world.</a:t>
            </a:r>
            <a:r>
              <a:rPr lang="en-US" sz="2100" i="1" dirty="0">
                <a:solidFill>
                  <a:srgbClr val="FF0000"/>
                </a:solidFill>
                <a:latin typeface="Candara"/>
                <a:cs typeface="Candara"/>
              </a:rPr>
              <a:t> </a:t>
            </a:r>
            <a:r>
              <a:rPr lang="en-US" sz="2100" b="1" i="1" baseline="30000" dirty="0">
                <a:solidFill>
                  <a:srgbClr val="FF0000"/>
                </a:solidFill>
                <a:latin typeface="Candara"/>
                <a:cs typeface="Candara"/>
              </a:rPr>
              <a:t>13 </a:t>
            </a:r>
            <a:r>
              <a:rPr lang="en-US" sz="2100" i="1" dirty="0">
                <a:solidFill>
                  <a:srgbClr val="FF0000"/>
                </a:solidFill>
                <a:latin typeface="Candara"/>
                <a:cs typeface="Candara"/>
              </a:rPr>
              <a:t>But now in Christ Jesus you who once were far off have</a:t>
            </a:r>
            <a:br>
              <a:rPr lang="en-US" sz="2100" i="1" dirty="0">
                <a:solidFill>
                  <a:srgbClr val="FF0000"/>
                </a:solidFill>
                <a:latin typeface="Candara"/>
                <a:cs typeface="Candara"/>
              </a:rPr>
            </a:br>
            <a:r>
              <a:rPr lang="en-US" sz="2100" i="1" dirty="0">
                <a:solidFill>
                  <a:srgbClr val="FF0000"/>
                </a:solidFill>
                <a:latin typeface="Candara"/>
                <a:cs typeface="Candara"/>
              </a:rPr>
              <a:t> been brought near by the blood of Christ. </a:t>
            </a:r>
            <a:r>
              <a:rPr lang="en-US" sz="2100" b="1" i="1" baseline="30000" dirty="0">
                <a:solidFill>
                  <a:srgbClr val="FF0000"/>
                </a:solidFill>
                <a:latin typeface="Candara"/>
                <a:cs typeface="Candara"/>
              </a:rPr>
              <a:t>14 </a:t>
            </a:r>
            <a:r>
              <a:rPr lang="en-US" sz="2100" i="1" dirty="0">
                <a:solidFill>
                  <a:srgbClr val="FF0000"/>
                </a:solidFill>
                <a:latin typeface="Candara"/>
                <a:cs typeface="Candara"/>
              </a:rPr>
              <a:t>For he himself is our peace,</a:t>
            </a:r>
            <a:br>
              <a:rPr lang="en-US" sz="2100" i="1" dirty="0">
                <a:solidFill>
                  <a:srgbClr val="FF0000"/>
                </a:solidFill>
                <a:latin typeface="Candara"/>
                <a:cs typeface="Candara"/>
              </a:rPr>
            </a:br>
            <a:r>
              <a:rPr lang="en-US" sz="2100" i="1" dirty="0">
                <a:solidFill>
                  <a:srgbClr val="FF0000"/>
                </a:solidFill>
                <a:latin typeface="Candara"/>
                <a:cs typeface="Candara"/>
              </a:rPr>
              <a:t> who has made us both one and has broken down in his flesh the dividing</a:t>
            </a:r>
            <a:br>
              <a:rPr lang="en-US" sz="2100" i="1" dirty="0">
                <a:solidFill>
                  <a:srgbClr val="FF0000"/>
                </a:solidFill>
                <a:latin typeface="Candara"/>
                <a:cs typeface="Candara"/>
              </a:rPr>
            </a:br>
            <a:r>
              <a:rPr lang="en-US" sz="2100" i="1" dirty="0">
                <a:solidFill>
                  <a:srgbClr val="FF0000"/>
                </a:solidFill>
                <a:latin typeface="Candara"/>
                <a:cs typeface="Candara"/>
              </a:rPr>
              <a:t> wall of hostility</a:t>
            </a:r>
            <a:r>
              <a:rPr lang="en-US" sz="2100" i="1" dirty="0">
                <a:latin typeface="Candara"/>
                <a:cs typeface="Candara"/>
              </a:rPr>
              <a:t> </a:t>
            </a:r>
            <a:r>
              <a:rPr lang="en-US" sz="2100" b="1" i="1" baseline="30000" dirty="0">
                <a:latin typeface="Candara"/>
                <a:cs typeface="Candara"/>
              </a:rPr>
              <a:t>15 </a:t>
            </a:r>
            <a:r>
              <a:rPr lang="en-US" sz="2100" i="1" dirty="0">
                <a:latin typeface="Candara"/>
                <a:cs typeface="Candara"/>
              </a:rPr>
              <a:t>by abolishing the law of commandments expressed </a:t>
            </a:r>
            <a:br>
              <a:rPr lang="en-US" sz="2100" i="1" dirty="0">
                <a:latin typeface="Candara"/>
                <a:cs typeface="Candara"/>
              </a:rPr>
            </a:br>
            <a:r>
              <a:rPr lang="en-US" sz="2100" i="1" dirty="0">
                <a:latin typeface="Candara"/>
                <a:cs typeface="Candara"/>
              </a:rPr>
              <a:t>in ordinances, that he might create in himself one new man in place </a:t>
            </a:r>
            <a:br>
              <a:rPr lang="en-US" sz="2100" i="1" dirty="0">
                <a:latin typeface="Candara"/>
                <a:cs typeface="Candara"/>
              </a:rPr>
            </a:br>
            <a:r>
              <a:rPr lang="en-US" sz="2100" i="1" dirty="0">
                <a:latin typeface="Candara"/>
                <a:cs typeface="Candara"/>
              </a:rPr>
              <a:t>of the two, so making peace, </a:t>
            </a:r>
            <a:r>
              <a:rPr lang="en-US" sz="2100" b="1" i="1" baseline="30000" dirty="0">
                <a:latin typeface="Candara"/>
                <a:cs typeface="Candara"/>
              </a:rPr>
              <a:t>16 </a:t>
            </a:r>
            <a:r>
              <a:rPr lang="en-US" sz="2100" i="1" dirty="0">
                <a:latin typeface="Candara"/>
                <a:cs typeface="Candara"/>
              </a:rPr>
              <a:t>and might reconcile us both to God</a:t>
            </a:r>
            <a:br>
              <a:rPr lang="en-US" sz="2100" i="1" dirty="0">
                <a:latin typeface="Candara"/>
                <a:cs typeface="Candara"/>
              </a:rPr>
            </a:br>
            <a:r>
              <a:rPr lang="en-US" sz="2100" i="1" dirty="0">
                <a:latin typeface="Candara"/>
                <a:cs typeface="Candara"/>
              </a:rPr>
              <a:t> in one body through the cross, thereby killing the hostility.</a:t>
            </a:r>
            <a:r>
              <a:rPr lang="en-US" sz="2150" i="1" dirty="0">
                <a:latin typeface="Candara"/>
                <a:cs typeface="Candara"/>
              </a:rPr>
              <a:t>  </a:t>
            </a:r>
          </a:p>
          <a:p>
            <a:pPr marL="0" indent="0" algn="ctr">
              <a:spcBef>
                <a:spcPts val="0"/>
              </a:spcBef>
              <a:buNone/>
            </a:pPr>
            <a:endParaRPr lang="en-US" sz="2200" i="1" dirty="0">
              <a:latin typeface="Candara"/>
              <a:cs typeface="Candara"/>
            </a:endParaRPr>
          </a:p>
        </p:txBody>
      </p:sp>
    </p:spTree>
    <p:extLst>
      <p:ext uri="{BB962C8B-B14F-4D97-AF65-F5344CB8AC3E}">
        <p14:creationId xmlns:p14="http://schemas.microsoft.com/office/powerpoint/2010/main" val="3730989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72665</TotalTime>
  <Words>1594</Words>
  <Application>Microsoft Macintosh PowerPoint</Application>
  <PresentationFormat>On-screen Show (4:3)</PresentationFormat>
  <Paragraphs>107</Paragraphs>
  <Slides>20</Slides>
  <Notes>19</Notes>
  <HiddenSlides>0</HiddenSlides>
  <MMClips>0</MMClips>
  <ScaleCrop>false</ScaleCrop>
  <HeadingPairs>
    <vt:vector size="4" baseType="variant">
      <vt:variant>
        <vt:lpstr>Theme</vt:lpstr>
      </vt:variant>
      <vt:variant>
        <vt:i4>34</vt:i4>
      </vt:variant>
      <vt:variant>
        <vt:lpstr>Slide Titles</vt:lpstr>
      </vt:variant>
      <vt:variant>
        <vt:i4>20</vt:i4>
      </vt:variant>
    </vt:vector>
  </HeadingPairs>
  <TitlesOfParts>
    <vt:vector size="5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Thinking Rightly about  Racial Reconciliation</vt:lpstr>
      <vt:lpstr>WHY WE MUST THINK RIGHTLY  ABOUT RACIAL RECONCILIATION</vt:lpstr>
      <vt:lpstr>PowerPoint Presentation</vt:lpstr>
      <vt:lpstr>PowerPoint Presentation</vt:lpstr>
      <vt:lpstr>WHY WE MUST THINK RIGHTLY  ABOUT RACIAL RECONCILIATION</vt:lpstr>
      <vt:lpstr>WHAT DOES SCRIPTURE TEACH  ABOUT RACIAL RECONCILIATION?</vt:lpstr>
      <vt:lpstr>WHAT DOES SCRIPTURE TEACH  ABOUT RACIAL RECONCILIATION?</vt:lpstr>
      <vt:lpstr>WHAT DOES SCRIPTURE TEACH  ABOUT RACIAL RECONCILIATION?</vt:lpstr>
      <vt:lpstr>WHAT DOES SCRIPTURE TEACH  ABOUT RACIAL RECONCILIATION?</vt:lpstr>
      <vt:lpstr>WHAT DOES SCRIPTURE TEACH  ABOUT RACIAL RECONCILIATION?</vt:lpstr>
      <vt:lpstr>WHAT DOES SCRIPTURE TEACH  ABOUT RACIAL RECONCILIATION?</vt:lpstr>
      <vt:lpstr>WHAT RACIAL RECONCILIATION IS NOT</vt:lpstr>
      <vt:lpstr>WHAT RACIAL RECONCILIATION IS NOT</vt:lpstr>
      <vt:lpstr>HOW SHOULD WE RESPOND  TO RACIAL ISSUES AS CHRIST-FOLLOWERS?</vt:lpstr>
      <vt:lpstr>PowerPoint Presentation</vt:lpstr>
      <vt:lpstr>HOW SHOULD WE RESPOND  TO RACIAL ISSUES AS CHRIST-FOLLOWERS?</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3244</cp:revision>
  <cp:lastPrinted>2015-08-09T17:08:38Z</cp:lastPrinted>
  <dcterms:created xsi:type="dcterms:W3CDTF">2007-10-20T20:09:35Z</dcterms:created>
  <dcterms:modified xsi:type="dcterms:W3CDTF">2015-08-17T04:19:30Z</dcterms:modified>
</cp:coreProperties>
</file>