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51"/>
  </p:notesMasterIdLst>
  <p:handoutMasterIdLst>
    <p:handoutMasterId r:id="rId52"/>
  </p:handoutMasterIdLst>
  <p:sldIdLst>
    <p:sldId id="1626" r:id="rId35"/>
    <p:sldId id="2963" r:id="rId36"/>
    <p:sldId id="2964" r:id="rId37"/>
    <p:sldId id="2965" r:id="rId38"/>
    <p:sldId id="2966" r:id="rId39"/>
    <p:sldId id="2968" r:id="rId40"/>
    <p:sldId id="2967" r:id="rId41"/>
    <p:sldId id="2969" r:id="rId42"/>
    <p:sldId id="2970" r:id="rId43"/>
    <p:sldId id="2971" r:id="rId44"/>
    <p:sldId id="2972" r:id="rId45"/>
    <p:sldId id="2973" r:id="rId46"/>
    <p:sldId id="2974" r:id="rId47"/>
    <p:sldId id="2975" r:id="rId48"/>
    <p:sldId id="2976" r:id="rId49"/>
    <p:sldId id="1929" r:id="rId50"/>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4" d="100"/>
          <a:sy n="94" d="100"/>
        </p:scale>
        <p:origin x="-1648" y="-1072"/>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6.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slide" Target="slides/slide14.xml"/><Relationship Id="rId4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8/30/15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8/30/15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70746843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3170822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382144656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78320944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184894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6415030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32092492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117294570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76832396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46491541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1148289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131285736"/>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685800"/>
            <a:ext cx="8534400" cy="6019800"/>
          </a:xfrm>
        </p:spPr>
        <p:txBody>
          <a:bodyPr/>
          <a:lstStyle/>
          <a:p>
            <a:pPr marL="0" indent="0">
              <a:buNone/>
              <a:defRPr/>
            </a:pPr>
            <a:r>
              <a:rPr lang="en-US" b="1" dirty="0">
                <a:solidFill>
                  <a:srgbClr val="800000"/>
                </a:solidFill>
                <a:latin typeface="Candara"/>
                <a:cs typeface="Candara"/>
              </a:rPr>
              <a:t>2 Kings </a:t>
            </a:r>
            <a:r>
              <a:rPr lang="en-US" b="1" dirty="0" smtClean="0">
                <a:solidFill>
                  <a:srgbClr val="800000"/>
                </a:solidFill>
                <a:latin typeface="Candara"/>
                <a:cs typeface="Candara"/>
              </a:rPr>
              <a:t>5</a:t>
            </a:r>
            <a:r>
              <a:rPr lang="en-US" b="1" dirty="0">
                <a:solidFill>
                  <a:srgbClr val="800000"/>
                </a:solidFill>
                <a:latin typeface="Candara"/>
                <a:cs typeface="Candara"/>
              </a:rPr>
              <a:t>:1, 8-</a:t>
            </a:r>
            <a:r>
              <a:rPr lang="en-US" b="1" dirty="0" smtClean="0">
                <a:solidFill>
                  <a:srgbClr val="800000"/>
                </a:solidFill>
                <a:latin typeface="Candara"/>
                <a:cs typeface="Candara"/>
              </a:rPr>
              <a:t>17</a:t>
            </a:r>
            <a:endParaRPr lang="en-US" b="1" baseline="30000" dirty="0" smtClean="0">
              <a:latin typeface="Candara"/>
              <a:cs typeface="Candara"/>
            </a:endParaRPr>
          </a:p>
          <a:p>
            <a:pPr marL="0" indent="0" algn="just">
              <a:buFontTx/>
              <a:buNone/>
              <a:defRPr/>
            </a:pPr>
            <a:r>
              <a:rPr lang="en-US" sz="2800" b="1" baseline="30000" dirty="0" smtClean="0">
                <a:latin typeface="Candara"/>
                <a:cs typeface="Candara"/>
              </a:rPr>
              <a:t>13</a:t>
            </a:r>
            <a:r>
              <a:rPr lang="en-US" sz="2800" b="1" dirty="0">
                <a:latin typeface="Candara"/>
                <a:cs typeface="Candara"/>
              </a:rPr>
              <a:t> But his servants came near and said to him, “My father, it is a great word the prophet has spoken to you; will you not do it? Has he actually said to you, ‘Wash, and be clean’?” </a:t>
            </a:r>
            <a:r>
              <a:rPr lang="en-US" sz="2800" b="1" baseline="30000" dirty="0">
                <a:latin typeface="Candara"/>
                <a:cs typeface="Candara"/>
              </a:rPr>
              <a:t>14</a:t>
            </a:r>
            <a:r>
              <a:rPr lang="en-US" sz="2800" b="1" dirty="0">
                <a:latin typeface="Candara"/>
                <a:cs typeface="Candara"/>
              </a:rPr>
              <a:t> So he went down and dipped himself seven times in the Jordan, according to the word of the man of God, and his flesh was restored like the flesh of a little child, and he was clean.</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41004103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2514600"/>
            <a:ext cx="8534400" cy="4191000"/>
          </a:xfrm>
        </p:spPr>
        <p:txBody>
          <a:bodyPr/>
          <a:lstStyle/>
          <a:p>
            <a:pPr marL="512763" indent="-512763">
              <a:buFontTx/>
              <a:buNone/>
              <a:defRPr/>
            </a:pPr>
            <a:r>
              <a:rPr lang="en-US" sz="2800" b="1" dirty="0">
                <a:latin typeface="Candara"/>
                <a:cs typeface="Candara"/>
              </a:rPr>
              <a:t>3</a:t>
            </a:r>
            <a:r>
              <a:rPr lang="en-US" sz="2800" b="1" dirty="0" smtClean="0">
                <a:latin typeface="Candara"/>
                <a:cs typeface="Candara"/>
              </a:rPr>
              <a:t>.   </a:t>
            </a:r>
            <a:r>
              <a:rPr lang="en-US" sz="3000" b="1" dirty="0" smtClean="0">
                <a:latin typeface="Candara"/>
                <a:cs typeface="Candara"/>
              </a:rPr>
              <a:t>Naaman </a:t>
            </a:r>
            <a:r>
              <a:rPr lang="en-US" sz="3000" b="1" dirty="0">
                <a:latin typeface="Candara"/>
                <a:cs typeface="Candara"/>
              </a:rPr>
              <a:t>learned that his healing would </a:t>
            </a:r>
            <a:r>
              <a:rPr lang="en-US" sz="3000" b="1" u="sng" dirty="0" smtClean="0">
                <a:solidFill>
                  <a:srgbClr val="FF0000"/>
                </a:solidFill>
                <a:latin typeface="Candara"/>
                <a:cs typeface="Candara"/>
              </a:rPr>
              <a:t>not</a:t>
            </a:r>
            <a:r>
              <a:rPr lang="en-US" sz="3000" b="1" dirty="0" smtClean="0">
                <a:latin typeface="Candara"/>
                <a:cs typeface="Candara"/>
              </a:rPr>
              <a:t> </a:t>
            </a:r>
            <a:r>
              <a:rPr lang="en-US" sz="3000" b="1" dirty="0">
                <a:latin typeface="Candara"/>
                <a:cs typeface="Candara"/>
              </a:rPr>
              <a:t>happen on his own </a:t>
            </a:r>
            <a:r>
              <a:rPr lang="en-US" sz="3000" b="1" u="sng" dirty="0" smtClean="0">
                <a:solidFill>
                  <a:srgbClr val="FF0000"/>
                </a:solidFill>
                <a:latin typeface="Candara"/>
                <a:cs typeface="Candara"/>
              </a:rPr>
              <a:t>terms</a:t>
            </a:r>
            <a:r>
              <a:rPr lang="en-US" sz="3000" b="1" dirty="0" smtClean="0">
                <a:latin typeface="Candara"/>
                <a:cs typeface="Candara"/>
              </a:rPr>
              <a:t>.</a:t>
            </a:r>
            <a:endParaRPr lang="en-US" sz="3000" b="1" dirty="0">
              <a:latin typeface="Candara"/>
              <a:cs typeface="Candara"/>
            </a:endParaRP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41764128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2514600"/>
            <a:ext cx="8534400" cy="4191000"/>
          </a:xfrm>
        </p:spPr>
        <p:txBody>
          <a:bodyPr/>
          <a:lstStyle/>
          <a:p>
            <a:pPr marL="512763" indent="-512763">
              <a:buFontTx/>
              <a:buNone/>
              <a:defRPr/>
            </a:pPr>
            <a:r>
              <a:rPr lang="en-US" sz="2800" b="1" dirty="0" smtClean="0">
                <a:latin typeface="Candara"/>
                <a:cs typeface="Candara"/>
              </a:rPr>
              <a:t>4.   </a:t>
            </a:r>
            <a:r>
              <a:rPr lang="en-US" sz="3000" b="1" dirty="0" smtClean="0">
                <a:latin typeface="Candara"/>
                <a:cs typeface="Candara"/>
              </a:rPr>
              <a:t>Surrendering </a:t>
            </a:r>
            <a:r>
              <a:rPr lang="en-US" sz="3000" b="1" dirty="0">
                <a:latin typeface="Candara"/>
                <a:cs typeface="Candara"/>
              </a:rPr>
              <a:t>his spirit of </a:t>
            </a:r>
            <a:r>
              <a:rPr lang="en-US" sz="3000" b="1" u="sng" dirty="0" smtClean="0">
                <a:solidFill>
                  <a:srgbClr val="FF0000"/>
                </a:solidFill>
                <a:latin typeface="Candara"/>
                <a:cs typeface="Candara"/>
              </a:rPr>
              <a:t>entitlement</a:t>
            </a:r>
            <a:r>
              <a:rPr lang="en-US" sz="3000" b="1" dirty="0" smtClean="0">
                <a:latin typeface="Candara"/>
                <a:cs typeface="Candara"/>
              </a:rPr>
              <a:t> was </a:t>
            </a:r>
            <a:r>
              <a:rPr lang="en-US" sz="3000" b="1" dirty="0">
                <a:latin typeface="Candara"/>
                <a:cs typeface="Candara"/>
              </a:rPr>
              <a:t>the key for </a:t>
            </a:r>
            <a:r>
              <a:rPr lang="en-US" sz="3000" b="1" dirty="0" smtClean="0">
                <a:latin typeface="Candara"/>
                <a:cs typeface="Candara"/>
              </a:rPr>
              <a:t>Naaman’s </a:t>
            </a:r>
            <a:r>
              <a:rPr lang="en-US" sz="3000" b="1" dirty="0">
                <a:latin typeface="Candara"/>
                <a:cs typeface="Candara"/>
              </a:rPr>
              <a:t>transformation.</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33629086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685800"/>
            <a:ext cx="8534400" cy="6019800"/>
          </a:xfrm>
        </p:spPr>
        <p:txBody>
          <a:bodyPr/>
          <a:lstStyle/>
          <a:p>
            <a:pPr marL="0" indent="0">
              <a:buNone/>
              <a:defRPr/>
            </a:pPr>
            <a:r>
              <a:rPr lang="en-US" b="1" dirty="0">
                <a:solidFill>
                  <a:srgbClr val="800000"/>
                </a:solidFill>
                <a:latin typeface="Candara"/>
                <a:cs typeface="Candara"/>
              </a:rPr>
              <a:t>2 Kings </a:t>
            </a:r>
            <a:r>
              <a:rPr lang="en-US" b="1" dirty="0" smtClean="0">
                <a:solidFill>
                  <a:srgbClr val="800000"/>
                </a:solidFill>
                <a:latin typeface="Candara"/>
                <a:cs typeface="Candara"/>
              </a:rPr>
              <a:t>5</a:t>
            </a:r>
            <a:r>
              <a:rPr lang="en-US" b="1" dirty="0">
                <a:solidFill>
                  <a:srgbClr val="800000"/>
                </a:solidFill>
                <a:latin typeface="Candara"/>
                <a:cs typeface="Candara"/>
              </a:rPr>
              <a:t>:1, 8-</a:t>
            </a:r>
            <a:r>
              <a:rPr lang="en-US" b="1" dirty="0" smtClean="0">
                <a:solidFill>
                  <a:srgbClr val="800000"/>
                </a:solidFill>
                <a:latin typeface="Candara"/>
                <a:cs typeface="Candara"/>
              </a:rPr>
              <a:t>17</a:t>
            </a:r>
            <a:endParaRPr lang="en-US" b="1" baseline="30000" dirty="0" smtClean="0">
              <a:latin typeface="Candara"/>
              <a:cs typeface="Candara"/>
            </a:endParaRPr>
          </a:p>
          <a:p>
            <a:pPr marL="0" indent="0" algn="just">
              <a:buFontTx/>
              <a:buNone/>
              <a:defRPr/>
            </a:pPr>
            <a:r>
              <a:rPr lang="en-US" sz="2800" b="1" baseline="30000" dirty="0" smtClean="0">
                <a:latin typeface="Candara"/>
                <a:cs typeface="Candara"/>
              </a:rPr>
              <a:t>15</a:t>
            </a:r>
            <a:r>
              <a:rPr lang="en-US" sz="2800" b="1" dirty="0">
                <a:latin typeface="Candara"/>
                <a:cs typeface="Candara"/>
              </a:rPr>
              <a:t> Then he returned to the man of God, he and all his company, and he came and stood before him. And he said, “Behold, I know that there is no God in all the earth but in Israel; so accept now a present from your servant.” </a:t>
            </a:r>
            <a:r>
              <a:rPr lang="en-US" sz="2800" b="1" baseline="30000" dirty="0">
                <a:latin typeface="Candara"/>
                <a:cs typeface="Candara"/>
              </a:rPr>
              <a:t>16</a:t>
            </a:r>
            <a:r>
              <a:rPr lang="en-US" sz="2800" b="1" dirty="0">
                <a:latin typeface="Candara"/>
                <a:cs typeface="Candara"/>
              </a:rPr>
              <a:t> But he said, “As the Lord lives, before whom I stand, I will receive none.” And he urged him </a:t>
            </a:r>
            <a:r>
              <a:rPr lang="en-US" sz="2800" b="1" dirty="0" smtClean="0">
                <a:latin typeface="Candara"/>
                <a:cs typeface="Candara"/>
              </a:rPr>
              <a:t>to </a:t>
            </a:r>
            <a:r>
              <a:rPr lang="en-US" sz="2800" b="1" dirty="0">
                <a:latin typeface="Candara"/>
                <a:cs typeface="Candara"/>
              </a:rPr>
              <a:t>take it, but he refused. </a:t>
            </a:r>
            <a:r>
              <a:rPr lang="en-US" sz="2800" b="1" baseline="30000" dirty="0">
                <a:latin typeface="Candara"/>
                <a:cs typeface="Candara"/>
              </a:rPr>
              <a:t>17</a:t>
            </a:r>
            <a:r>
              <a:rPr lang="en-US" sz="2800" b="1" dirty="0">
                <a:latin typeface="Candara"/>
                <a:cs typeface="Candara"/>
              </a:rPr>
              <a:t> Then Naaman said, “If not, please let there be given to your servant two mule loads of earth, for from now on your servant will not offer burnt offering or sacrifice to any god but the Lord.</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1527905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2362200"/>
            <a:ext cx="8534400" cy="4343400"/>
          </a:xfrm>
        </p:spPr>
        <p:txBody>
          <a:bodyPr/>
          <a:lstStyle/>
          <a:p>
            <a:pPr marL="512763" indent="-512763">
              <a:buFontTx/>
              <a:buNone/>
              <a:defRPr/>
            </a:pPr>
            <a:r>
              <a:rPr lang="en-US" sz="2800" b="1" dirty="0">
                <a:latin typeface="Candara"/>
                <a:cs typeface="Candara"/>
              </a:rPr>
              <a:t>5</a:t>
            </a:r>
            <a:r>
              <a:rPr lang="en-US" sz="2800" b="1" dirty="0" smtClean="0">
                <a:latin typeface="Candara"/>
                <a:cs typeface="Candara"/>
              </a:rPr>
              <a:t>.   </a:t>
            </a:r>
            <a:r>
              <a:rPr lang="en-US" sz="3000" b="1" dirty="0" smtClean="0">
                <a:latin typeface="Candara"/>
                <a:cs typeface="Candara"/>
              </a:rPr>
              <a:t>The </a:t>
            </a:r>
            <a:r>
              <a:rPr lang="en-US" sz="3000" b="1" dirty="0">
                <a:latin typeface="Candara"/>
                <a:cs typeface="Candara"/>
              </a:rPr>
              <a:t>request to take the dirt of Israel back to Syria indicated that </a:t>
            </a:r>
            <a:r>
              <a:rPr lang="en-US" sz="3000" b="1" dirty="0" smtClean="0">
                <a:latin typeface="Candara"/>
                <a:cs typeface="Candara"/>
              </a:rPr>
              <a:t>Naaman </a:t>
            </a:r>
            <a:r>
              <a:rPr lang="en-US" sz="3000" b="1" dirty="0">
                <a:latin typeface="Candara"/>
                <a:cs typeface="Candara"/>
              </a:rPr>
              <a:t>had genuinely become a </a:t>
            </a:r>
            <a:r>
              <a:rPr lang="en-US" sz="3000" b="1" u="sng" dirty="0" smtClean="0">
                <a:solidFill>
                  <a:srgbClr val="FF0000"/>
                </a:solidFill>
                <a:latin typeface="Candara"/>
                <a:cs typeface="Candara"/>
              </a:rPr>
              <a:t>worshipper</a:t>
            </a:r>
            <a:r>
              <a:rPr lang="en-US" sz="3000" b="1" dirty="0" smtClean="0">
                <a:latin typeface="Candara"/>
                <a:cs typeface="Candara"/>
              </a:rPr>
              <a:t> </a:t>
            </a:r>
            <a:r>
              <a:rPr lang="en-US" sz="3000" b="1" dirty="0">
                <a:latin typeface="Candara"/>
                <a:cs typeface="Candara"/>
              </a:rPr>
              <a:t>of YAHWEH. </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41971269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smtClean="0"/>
              <a:t>What point of the sermon hit home for you? What will you do about it?</a:t>
            </a:r>
            <a:endParaRPr lang="en-US" dirty="0"/>
          </a:p>
          <a:p>
            <a:pPr marL="457200" lvl="0" indent="-457200">
              <a:buFont typeface="+mj-lt"/>
              <a:buAutoNum type="arabicPeriod"/>
            </a:pPr>
            <a:endParaRPr lang="en-US" sz="2000" dirty="0"/>
          </a:p>
          <a:p>
            <a:pPr marL="457200" indent="-457200">
              <a:buFont typeface="+mj-lt"/>
              <a:buAutoNum type="arabicPeriod"/>
            </a:pPr>
            <a:r>
              <a:rPr lang="en-US" dirty="0"/>
              <a:t>What would it mean for you to </a:t>
            </a:r>
            <a:r>
              <a:rPr lang="en-US" dirty="0" smtClean="0"/>
              <a:t>surrender your spirit of entitlement?</a:t>
            </a:r>
            <a:endParaRPr lang="en-US" dirty="0"/>
          </a:p>
          <a:p>
            <a:pPr marL="457200" lvl="0" indent="-457200">
              <a:buFont typeface="+mj-lt"/>
              <a:buAutoNum type="arabicPeriod"/>
            </a:pPr>
            <a:endParaRPr lang="en-US" sz="2000" dirty="0" smtClean="0"/>
          </a:p>
          <a:p>
            <a:pPr marL="457200" lvl="0" indent="-457200">
              <a:buFont typeface="+mj-lt"/>
              <a:buAutoNum type="arabicPeriod"/>
            </a:pPr>
            <a:r>
              <a:rPr lang="en-US" dirty="0" smtClean="0"/>
              <a:t>What </a:t>
            </a:r>
            <a:r>
              <a:rPr lang="en-US" dirty="0"/>
              <a:t>is your first step toward </a:t>
            </a:r>
            <a:r>
              <a:rPr lang="en-US" dirty="0" smtClean="0"/>
              <a:t>doing the “deeper work”?</a:t>
            </a:r>
            <a:endParaRPr lang="en-US" dirty="0"/>
          </a:p>
          <a:p>
            <a:pPr marL="457200" lvl="0" indent="-457200">
              <a:buFont typeface="+mj-lt"/>
              <a:buAutoNum type="arabicPeriod"/>
            </a:pPr>
            <a:endParaRPr lang="en-US" sz="2000" dirty="0"/>
          </a:p>
        </p:txBody>
      </p:sp>
    </p:spTree>
    <p:extLst>
      <p:ext uri="{BB962C8B-B14F-4D97-AF65-F5344CB8AC3E}">
        <p14:creationId xmlns:p14="http://schemas.microsoft.com/office/powerpoint/2010/main" val="12592354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91837" y="2362200"/>
            <a:ext cx="8447362" cy="5334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The Deeper Work</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2971800"/>
            <a:ext cx="7813019" cy="2590800"/>
          </a:xfrm>
        </p:spPr>
        <p:txBody>
          <a:bodyPr/>
          <a:lstStyle/>
          <a:p>
            <a:pPr algn="ctr" eaLnBrk="1" hangingPunct="1">
              <a:buNone/>
              <a:defRPr/>
            </a:pPr>
            <a:r>
              <a:rPr lang="en-US" sz="2600" i="1" dirty="0" smtClean="0">
                <a:effectLst>
                  <a:outerShdw blurRad="38100" dist="38100" dir="2700000" algn="tl">
                    <a:srgbClr val="DDDDDD"/>
                  </a:outerShdw>
                </a:effectLst>
                <a:latin typeface="Candara" charset="0"/>
                <a:ea typeface="MS PGothic" charset="0"/>
                <a:cs typeface="Arial" charset="0"/>
              </a:rPr>
              <a:t>2 </a:t>
            </a:r>
            <a:r>
              <a:rPr lang="en-US" sz="2600" i="1" dirty="0">
                <a:effectLst>
                  <a:outerShdw blurRad="38100" dist="38100" dir="2700000" algn="tl">
                    <a:srgbClr val="DDDDDD"/>
                  </a:outerShdw>
                </a:effectLst>
                <a:latin typeface="Candara" charset="0"/>
                <a:ea typeface="MS PGothic" charset="0"/>
                <a:cs typeface="Arial" charset="0"/>
              </a:rPr>
              <a:t>Kings 5:1, 8-</a:t>
            </a:r>
            <a:r>
              <a:rPr lang="en-US" sz="2600" i="1" dirty="0" smtClean="0">
                <a:effectLst>
                  <a:outerShdw blurRad="38100" dist="38100" dir="2700000" algn="tl">
                    <a:srgbClr val="DDDDDD"/>
                  </a:outerShdw>
                </a:effectLst>
                <a:latin typeface="Candara" charset="0"/>
                <a:ea typeface="MS PGothic" charset="0"/>
                <a:cs typeface="Arial" charset="0"/>
              </a:rPr>
              <a:t>17</a:t>
            </a:r>
            <a:endParaRPr lang="en-US" sz="2600" i="1" dirty="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August </a:t>
            </a:r>
            <a:r>
              <a:rPr lang="en-US" sz="2800" b="1" dirty="0">
                <a:effectLst>
                  <a:outerShdw blurRad="38100" dist="38100" dir="2700000" algn="tl">
                    <a:srgbClr val="DDDDDD"/>
                  </a:outerShdw>
                </a:effectLst>
                <a:latin typeface="Candara" charset="0"/>
                <a:ea typeface="MS PGothic" charset="0"/>
                <a:cs typeface="Arial" charset="0"/>
              </a:rPr>
              <a:t>3</a:t>
            </a:r>
            <a:r>
              <a:rPr lang="en-US" sz="2800" b="1" dirty="0" smtClean="0">
                <a:effectLst>
                  <a:outerShdw blurRad="38100" dist="38100" dir="2700000" algn="tl">
                    <a:srgbClr val="DDDDDD"/>
                  </a:outerShdw>
                </a:effectLst>
                <a:latin typeface="Candara" charset="0"/>
                <a:ea typeface="MS PGothic" charset="0"/>
                <a:cs typeface="Arial" charset="0"/>
              </a:rPr>
              <a:t>0, 2015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Guest Speaker: Pastor Ed Salas</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4060229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1828800"/>
            <a:ext cx="8686800" cy="5029200"/>
          </a:xfrm>
        </p:spPr>
        <p:txBody>
          <a:bodyPr/>
          <a:lstStyle/>
          <a:p>
            <a:pPr marL="0" algn="ctr">
              <a:spcBef>
                <a:spcPct val="0"/>
              </a:spcBef>
              <a:buNone/>
            </a:pPr>
            <a:r>
              <a:rPr lang="en-US" sz="2800" b="1" i="1" baseline="30000" dirty="0">
                <a:latin typeface="Candara" charset="0"/>
                <a:ea typeface="Calibri" charset="0"/>
                <a:cs typeface="Times New Roman" charset="0"/>
              </a:rPr>
              <a:t>9</a:t>
            </a:r>
            <a:r>
              <a:rPr lang="en-US" sz="2800" b="1" i="1" dirty="0">
                <a:latin typeface="Candara" charset="0"/>
                <a:ea typeface="Calibri" charset="0"/>
                <a:cs typeface="Times New Roman" charset="0"/>
              </a:rPr>
              <a:t> For we know in part and we prophesy </a:t>
            </a:r>
            <a:endParaRPr lang="en-US" sz="2800" b="1" i="1" dirty="0" smtClean="0">
              <a:latin typeface="Candara" charset="0"/>
              <a:ea typeface="Calibri" charset="0"/>
              <a:cs typeface="Times New Roman" charset="0"/>
            </a:endParaRPr>
          </a:p>
          <a:p>
            <a:pPr marL="0" algn="ctr">
              <a:spcBef>
                <a:spcPct val="0"/>
              </a:spcBef>
              <a:buNone/>
            </a:pPr>
            <a:r>
              <a:rPr lang="en-US" sz="2800" b="1" i="1" dirty="0" smtClean="0">
                <a:latin typeface="Candara" charset="0"/>
                <a:ea typeface="Calibri" charset="0"/>
                <a:cs typeface="Times New Roman" charset="0"/>
              </a:rPr>
              <a:t>in </a:t>
            </a:r>
            <a:r>
              <a:rPr lang="en-US" sz="2800" b="1" i="1" dirty="0">
                <a:latin typeface="Candara" charset="0"/>
                <a:ea typeface="Calibri" charset="0"/>
                <a:cs typeface="Times New Roman" charset="0"/>
              </a:rPr>
              <a:t>part, </a:t>
            </a:r>
            <a:r>
              <a:rPr lang="en-US" sz="2800" b="1" i="1" baseline="30000" dirty="0">
                <a:latin typeface="Candara" charset="0"/>
                <a:ea typeface="Calibri" charset="0"/>
                <a:cs typeface="Times New Roman" charset="0"/>
              </a:rPr>
              <a:t>10</a:t>
            </a:r>
            <a:r>
              <a:rPr lang="en-US" sz="2800" b="1" i="1" dirty="0">
                <a:latin typeface="Candara" charset="0"/>
                <a:ea typeface="Calibri" charset="0"/>
                <a:cs typeface="Times New Roman" charset="0"/>
              </a:rPr>
              <a:t> but when the perfect comes, </a:t>
            </a:r>
            <a:r>
              <a:rPr lang="en-US" sz="2800" b="1" i="1" dirty="0" smtClean="0">
                <a:latin typeface="Candara" charset="0"/>
                <a:ea typeface="Calibri" charset="0"/>
                <a:cs typeface="Times New Roman" charset="0"/>
              </a:rPr>
              <a:t>the partial</a:t>
            </a:r>
          </a:p>
          <a:p>
            <a:pPr marL="0" algn="ctr">
              <a:spcBef>
                <a:spcPct val="0"/>
              </a:spcBef>
              <a:buNone/>
            </a:pPr>
            <a:r>
              <a:rPr lang="en-US" sz="2800" b="1" i="1" dirty="0" smtClean="0">
                <a:latin typeface="Candara" charset="0"/>
                <a:ea typeface="Calibri" charset="0"/>
                <a:cs typeface="Times New Roman" charset="0"/>
              </a:rPr>
              <a:t> </a:t>
            </a:r>
            <a:r>
              <a:rPr lang="en-US" sz="2800" b="1" i="1" dirty="0">
                <a:latin typeface="Candara" charset="0"/>
                <a:ea typeface="Calibri" charset="0"/>
                <a:cs typeface="Times New Roman" charset="0"/>
              </a:rPr>
              <a:t>will pass away</a:t>
            </a:r>
            <a:r>
              <a:rPr lang="en-US" sz="2800" b="1" i="1" dirty="0" smtClean="0">
                <a:latin typeface="Candara" charset="0"/>
                <a:ea typeface="Calibri" charset="0"/>
                <a:cs typeface="Times New Roman" charset="0"/>
              </a:rPr>
              <a:t>. </a:t>
            </a:r>
            <a:r>
              <a:rPr lang="en-US" sz="2800" b="1" i="1" baseline="30000" dirty="0" smtClean="0">
                <a:latin typeface="Candara" charset="0"/>
                <a:ea typeface="Calibri" charset="0"/>
                <a:cs typeface="Times New Roman" charset="0"/>
              </a:rPr>
              <a:t>11</a:t>
            </a:r>
            <a:r>
              <a:rPr lang="en-US" sz="2800" b="1" i="1" dirty="0">
                <a:latin typeface="Candara" charset="0"/>
                <a:ea typeface="Calibri" charset="0"/>
                <a:cs typeface="Times New Roman" charset="0"/>
              </a:rPr>
              <a:t> When I was a child, I spoke like a child</a:t>
            </a:r>
            <a:r>
              <a:rPr lang="en-US" sz="2800" b="1" i="1" dirty="0" smtClean="0">
                <a:latin typeface="Candara" charset="0"/>
                <a:ea typeface="Calibri" charset="0"/>
                <a:cs typeface="Times New Roman" charset="0"/>
              </a:rPr>
              <a:t>,</a:t>
            </a:r>
          </a:p>
          <a:p>
            <a:pPr marL="0" algn="ctr">
              <a:spcBef>
                <a:spcPct val="0"/>
              </a:spcBef>
              <a:buNone/>
            </a:pPr>
            <a:r>
              <a:rPr lang="en-US" sz="2800" b="1" i="1" dirty="0" smtClean="0">
                <a:latin typeface="Candara" charset="0"/>
                <a:ea typeface="Calibri" charset="0"/>
                <a:cs typeface="Times New Roman" charset="0"/>
              </a:rPr>
              <a:t> </a:t>
            </a:r>
            <a:r>
              <a:rPr lang="en-US" sz="2800" b="1" i="1" dirty="0">
                <a:latin typeface="Candara" charset="0"/>
                <a:ea typeface="Calibri" charset="0"/>
                <a:cs typeface="Times New Roman" charset="0"/>
              </a:rPr>
              <a:t>I thought like a child, I reasoned like a child. </a:t>
            </a:r>
            <a:r>
              <a:rPr lang="en-US" sz="2800" b="1" i="1" dirty="0" smtClean="0">
                <a:latin typeface="Candara" charset="0"/>
                <a:ea typeface="Calibri" charset="0"/>
                <a:cs typeface="Times New Roman" charset="0"/>
              </a:rPr>
              <a:t>When </a:t>
            </a:r>
          </a:p>
          <a:p>
            <a:pPr marL="0" algn="ctr">
              <a:spcBef>
                <a:spcPct val="0"/>
              </a:spcBef>
              <a:buNone/>
            </a:pPr>
            <a:r>
              <a:rPr lang="en-US" sz="2800" b="1" i="1" dirty="0" smtClean="0">
                <a:latin typeface="Candara" charset="0"/>
                <a:ea typeface="Calibri" charset="0"/>
                <a:cs typeface="Times New Roman" charset="0"/>
              </a:rPr>
              <a:t>I </a:t>
            </a:r>
            <a:r>
              <a:rPr lang="en-US" sz="2800" b="1" i="1" dirty="0">
                <a:latin typeface="Candara" charset="0"/>
                <a:ea typeface="Calibri" charset="0"/>
                <a:cs typeface="Times New Roman" charset="0"/>
              </a:rPr>
              <a:t>became a man, I gave up childish </a:t>
            </a:r>
            <a:r>
              <a:rPr lang="en-US" sz="2800" b="1" i="1" dirty="0" smtClean="0">
                <a:latin typeface="Candara" charset="0"/>
                <a:ea typeface="Calibri" charset="0"/>
                <a:cs typeface="Times New Roman" charset="0"/>
              </a:rPr>
              <a:t>ways.</a:t>
            </a:r>
          </a:p>
          <a:p>
            <a:pPr marL="0" algn="ctr">
              <a:spcBef>
                <a:spcPct val="0"/>
              </a:spcBef>
              <a:buNone/>
            </a:pPr>
            <a:r>
              <a:rPr lang="en-US" sz="2800" b="1" i="1" dirty="0">
                <a:latin typeface="Candara" charset="0"/>
                <a:ea typeface="Calibri" charset="0"/>
                <a:cs typeface="Times New Roman" charset="0"/>
              </a:rPr>
              <a:t>1</a:t>
            </a:r>
            <a:r>
              <a:rPr lang="en-US" sz="2800" b="1" i="1" dirty="0" smtClean="0">
                <a:latin typeface="Candara" charset="0"/>
                <a:ea typeface="Calibri" charset="0"/>
                <a:cs typeface="Times New Roman" charset="0"/>
              </a:rPr>
              <a:t> </a:t>
            </a:r>
            <a:r>
              <a:rPr lang="en-US" sz="2800" b="1" i="1" dirty="0">
                <a:latin typeface="Candara" charset="0"/>
                <a:ea typeface="Calibri" charset="0"/>
                <a:cs typeface="Times New Roman" charset="0"/>
              </a:rPr>
              <a:t>Corinthians 13:9-</a:t>
            </a:r>
            <a:r>
              <a:rPr lang="en-US" sz="2800" b="1" i="1" dirty="0" smtClean="0">
                <a:latin typeface="Candara" charset="0"/>
                <a:ea typeface="Calibri" charset="0"/>
                <a:cs typeface="Times New Roman" charset="0"/>
              </a:rPr>
              <a:t>11</a:t>
            </a:r>
            <a:endParaRPr lang="en-US" sz="2800" b="1" i="1" dirty="0">
              <a:latin typeface="Candara" charset="0"/>
              <a:ea typeface="Calibri" charset="0"/>
              <a:cs typeface="Times New Roman" charset="0"/>
            </a:endParaRPr>
          </a:p>
        </p:txBody>
      </p:sp>
    </p:spTree>
    <p:extLst>
      <p:ext uri="{BB962C8B-B14F-4D97-AF65-F5344CB8AC3E}">
        <p14:creationId xmlns:p14="http://schemas.microsoft.com/office/powerpoint/2010/main" val="37573096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1524000"/>
            <a:ext cx="8763000" cy="5334000"/>
          </a:xfrm>
        </p:spPr>
        <p:txBody>
          <a:bodyPr/>
          <a:lstStyle/>
          <a:p>
            <a:pPr marL="0" algn="ctr">
              <a:spcBef>
                <a:spcPct val="0"/>
              </a:spcBef>
              <a:buNone/>
            </a:pPr>
            <a:r>
              <a:rPr lang="en-US" sz="2800" b="1" i="1" dirty="0" smtClean="0">
                <a:latin typeface="Candara" charset="0"/>
                <a:ea typeface="Calibri" charset="0"/>
                <a:cs typeface="Times New Roman" charset="0"/>
              </a:rPr>
              <a:t>“The </a:t>
            </a:r>
            <a:r>
              <a:rPr lang="en-US" sz="2800" b="1" i="1" dirty="0">
                <a:latin typeface="Candara" charset="0"/>
                <a:ea typeface="Calibri" charset="0"/>
                <a:cs typeface="Times New Roman" charset="0"/>
              </a:rPr>
              <a:t>world will believe </a:t>
            </a:r>
            <a:r>
              <a:rPr lang="en-US" sz="2800" b="1" i="1" dirty="0" smtClean="0">
                <a:latin typeface="Candara" charset="0"/>
                <a:ea typeface="Calibri" charset="0"/>
                <a:cs typeface="Times New Roman" charset="0"/>
              </a:rPr>
              <a:t>when </a:t>
            </a:r>
            <a:r>
              <a:rPr lang="en-US" sz="2800" b="1" i="1" dirty="0">
                <a:latin typeface="Candara" charset="0"/>
                <a:ea typeface="Calibri" charset="0"/>
                <a:cs typeface="Times New Roman" charset="0"/>
              </a:rPr>
              <a:t>it sees </a:t>
            </a:r>
            <a:r>
              <a:rPr lang="en-US" sz="2800" b="1" i="1" dirty="0" smtClean="0">
                <a:latin typeface="Candara" charset="0"/>
                <a:ea typeface="Calibri" charset="0"/>
                <a:cs typeface="Times New Roman" charset="0"/>
              </a:rPr>
              <a:t/>
            </a:r>
            <a:br>
              <a:rPr lang="en-US" sz="2800" b="1" i="1" dirty="0" smtClean="0">
                <a:latin typeface="Candara" charset="0"/>
                <a:ea typeface="Calibri" charset="0"/>
                <a:cs typeface="Times New Roman" charset="0"/>
              </a:rPr>
            </a:br>
            <a:r>
              <a:rPr lang="en-US" sz="2800" b="1" i="1" dirty="0" smtClean="0">
                <a:latin typeface="Candara" charset="0"/>
                <a:ea typeface="Calibri" charset="0"/>
                <a:cs typeface="Times New Roman" charset="0"/>
              </a:rPr>
              <a:t>Christlikeness manifested </a:t>
            </a:r>
            <a:r>
              <a:rPr lang="en-US" sz="2800" b="1" i="1" dirty="0">
                <a:latin typeface="Candara" charset="0"/>
                <a:ea typeface="Calibri" charset="0"/>
                <a:cs typeface="Times New Roman" charset="0"/>
              </a:rPr>
              <a:t>in our life. The </a:t>
            </a:r>
            <a:r>
              <a:rPr lang="en-US" sz="2800" b="1" i="1" dirty="0" smtClean="0">
                <a:latin typeface="Candara" charset="0"/>
                <a:ea typeface="Calibri" charset="0"/>
                <a:cs typeface="Times New Roman" charset="0"/>
              </a:rPr>
              <a:t>world</a:t>
            </a:r>
            <a:br>
              <a:rPr lang="en-US" sz="2800" b="1" i="1" dirty="0" smtClean="0">
                <a:latin typeface="Candara" charset="0"/>
                <a:ea typeface="Calibri" charset="0"/>
                <a:cs typeface="Times New Roman" charset="0"/>
              </a:rPr>
            </a:br>
            <a:r>
              <a:rPr lang="en-US" sz="2800" b="1" i="1" dirty="0" smtClean="0">
                <a:latin typeface="Candara" charset="0"/>
                <a:ea typeface="Calibri" charset="0"/>
                <a:cs typeface="Times New Roman" charset="0"/>
              </a:rPr>
              <a:t>will </a:t>
            </a:r>
            <a:r>
              <a:rPr lang="en-US" sz="2800" b="1" i="1" dirty="0">
                <a:latin typeface="Candara" charset="0"/>
                <a:ea typeface="Calibri" charset="0"/>
                <a:cs typeface="Times New Roman" charset="0"/>
              </a:rPr>
              <a:t>know that God has sent Christ not simply because </a:t>
            </a:r>
            <a:r>
              <a:rPr lang="en-US" sz="2800" b="1" i="1" dirty="0" smtClean="0">
                <a:latin typeface="Candara" charset="0"/>
                <a:ea typeface="Calibri" charset="0"/>
                <a:cs typeface="Times New Roman" charset="0"/>
              </a:rPr>
              <a:t/>
            </a:r>
            <a:br>
              <a:rPr lang="en-US" sz="2800" b="1" i="1" dirty="0" smtClean="0">
                <a:latin typeface="Candara" charset="0"/>
                <a:ea typeface="Calibri" charset="0"/>
                <a:cs typeface="Times New Roman" charset="0"/>
              </a:rPr>
            </a:br>
            <a:r>
              <a:rPr lang="en-US" sz="2800" b="1" i="1" dirty="0" smtClean="0">
                <a:latin typeface="Candara" charset="0"/>
                <a:ea typeface="Calibri" charset="0"/>
                <a:cs typeface="Times New Roman" charset="0"/>
              </a:rPr>
              <a:t>we </a:t>
            </a:r>
            <a:r>
              <a:rPr lang="en-US" sz="2800" b="1" i="1" dirty="0">
                <a:latin typeface="Candara" charset="0"/>
                <a:ea typeface="Calibri" charset="0"/>
                <a:cs typeface="Times New Roman" charset="0"/>
              </a:rPr>
              <a:t>pronounce it to be so but when they see </a:t>
            </a:r>
            <a:r>
              <a:rPr lang="en-US" sz="2800" b="1" i="1" dirty="0" smtClean="0">
                <a:latin typeface="Candara" charset="0"/>
                <a:ea typeface="Calibri" charset="0"/>
                <a:cs typeface="Times New Roman" charset="0"/>
              </a:rPr>
              <a:t>Christlikeness </a:t>
            </a:r>
            <a:r>
              <a:rPr lang="en-US" sz="2800" b="1" i="1" dirty="0">
                <a:latin typeface="Candara" charset="0"/>
                <a:ea typeface="Calibri" charset="0"/>
                <a:cs typeface="Times New Roman" charset="0"/>
              </a:rPr>
              <a:t>lived out in their midst in our lives in the world</a:t>
            </a:r>
            <a:r>
              <a:rPr lang="en-US" sz="2800" b="1" i="1" dirty="0" smtClean="0">
                <a:latin typeface="Candara" charset="0"/>
                <a:ea typeface="Calibri" charset="0"/>
                <a:cs typeface="Times New Roman" charset="0"/>
              </a:rPr>
              <a:t>.”</a:t>
            </a:r>
          </a:p>
          <a:p>
            <a:pPr marL="0" algn="ctr">
              <a:spcBef>
                <a:spcPct val="0"/>
              </a:spcBef>
              <a:buNone/>
            </a:pPr>
            <a:r>
              <a:rPr lang="en-US" sz="2800" b="1" i="1" dirty="0" smtClean="0">
                <a:latin typeface="Candara" charset="0"/>
                <a:ea typeface="Calibri" charset="0"/>
                <a:cs typeface="Times New Roman" charset="0"/>
              </a:rPr>
              <a:t>M</a:t>
            </a:r>
            <a:r>
              <a:rPr lang="en-US" sz="2800" b="1" i="1" dirty="0">
                <a:latin typeface="Candara" charset="0"/>
                <a:ea typeface="Calibri" charset="0"/>
                <a:cs typeface="Times New Roman" charset="0"/>
              </a:rPr>
              <a:t>. Robert Mulholland Jr</a:t>
            </a:r>
            <a:r>
              <a:rPr lang="en-US" sz="2800" b="1" i="1" dirty="0" smtClean="0">
                <a:latin typeface="Candara" charset="0"/>
                <a:ea typeface="Calibri" charset="0"/>
                <a:cs typeface="Times New Roman" charset="0"/>
              </a:rPr>
              <a:t>.</a:t>
            </a:r>
          </a:p>
          <a:p>
            <a:pPr marL="0" algn="ctr">
              <a:spcBef>
                <a:spcPct val="0"/>
              </a:spcBef>
              <a:buNone/>
            </a:pPr>
            <a:r>
              <a:rPr lang="en-US" sz="2200" b="1" i="1" dirty="0" smtClean="0">
                <a:latin typeface="Candara" charset="0"/>
                <a:ea typeface="Calibri" charset="0"/>
                <a:cs typeface="Times New Roman" charset="0"/>
              </a:rPr>
              <a:t>(from </a:t>
            </a:r>
            <a:r>
              <a:rPr lang="en-US" sz="2200" b="1" i="1" u="sng" dirty="0" smtClean="0">
                <a:latin typeface="Candara" charset="0"/>
                <a:ea typeface="Calibri" charset="0"/>
                <a:cs typeface="Times New Roman" charset="0"/>
              </a:rPr>
              <a:t>The </a:t>
            </a:r>
            <a:r>
              <a:rPr lang="en-US" sz="2200" b="1" i="1" u="sng" dirty="0">
                <a:latin typeface="Candara" charset="0"/>
                <a:ea typeface="Calibri" charset="0"/>
                <a:cs typeface="Times New Roman" charset="0"/>
              </a:rPr>
              <a:t>Deeper Journey: </a:t>
            </a:r>
            <a:r>
              <a:rPr lang="en-US" sz="2200" b="1" i="1" u="sng" dirty="0" smtClean="0">
                <a:latin typeface="Candara" charset="0"/>
                <a:ea typeface="Calibri" charset="0"/>
                <a:cs typeface="Times New Roman" charset="0"/>
              </a:rPr>
              <a:t>The </a:t>
            </a:r>
            <a:r>
              <a:rPr lang="en-US" sz="2200" b="1" i="1" u="sng" dirty="0">
                <a:latin typeface="Candara" charset="0"/>
                <a:ea typeface="Calibri" charset="0"/>
                <a:cs typeface="Times New Roman" charset="0"/>
              </a:rPr>
              <a:t>Spirituality </a:t>
            </a:r>
            <a:endParaRPr lang="en-US" sz="2200" b="1" i="1" u="sng" dirty="0" smtClean="0">
              <a:latin typeface="Candara" charset="0"/>
              <a:ea typeface="Calibri" charset="0"/>
              <a:cs typeface="Times New Roman" charset="0"/>
            </a:endParaRPr>
          </a:p>
          <a:p>
            <a:pPr marL="0" algn="ctr">
              <a:spcBef>
                <a:spcPct val="0"/>
              </a:spcBef>
              <a:buNone/>
            </a:pPr>
            <a:r>
              <a:rPr lang="en-US" sz="2200" b="1" i="1" u="sng" dirty="0" smtClean="0">
                <a:latin typeface="Candara" charset="0"/>
                <a:ea typeface="Calibri" charset="0"/>
                <a:cs typeface="Times New Roman" charset="0"/>
              </a:rPr>
              <a:t>of </a:t>
            </a:r>
            <a:r>
              <a:rPr lang="en-US" sz="2200" b="1" i="1" u="sng" dirty="0">
                <a:latin typeface="Candara" charset="0"/>
                <a:ea typeface="Calibri" charset="0"/>
                <a:cs typeface="Times New Roman" charset="0"/>
              </a:rPr>
              <a:t>Discovering Your True Self</a:t>
            </a:r>
            <a:r>
              <a:rPr lang="en-US" sz="2200" b="1" i="1" dirty="0">
                <a:latin typeface="Candara" charset="0"/>
                <a:ea typeface="Calibri" charset="0"/>
                <a:cs typeface="Times New Roman" charset="0"/>
              </a:rPr>
              <a:t> </a:t>
            </a:r>
            <a:r>
              <a:rPr lang="en-US" sz="2200" b="1" i="1" dirty="0" smtClean="0">
                <a:latin typeface="Candara" charset="0"/>
                <a:ea typeface="Calibri" charset="0"/>
                <a:cs typeface="Times New Roman" charset="0"/>
              </a:rPr>
              <a:t>)</a:t>
            </a:r>
            <a:endParaRPr lang="en-US" sz="2200" b="1" i="1" dirty="0">
              <a:latin typeface="Candara" charset="0"/>
              <a:ea typeface="Calibri" charset="0"/>
              <a:cs typeface="Times New Roman" charset="0"/>
            </a:endParaRPr>
          </a:p>
        </p:txBody>
      </p:sp>
    </p:spTree>
    <p:extLst>
      <p:ext uri="{BB962C8B-B14F-4D97-AF65-F5344CB8AC3E}">
        <p14:creationId xmlns:p14="http://schemas.microsoft.com/office/powerpoint/2010/main" val="42771942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685800"/>
            <a:ext cx="8534400" cy="6019800"/>
          </a:xfrm>
        </p:spPr>
        <p:txBody>
          <a:bodyPr/>
          <a:lstStyle/>
          <a:p>
            <a:pPr marL="0" indent="0">
              <a:buNone/>
              <a:defRPr/>
            </a:pPr>
            <a:r>
              <a:rPr lang="en-US" b="1" dirty="0">
                <a:solidFill>
                  <a:srgbClr val="800000"/>
                </a:solidFill>
                <a:latin typeface="Candara"/>
                <a:cs typeface="Candara"/>
              </a:rPr>
              <a:t>2 Kings </a:t>
            </a:r>
            <a:r>
              <a:rPr lang="en-US" b="1" dirty="0" smtClean="0">
                <a:solidFill>
                  <a:srgbClr val="800000"/>
                </a:solidFill>
                <a:latin typeface="Candara"/>
                <a:cs typeface="Candara"/>
              </a:rPr>
              <a:t>5</a:t>
            </a:r>
            <a:r>
              <a:rPr lang="en-US" b="1" dirty="0">
                <a:solidFill>
                  <a:srgbClr val="800000"/>
                </a:solidFill>
                <a:latin typeface="Candara"/>
                <a:cs typeface="Candara"/>
              </a:rPr>
              <a:t>:1, 8-</a:t>
            </a:r>
            <a:r>
              <a:rPr lang="en-US" b="1" dirty="0" smtClean="0">
                <a:solidFill>
                  <a:srgbClr val="800000"/>
                </a:solidFill>
                <a:latin typeface="Candara"/>
                <a:cs typeface="Candara"/>
              </a:rPr>
              <a:t>17</a:t>
            </a:r>
            <a:endParaRPr lang="en-US" b="1" baseline="30000" dirty="0" smtClean="0">
              <a:latin typeface="Candara"/>
              <a:cs typeface="Candara"/>
            </a:endParaRPr>
          </a:p>
          <a:p>
            <a:pPr marL="0" indent="0" algn="just">
              <a:buFontTx/>
              <a:buNone/>
              <a:defRPr/>
            </a:pPr>
            <a:r>
              <a:rPr lang="en-US" sz="2800" b="1" baseline="30000" dirty="0" smtClean="0">
                <a:latin typeface="Candara"/>
                <a:cs typeface="Candara"/>
              </a:rPr>
              <a:t>1  </a:t>
            </a:r>
            <a:r>
              <a:rPr lang="en-US" sz="2800" b="1" dirty="0" smtClean="0">
                <a:latin typeface="Candara"/>
                <a:cs typeface="Candara"/>
              </a:rPr>
              <a:t>Naaman</a:t>
            </a:r>
            <a:r>
              <a:rPr lang="en-US" sz="2800" b="1" dirty="0">
                <a:latin typeface="Candara"/>
                <a:cs typeface="Candara"/>
              </a:rPr>
              <a:t>, commander of the army of the king of Syria, was a great man with his master and in high favor, because by him the Lord had given victory to Syria. He was a mighty man of valor, but he was a leper.</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1934036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2514600"/>
            <a:ext cx="8534400" cy="4191000"/>
          </a:xfrm>
        </p:spPr>
        <p:txBody>
          <a:bodyPr/>
          <a:lstStyle/>
          <a:p>
            <a:pPr marL="461963" indent="-461963">
              <a:buFontTx/>
              <a:buNone/>
              <a:defRPr/>
            </a:pPr>
            <a:r>
              <a:rPr lang="en-US" sz="2800" b="1" dirty="0" smtClean="0">
                <a:latin typeface="Candara"/>
                <a:cs typeface="Candara"/>
              </a:rPr>
              <a:t>1.   </a:t>
            </a:r>
            <a:r>
              <a:rPr lang="en-US" sz="3000" b="1" dirty="0" smtClean="0">
                <a:latin typeface="Candara"/>
                <a:cs typeface="Candara"/>
              </a:rPr>
              <a:t>Naaman </a:t>
            </a:r>
            <a:r>
              <a:rPr lang="en-US" sz="3000" b="1" dirty="0">
                <a:latin typeface="Candara"/>
                <a:cs typeface="Candara"/>
              </a:rPr>
              <a:t>projected the appearance of humility when in fact he was full </a:t>
            </a:r>
            <a:r>
              <a:rPr lang="en-US" sz="3000" b="1" dirty="0" smtClean="0">
                <a:latin typeface="Candara"/>
                <a:cs typeface="Candara"/>
              </a:rPr>
              <a:t>of </a:t>
            </a:r>
            <a:r>
              <a:rPr lang="en-US" sz="3000" b="1" u="sng" dirty="0" smtClean="0">
                <a:solidFill>
                  <a:srgbClr val="FF0000"/>
                </a:solidFill>
                <a:latin typeface="Candara"/>
                <a:cs typeface="Candara"/>
              </a:rPr>
              <a:t>pride</a:t>
            </a:r>
            <a:r>
              <a:rPr lang="en-US" sz="3000" b="1" dirty="0" smtClean="0">
                <a:latin typeface="Candara"/>
                <a:cs typeface="Candara"/>
              </a:rPr>
              <a:t>.</a:t>
            </a:r>
            <a:endParaRPr lang="en-US" sz="3000" b="1" dirty="0">
              <a:latin typeface="Candara"/>
              <a:cs typeface="Candara"/>
            </a:endParaRP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8507268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685800"/>
            <a:ext cx="8534400" cy="6019800"/>
          </a:xfrm>
        </p:spPr>
        <p:txBody>
          <a:bodyPr/>
          <a:lstStyle/>
          <a:p>
            <a:pPr marL="0" indent="0">
              <a:buNone/>
              <a:defRPr/>
            </a:pPr>
            <a:r>
              <a:rPr lang="en-US" b="1" dirty="0">
                <a:solidFill>
                  <a:srgbClr val="800000"/>
                </a:solidFill>
                <a:latin typeface="Candara"/>
                <a:cs typeface="Candara"/>
              </a:rPr>
              <a:t>2 Kings </a:t>
            </a:r>
            <a:r>
              <a:rPr lang="en-US" b="1" dirty="0" smtClean="0">
                <a:solidFill>
                  <a:srgbClr val="800000"/>
                </a:solidFill>
                <a:latin typeface="Candara"/>
                <a:cs typeface="Candara"/>
              </a:rPr>
              <a:t>5</a:t>
            </a:r>
            <a:r>
              <a:rPr lang="en-US" b="1" dirty="0">
                <a:solidFill>
                  <a:srgbClr val="800000"/>
                </a:solidFill>
                <a:latin typeface="Candara"/>
                <a:cs typeface="Candara"/>
              </a:rPr>
              <a:t>:1, 8-</a:t>
            </a:r>
            <a:r>
              <a:rPr lang="en-US" b="1" dirty="0" smtClean="0">
                <a:solidFill>
                  <a:srgbClr val="800000"/>
                </a:solidFill>
                <a:latin typeface="Candara"/>
                <a:cs typeface="Candara"/>
              </a:rPr>
              <a:t>17</a:t>
            </a:r>
            <a:endParaRPr lang="en-US" b="1" baseline="30000" dirty="0" smtClean="0">
              <a:latin typeface="Candara"/>
              <a:cs typeface="Candara"/>
            </a:endParaRPr>
          </a:p>
          <a:p>
            <a:pPr marL="0" indent="0" algn="just">
              <a:buFontTx/>
              <a:buNone/>
              <a:defRPr/>
            </a:pPr>
            <a:r>
              <a:rPr lang="en-US" sz="2800" b="1" baseline="30000" dirty="0" smtClean="0">
                <a:latin typeface="Candara"/>
                <a:cs typeface="Candara"/>
              </a:rPr>
              <a:t>8</a:t>
            </a:r>
            <a:r>
              <a:rPr lang="en-US" sz="2800" b="1" dirty="0">
                <a:latin typeface="Candara"/>
                <a:cs typeface="Candara"/>
              </a:rPr>
              <a:t> But when Elisha the man of God heard that the king of Israel had torn his clothes, he sent to the king, saying, “Why have you torn your clothes? Let him come now to me, that he may know that there is a prophet in Israel.” </a:t>
            </a:r>
            <a:r>
              <a:rPr lang="en-US" sz="2800" b="1" baseline="30000" dirty="0">
                <a:latin typeface="Candara"/>
                <a:cs typeface="Candara"/>
              </a:rPr>
              <a:t>9</a:t>
            </a:r>
            <a:r>
              <a:rPr lang="en-US" sz="2800" b="1" dirty="0">
                <a:latin typeface="Candara"/>
                <a:cs typeface="Candara"/>
              </a:rPr>
              <a:t> So Naaman came with his horses and chariots and stood at the door of Elisha's </a:t>
            </a:r>
            <a:r>
              <a:rPr lang="en-US" sz="2800" b="1" dirty="0" smtClean="0">
                <a:latin typeface="Candara"/>
                <a:cs typeface="Candara"/>
              </a:rPr>
              <a:t>house.  </a:t>
            </a:r>
            <a:r>
              <a:rPr lang="en-US" sz="2800" b="1" baseline="30000" dirty="0" smtClean="0">
                <a:latin typeface="Candara"/>
                <a:cs typeface="Candara"/>
              </a:rPr>
              <a:t>10</a:t>
            </a:r>
            <a:r>
              <a:rPr lang="en-US" sz="2800" b="1" dirty="0">
                <a:latin typeface="Candara"/>
                <a:cs typeface="Candara"/>
              </a:rPr>
              <a:t> And Elisha sent a messenger to him, saying, “Go and wash in the Jordan seven times, and your flesh shall be restored, and you shall be clean.”</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3297702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685800"/>
            <a:ext cx="8534400" cy="6019800"/>
          </a:xfrm>
        </p:spPr>
        <p:txBody>
          <a:bodyPr/>
          <a:lstStyle/>
          <a:p>
            <a:pPr marL="0" indent="0">
              <a:buNone/>
              <a:defRPr/>
            </a:pPr>
            <a:r>
              <a:rPr lang="en-US" b="1" dirty="0">
                <a:solidFill>
                  <a:srgbClr val="800000"/>
                </a:solidFill>
                <a:latin typeface="Candara"/>
                <a:cs typeface="Candara"/>
              </a:rPr>
              <a:t>2 Kings </a:t>
            </a:r>
            <a:r>
              <a:rPr lang="en-US" b="1" dirty="0" smtClean="0">
                <a:solidFill>
                  <a:srgbClr val="800000"/>
                </a:solidFill>
                <a:latin typeface="Candara"/>
                <a:cs typeface="Candara"/>
              </a:rPr>
              <a:t>5</a:t>
            </a:r>
            <a:r>
              <a:rPr lang="en-US" b="1" dirty="0">
                <a:solidFill>
                  <a:srgbClr val="800000"/>
                </a:solidFill>
                <a:latin typeface="Candara"/>
                <a:cs typeface="Candara"/>
              </a:rPr>
              <a:t>:1, 8-</a:t>
            </a:r>
            <a:r>
              <a:rPr lang="en-US" b="1" dirty="0" smtClean="0">
                <a:solidFill>
                  <a:srgbClr val="800000"/>
                </a:solidFill>
                <a:latin typeface="Candara"/>
                <a:cs typeface="Candara"/>
              </a:rPr>
              <a:t>17</a:t>
            </a:r>
            <a:endParaRPr lang="en-US" b="1" baseline="30000" dirty="0" smtClean="0">
              <a:latin typeface="Candara"/>
              <a:cs typeface="Candara"/>
            </a:endParaRPr>
          </a:p>
          <a:p>
            <a:pPr marL="0" indent="0" algn="just">
              <a:buFontTx/>
              <a:buNone/>
              <a:defRPr/>
            </a:pPr>
            <a:r>
              <a:rPr lang="en-US" sz="2800" b="1" baseline="30000" dirty="0" smtClean="0">
                <a:latin typeface="Candara"/>
                <a:cs typeface="Candara"/>
              </a:rPr>
              <a:t>11</a:t>
            </a:r>
            <a:r>
              <a:rPr lang="en-US" sz="2800" b="1" dirty="0">
                <a:latin typeface="Candara"/>
                <a:cs typeface="Candara"/>
              </a:rPr>
              <a:t> But Naaman was angry and went away, saying, “Behold, I thought that he would surely come out to me and stand and call upon the name of the Lord his God, and wave his hand over the place and cure the leper. </a:t>
            </a:r>
            <a:r>
              <a:rPr lang="en-US" sz="2800" b="1" baseline="30000" dirty="0">
                <a:latin typeface="Candara"/>
                <a:cs typeface="Candara"/>
              </a:rPr>
              <a:t>12</a:t>
            </a:r>
            <a:r>
              <a:rPr lang="en-US" sz="2800" b="1" dirty="0">
                <a:latin typeface="Candara"/>
                <a:cs typeface="Candara"/>
              </a:rPr>
              <a:t> Are not </a:t>
            </a:r>
            <a:r>
              <a:rPr lang="en-US" sz="2800" b="1" dirty="0" err="1">
                <a:latin typeface="Candara"/>
                <a:cs typeface="Candara"/>
              </a:rPr>
              <a:t>Abana</a:t>
            </a:r>
            <a:r>
              <a:rPr lang="en-US" sz="2800" b="1" dirty="0">
                <a:latin typeface="Candara"/>
                <a:cs typeface="Candara"/>
              </a:rPr>
              <a:t> and </a:t>
            </a:r>
            <a:r>
              <a:rPr lang="en-US" sz="2800" b="1" dirty="0" err="1">
                <a:latin typeface="Candara"/>
                <a:cs typeface="Candara"/>
              </a:rPr>
              <a:t>Pharpar</a:t>
            </a:r>
            <a:r>
              <a:rPr lang="en-US" sz="2800" b="1" dirty="0">
                <a:latin typeface="Candara"/>
                <a:cs typeface="Candara"/>
              </a:rPr>
              <a:t>, the rivers </a:t>
            </a:r>
            <a:r>
              <a:rPr lang="en-US" sz="2800" b="1" dirty="0" smtClean="0">
                <a:latin typeface="Candara"/>
                <a:cs typeface="Candara"/>
              </a:rPr>
              <a:t>of Damascus</a:t>
            </a:r>
            <a:r>
              <a:rPr lang="en-US" sz="2800" b="1" dirty="0">
                <a:latin typeface="Candara"/>
                <a:cs typeface="Candara"/>
              </a:rPr>
              <a:t>, better than all the waters of Israel? Could I </a:t>
            </a:r>
            <a:r>
              <a:rPr lang="en-US" sz="2800" b="1" dirty="0" smtClean="0">
                <a:latin typeface="Candara"/>
                <a:cs typeface="Candara"/>
              </a:rPr>
              <a:t>not </a:t>
            </a:r>
            <a:r>
              <a:rPr lang="en-US" sz="2800" b="1" dirty="0">
                <a:latin typeface="Candara"/>
                <a:cs typeface="Candara"/>
              </a:rPr>
              <a:t>wash in them and be clean?” So he turned and went away in a rage.</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2271816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304800" y="2514600"/>
            <a:ext cx="8534400" cy="4191000"/>
          </a:xfrm>
        </p:spPr>
        <p:txBody>
          <a:bodyPr/>
          <a:lstStyle/>
          <a:p>
            <a:pPr marL="512763" indent="-512763">
              <a:buFontTx/>
              <a:buNone/>
              <a:defRPr/>
            </a:pPr>
            <a:r>
              <a:rPr lang="en-US" sz="2800" b="1" dirty="0" smtClean="0">
                <a:latin typeface="Candara"/>
                <a:cs typeface="Candara"/>
              </a:rPr>
              <a:t>2.   </a:t>
            </a:r>
            <a:r>
              <a:rPr lang="en-US" sz="3000" b="1" dirty="0" smtClean="0">
                <a:latin typeface="Candara"/>
                <a:cs typeface="Candara"/>
              </a:rPr>
              <a:t>He </a:t>
            </a:r>
            <a:r>
              <a:rPr lang="en-US" sz="3000" b="1" dirty="0">
                <a:latin typeface="Candara"/>
                <a:cs typeface="Candara"/>
              </a:rPr>
              <a:t>thought he had a </a:t>
            </a:r>
            <a:r>
              <a:rPr lang="en-US" sz="3000" b="1" u="sng" dirty="0" smtClean="0">
                <a:solidFill>
                  <a:srgbClr val="FF0000"/>
                </a:solidFill>
                <a:latin typeface="Candara"/>
                <a:cs typeface="Candara"/>
              </a:rPr>
              <a:t>skin</a:t>
            </a:r>
            <a:r>
              <a:rPr lang="en-US" sz="3000" b="1" dirty="0" smtClean="0">
                <a:latin typeface="Candara"/>
                <a:cs typeface="Candara"/>
              </a:rPr>
              <a:t> </a:t>
            </a:r>
            <a:r>
              <a:rPr lang="en-US" sz="3000" b="1" dirty="0">
                <a:latin typeface="Candara"/>
                <a:cs typeface="Candara"/>
              </a:rPr>
              <a:t>condition when in truth he had a </a:t>
            </a:r>
            <a:r>
              <a:rPr lang="en-US" sz="3000" b="1" u="sng" dirty="0" smtClean="0">
                <a:solidFill>
                  <a:srgbClr val="FF0000"/>
                </a:solidFill>
                <a:latin typeface="Candara"/>
                <a:cs typeface="Candara"/>
              </a:rPr>
              <a:t>heart</a:t>
            </a:r>
            <a:r>
              <a:rPr lang="en-US" sz="3000" b="1" dirty="0" smtClean="0">
                <a:latin typeface="Candara"/>
                <a:cs typeface="Candara"/>
              </a:rPr>
              <a:t> </a:t>
            </a:r>
            <a:r>
              <a:rPr lang="en-US" sz="3000" b="1" dirty="0">
                <a:latin typeface="Candara"/>
                <a:cs typeface="Candara"/>
              </a:rPr>
              <a:t>condition.</a:t>
            </a:r>
          </a:p>
          <a:p>
            <a:pPr marL="512763" indent="-512763">
              <a:buFontTx/>
              <a:buNone/>
              <a:defRPr/>
            </a:pPr>
            <a:endParaRPr lang="en-US" sz="1200" b="1" dirty="0" smtClean="0">
              <a:latin typeface="Candara"/>
              <a:cs typeface="Candara"/>
            </a:endParaRPr>
          </a:p>
          <a:p>
            <a:pPr marL="512763" indent="-512763" algn="ctr">
              <a:buFontTx/>
              <a:buNone/>
              <a:defRPr/>
            </a:pPr>
            <a:r>
              <a:rPr lang="en-US" sz="2800" i="1" dirty="0" smtClean="0">
                <a:latin typeface="Candara"/>
                <a:cs typeface="Candara"/>
              </a:rPr>
              <a:t>“</a:t>
            </a:r>
            <a:r>
              <a:rPr lang="en-US" sz="2800" i="1" dirty="0">
                <a:latin typeface="Candara"/>
                <a:cs typeface="Candara"/>
              </a:rPr>
              <a:t>God will sometimes offend </a:t>
            </a:r>
            <a:r>
              <a:rPr lang="en-US" sz="2800" i="1" dirty="0" smtClean="0">
                <a:latin typeface="Candara"/>
                <a:cs typeface="Candara"/>
              </a:rPr>
              <a:t/>
            </a:r>
            <a:br>
              <a:rPr lang="en-US" sz="2800" i="1" dirty="0" smtClean="0">
                <a:latin typeface="Candara"/>
                <a:cs typeface="Candara"/>
              </a:rPr>
            </a:br>
            <a:r>
              <a:rPr lang="en-US" sz="2800" i="1" dirty="0" smtClean="0">
                <a:latin typeface="Candara"/>
                <a:cs typeface="Candara"/>
              </a:rPr>
              <a:t>the </a:t>
            </a:r>
            <a:r>
              <a:rPr lang="en-US" sz="2800" i="1" dirty="0">
                <a:latin typeface="Candara"/>
                <a:cs typeface="Candara"/>
              </a:rPr>
              <a:t>mind to reveal the heart.” </a:t>
            </a:r>
            <a:r>
              <a:rPr lang="en-US" sz="2800" i="1" dirty="0" smtClean="0">
                <a:latin typeface="Candara"/>
                <a:cs typeface="Candara"/>
              </a:rPr>
              <a:t>(</a:t>
            </a:r>
            <a:r>
              <a:rPr lang="en-US" sz="2800" i="1" dirty="0">
                <a:latin typeface="Candara"/>
                <a:cs typeface="Candara"/>
              </a:rPr>
              <a:t>J. Wimber)</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7392166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72879</TotalTime>
  <Words>225</Words>
  <Application>Microsoft Macintosh PowerPoint</Application>
  <PresentationFormat>On-screen Show (4:3)</PresentationFormat>
  <Paragraphs>39</Paragraphs>
  <Slides>16</Slides>
  <Notes>15</Notes>
  <HiddenSlides>0</HiddenSlides>
  <MMClips>0</MMClips>
  <ScaleCrop>false</ScaleCrop>
  <HeadingPairs>
    <vt:vector size="4" baseType="variant">
      <vt:variant>
        <vt:lpstr>Theme</vt:lpstr>
      </vt:variant>
      <vt:variant>
        <vt:i4>34</vt:i4>
      </vt:variant>
      <vt:variant>
        <vt:lpstr>Slide Titles</vt:lpstr>
      </vt:variant>
      <vt:variant>
        <vt:i4>16</vt:i4>
      </vt:variant>
    </vt:vector>
  </HeadingPairs>
  <TitlesOfParts>
    <vt:vector size="50"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The Deeper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3262</cp:revision>
  <cp:lastPrinted>2015-08-30T14:35:39Z</cp:lastPrinted>
  <dcterms:created xsi:type="dcterms:W3CDTF">2007-10-20T20:09:35Z</dcterms:created>
  <dcterms:modified xsi:type="dcterms:W3CDTF">2015-08-30T22:20:59Z</dcterms:modified>
</cp:coreProperties>
</file>