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 id="2147511159" r:id="rId35"/>
  </p:sldMasterIdLst>
  <p:notesMasterIdLst>
    <p:notesMasterId r:id="rId50"/>
  </p:notesMasterIdLst>
  <p:handoutMasterIdLst>
    <p:handoutMasterId r:id="rId51"/>
  </p:handoutMasterIdLst>
  <p:sldIdLst>
    <p:sldId id="1626" r:id="rId36"/>
    <p:sldId id="2874" r:id="rId37"/>
    <p:sldId id="2865" r:id="rId38"/>
    <p:sldId id="2918" r:id="rId39"/>
    <p:sldId id="2903" r:id="rId40"/>
    <p:sldId id="2920" r:id="rId41"/>
    <p:sldId id="2921" r:id="rId42"/>
    <p:sldId id="2922" r:id="rId43"/>
    <p:sldId id="2923" r:id="rId44"/>
    <p:sldId id="2916" r:id="rId45"/>
    <p:sldId id="2917" r:id="rId46"/>
    <p:sldId id="2866" r:id="rId47"/>
    <p:sldId id="2823" r:id="rId48"/>
    <p:sldId id="1929" r:id="rId49"/>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4" autoAdjust="0"/>
    <p:restoredTop sz="94660"/>
  </p:normalViewPr>
  <p:slideViewPr>
    <p:cSldViewPr>
      <p:cViewPr>
        <p:scale>
          <a:sx n="94" d="100"/>
          <a:sy n="94" d="100"/>
        </p:scale>
        <p:origin x="-1136" y="-368"/>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5.xml"/><Relationship Id="rId41" Type="http://schemas.openxmlformats.org/officeDocument/2006/relationships/slide" Target="slides/slide6.xml"/><Relationship Id="rId42" Type="http://schemas.openxmlformats.org/officeDocument/2006/relationships/slide" Target="slides/slide7.xml"/><Relationship Id="rId43" Type="http://schemas.openxmlformats.org/officeDocument/2006/relationships/slide" Target="slides/slide8.xml"/><Relationship Id="rId44" Type="http://schemas.openxmlformats.org/officeDocument/2006/relationships/slide" Target="slides/slide9.xml"/><Relationship Id="rId45" Type="http://schemas.openxmlformats.org/officeDocument/2006/relationships/slide" Target="slides/slide10.xml"/><Relationship Id="rId46" Type="http://schemas.openxmlformats.org/officeDocument/2006/relationships/slide" Target="slides/slide11.xml"/><Relationship Id="rId47" Type="http://schemas.openxmlformats.org/officeDocument/2006/relationships/slide" Target="slides/slide12.xml"/><Relationship Id="rId48" Type="http://schemas.openxmlformats.org/officeDocument/2006/relationships/slide" Target="slides/slide13.xml"/><Relationship Id="rId4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 Target="slides/slide1.xml"/><Relationship Id="rId37" Type="http://schemas.openxmlformats.org/officeDocument/2006/relationships/slide" Target="slides/slide2.xml"/><Relationship Id="rId38" Type="http://schemas.openxmlformats.org/officeDocument/2006/relationships/slide" Target="slides/slide3.xml"/><Relationship Id="rId39" Type="http://schemas.openxmlformats.org/officeDocument/2006/relationships/slide" Target="slides/slide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7/26/15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7/26/15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996EE2-9357-534D-B47C-A1C4254A2D12}" type="slidenum">
              <a:rPr lang="en-US"/>
              <a:pPr>
                <a:defRPr/>
              </a:pPr>
              <a:t>‹#›</a:t>
            </a:fld>
            <a:endParaRPr lang="en-US"/>
          </a:p>
        </p:txBody>
      </p:sp>
    </p:spTree>
    <p:extLst>
      <p:ext uri="{BB962C8B-B14F-4D97-AF65-F5344CB8AC3E}">
        <p14:creationId xmlns:p14="http://schemas.microsoft.com/office/powerpoint/2010/main" val="413008846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C89E5-125D-9245-B1B7-C2EC009CE02A}" type="slidenum">
              <a:rPr lang="en-US"/>
              <a:pPr>
                <a:defRPr/>
              </a:pPr>
              <a:t>‹#›</a:t>
            </a:fld>
            <a:endParaRPr lang="en-US"/>
          </a:p>
        </p:txBody>
      </p:sp>
    </p:spTree>
    <p:extLst>
      <p:ext uri="{BB962C8B-B14F-4D97-AF65-F5344CB8AC3E}">
        <p14:creationId xmlns:p14="http://schemas.microsoft.com/office/powerpoint/2010/main" val="175589758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1AD53E-D5F4-2943-A91E-3CB765D9DF74}" type="slidenum">
              <a:rPr lang="en-US"/>
              <a:pPr>
                <a:defRPr/>
              </a:pPr>
              <a:t>‹#›</a:t>
            </a:fld>
            <a:endParaRPr lang="en-US"/>
          </a:p>
        </p:txBody>
      </p:sp>
    </p:spTree>
    <p:extLst>
      <p:ext uri="{BB962C8B-B14F-4D97-AF65-F5344CB8AC3E}">
        <p14:creationId xmlns:p14="http://schemas.microsoft.com/office/powerpoint/2010/main" val="264791608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CA3307-32FD-4B45-A93C-784117642C7C}" type="slidenum">
              <a:rPr lang="en-US"/>
              <a:pPr>
                <a:defRPr/>
              </a:pPr>
              <a:t>‹#›</a:t>
            </a:fld>
            <a:endParaRPr lang="en-US"/>
          </a:p>
        </p:txBody>
      </p:sp>
    </p:spTree>
    <p:extLst>
      <p:ext uri="{BB962C8B-B14F-4D97-AF65-F5344CB8AC3E}">
        <p14:creationId xmlns:p14="http://schemas.microsoft.com/office/powerpoint/2010/main" val="2372166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BEF9C0-E9C2-CB49-BEF7-7DB497EFA795}" type="slidenum">
              <a:rPr lang="en-US"/>
              <a:pPr>
                <a:defRPr/>
              </a:pPr>
              <a:t>‹#›</a:t>
            </a:fld>
            <a:endParaRPr lang="en-US"/>
          </a:p>
        </p:txBody>
      </p:sp>
    </p:spTree>
    <p:extLst>
      <p:ext uri="{BB962C8B-B14F-4D97-AF65-F5344CB8AC3E}">
        <p14:creationId xmlns:p14="http://schemas.microsoft.com/office/powerpoint/2010/main" val="339263699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5042E6-92FD-404D-87AB-C61C9E2CEBB8}" type="slidenum">
              <a:rPr lang="en-US"/>
              <a:pPr>
                <a:defRPr/>
              </a:pPr>
              <a:t>‹#›</a:t>
            </a:fld>
            <a:endParaRPr lang="en-US"/>
          </a:p>
        </p:txBody>
      </p:sp>
    </p:spTree>
    <p:extLst>
      <p:ext uri="{BB962C8B-B14F-4D97-AF65-F5344CB8AC3E}">
        <p14:creationId xmlns:p14="http://schemas.microsoft.com/office/powerpoint/2010/main" val="253774556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7E5DBB-91E9-DA45-BD52-CF106CC0162C}" type="slidenum">
              <a:rPr lang="en-US"/>
              <a:pPr>
                <a:defRPr/>
              </a:pPr>
              <a:t>‹#›</a:t>
            </a:fld>
            <a:endParaRPr lang="en-US"/>
          </a:p>
        </p:txBody>
      </p:sp>
    </p:spTree>
    <p:extLst>
      <p:ext uri="{BB962C8B-B14F-4D97-AF65-F5344CB8AC3E}">
        <p14:creationId xmlns:p14="http://schemas.microsoft.com/office/powerpoint/2010/main" val="94264711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F584F4-88D9-BD43-AF17-81456B8401CA}" type="slidenum">
              <a:rPr lang="en-US"/>
              <a:pPr>
                <a:defRPr/>
              </a:pPr>
              <a:t>‹#›</a:t>
            </a:fld>
            <a:endParaRPr lang="en-US"/>
          </a:p>
        </p:txBody>
      </p:sp>
    </p:spTree>
    <p:extLst>
      <p:ext uri="{BB962C8B-B14F-4D97-AF65-F5344CB8AC3E}">
        <p14:creationId xmlns:p14="http://schemas.microsoft.com/office/powerpoint/2010/main" val="288610025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151ECF-9235-724C-AC60-ED4E04D5BD4C}" type="slidenum">
              <a:rPr lang="en-US"/>
              <a:pPr>
                <a:defRPr/>
              </a:pPr>
              <a:t>‹#›</a:t>
            </a:fld>
            <a:endParaRPr lang="en-US"/>
          </a:p>
        </p:txBody>
      </p:sp>
    </p:spTree>
    <p:extLst>
      <p:ext uri="{BB962C8B-B14F-4D97-AF65-F5344CB8AC3E}">
        <p14:creationId xmlns:p14="http://schemas.microsoft.com/office/powerpoint/2010/main" val="154791498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96644B-3522-7A43-A119-5F4556A08CB6}" type="slidenum">
              <a:rPr lang="en-US"/>
              <a:pPr>
                <a:defRPr/>
              </a:pPr>
              <a:t>‹#›</a:t>
            </a:fld>
            <a:endParaRPr lang="en-US"/>
          </a:p>
        </p:txBody>
      </p:sp>
    </p:spTree>
    <p:extLst>
      <p:ext uri="{BB962C8B-B14F-4D97-AF65-F5344CB8AC3E}">
        <p14:creationId xmlns:p14="http://schemas.microsoft.com/office/powerpoint/2010/main" val="87861047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8D3FD2-FBB8-A14B-A641-B5874BBB233C}" type="slidenum">
              <a:rPr lang="en-US"/>
              <a:pPr>
                <a:defRPr/>
              </a:pPr>
              <a:t>‹#›</a:t>
            </a:fld>
            <a:endParaRPr lang="en-US"/>
          </a:p>
        </p:txBody>
      </p:sp>
    </p:spTree>
    <p:extLst>
      <p:ext uri="{BB962C8B-B14F-4D97-AF65-F5344CB8AC3E}">
        <p14:creationId xmlns:p14="http://schemas.microsoft.com/office/powerpoint/2010/main" val="1370264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theme" Target="../theme/theme35.xml"/><Relationship Id="rId13" Type="http://schemas.openxmlformats.org/officeDocument/2006/relationships/image" Target="../media/image1.jpeg"/><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8BB248E3-4076-F64E-B4B6-2B83A83479B3}" type="slidenum">
              <a:rPr lang="en-US"/>
              <a:pPr>
                <a:defRPr/>
              </a:pPr>
              <a:t>‹#›</a:t>
            </a:fld>
            <a:endParaRPr lang="en-US"/>
          </a:p>
        </p:txBody>
      </p:sp>
    </p:spTree>
    <p:extLst>
      <p:ext uri="{BB962C8B-B14F-4D97-AF65-F5344CB8AC3E}">
        <p14:creationId xmlns:p14="http://schemas.microsoft.com/office/powerpoint/2010/main" val="3358075074"/>
      </p:ext>
    </p:extLst>
  </p:cSld>
  <p:clrMap bg1="lt1" tx1="dk1" bg2="lt2" tx2="dk2" accent1="accent1" accent2="accent2" accent3="accent3" accent4="accent4" accent5="accent5" accent6="accent6" hlink="hlink" folHlink="folHlink"/>
  <p:sldLayoutIdLst>
    <p:sldLayoutId id="2147511160" r:id="rId1"/>
    <p:sldLayoutId id="2147511161" r:id="rId2"/>
    <p:sldLayoutId id="2147511162" r:id="rId3"/>
    <p:sldLayoutId id="2147511163" r:id="rId4"/>
    <p:sldLayoutId id="2147511164" r:id="rId5"/>
    <p:sldLayoutId id="2147511165" r:id="rId6"/>
    <p:sldLayoutId id="2147511166" r:id="rId7"/>
    <p:sldLayoutId id="2147511167" r:id="rId8"/>
    <p:sldLayoutId id="2147511168" r:id="rId9"/>
    <p:sldLayoutId id="2147511169" r:id="rId10"/>
    <p:sldLayoutId id="214751117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a:xfrm>
            <a:off x="457200" y="304800"/>
            <a:ext cx="8382000" cy="609600"/>
          </a:xfrm>
        </p:spPr>
        <p:txBody>
          <a:bodyPr/>
          <a:lstStyle/>
          <a:p>
            <a:pPr eaLnBrk="1" hangingPunct="1"/>
            <a:r>
              <a:rPr lang="en-US" sz="2800" b="1" dirty="0" smtClean="0">
                <a:latin typeface="Candara" charset="0"/>
                <a:ea typeface="MS PGothic" charset="0"/>
                <a:cs typeface="Arial" charset="0"/>
              </a:rPr>
              <a:t>FACING SIN BEYOND THE VISIBLE LEVEL</a:t>
            </a:r>
          </a:p>
        </p:txBody>
      </p:sp>
      <p:sp>
        <p:nvSpPr>
          <p:cNvPr id="16" name="Rectangle 15"/>
          <p:cNvSpPr/>
          <p:nvPr/>
        </p:nvSpPr>
        <p:spPr bwMode="auto">
          <a:xfrm>
            <a:off x="609600" y="2971800"/>
            <a:ext cx="7924800" cy="3276600"/>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a:lstStyle/>
          <a:p>
            <a:pPr marL="990600" indent="-533400">
              <a:defRPr/>
            </a:pPr>
            <a:endParaRPr lang="en-US">
              <a:solidFill>
                <a:srgbClr val="000000"/>
              </a:solidFill>
              <a:cs typeface="Arial" charset="0"/>
            </a:endParaRPr>
          </a:p>
        </p:txBody>
      </p:sp>
      <p:sp>
        <p:nvSpPr>
          <p:cNvPr id="157699" name="Text Box 23"/>
          <p:cNvSpPr txBox="1">
            <a:spLocks noChangeArrowheads="1"/>
          </p:cNvSpPr>
          <p:nvPr/>
        </p:nvSpPr>
        <p:spPr bwMode="auto">
          <a:xfrm>
            <a:off x="2438400" y="17526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20700" indent="-5207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ctr" eaLnBrk="1" hangingPunct="1"/>
            <a:r>
              <a:rPr lang="en-US" sz="2200" b="1" dirty="0" smtClean="0">
                <a:solidFill>
                  <a:srgbClr val="000000"/>
                </a:solidFill>
                <a:latin typeface="Candara" charset="0"/>
              </a:rPr>
              <a:t>Sin in </a:t>
            </a:r>
          </a:p>
          <a:p>
            <a:pPr algn="ctr" eaLnBrk="1" hangingPunct="1"/>
            <a:r>
              <a:rPr lang="en-US" sz="2200" b="1" dirty="0" smtClean="0">
                <a:solidFill>
                  <a:srgbClr val="000000"/>
                </a:solidFill>
                <a:latin typeface="Candara" charset="0"/>
              </a:rPr>
              <a:t>Our Behavior</a:t>
            </a:r>
            <a:endParaRPr lang="en-US" sz="2200" b="1" i="0" dirty="0" smtClean="0">
              <a:solidFill>
                <a:srgbClr val="000000"/>
              </a:solidFill>
              <a:latin typeface="Candara" charset="0"/>
            </a:endParaRPr>
          </a:p>
        </p:txBody>
      </p:sp>
      <p:sp>
        <p:nvSpPr>
          <p:cNvPr id="157700" name="Text Box 25"/>
          <p:cNvSpPr txBox="1">
            <a:spLocks noChangeArrowheads="1"/>
          </p:cNvSpPr>
          <p:nvPr/>
        </p:nvSpPr>
        <p:spPr bwMode="auto">
          <a:xfrm>
            <a:off x="914400" y="4876800"/>
            <a:ext cx="579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ctr" eaLnBrk="1" hangingPunct="1"/>
            <a:r>
              <a:rPr lang="en-US" sz="2200" b="1" dirty="0" smtClean="0">
                <a:latin typeface="Candara" charset="0"/>
              </a:rPr>
              <a:t>Sin in Our Heart</a:t>
            </a:r>
          </a:p>
        </p:txBody>
      </p:sp>
      <p:sp>
        <p:nvSpPr>
          <p:cNvPr id="12318" name="Freeform 30"/>
          <p:cNvSpPr>
            <a:spLocks/>
          </p:cNvSpPr>
          <p:nvPr/>
        </p:nvSpPr>
        <p:spPr bwMode="auto">
          <a:xfrm>
            <a:off x="609600" y="2895600"/>
            <a:ext cx="7924800" cy="176213"/>
          </a:xfrm>
          <a:custGeom>
            <a:avLst/>
            <a:gdLst/>
            <a:ahLst/>
            <a:cxnLst>
              <a:cxn ang="0">
                <a:pos x="30" y="156"/>
              </a:cxn>
              <a:cxn ang="0">
                <a:pos x="240" y="81"/>
              </a:cxn>
              <a:cxn ang="0">
                <a:pos x="465" y="201"/>
              </a:cxn>
              <a:cxn ang="0">
                <a:pos x="750" y="216"/>
              </a:cxn>
              <a:cxn ang="0">
                <a:pos x="1080" y="81"/>
              </a:cxn>
              <a:cxn ang="0">
                <a:pos x="1425" y="201"/>
              </a:cxn>
              <a:cxn ang="0">
                <a:pos x="1815" y="216"/>
              </a:cxn>
              <a:cxn ang="0">
                <a:pos x="2040" y="81"/>
              </a:cxn>
              <a:cxn ang="0">
                <a:pos x="2430" y="216"/>
              </a:cxn>
              <a:cxn ang="0">
                <a:pos x="2625" y="321"/>
              </a:cxn>
              <a:cxn ang="0">
                <a:pos x="3030" y="216"/>
              </a:cxn>
              <a:cxn ang="0">
                <a:pos x="3315" y="81"/>
              </a:cxn>
              <a:cxn ang="0">
                <a:pos x="3675" y="186"/>
              </a:cxn>
              <a:cxn ang="0">
                <a:pos x="3990" y="291"/>
              </a:cxn>
              <a:cxn ang="0">
                <a:pos x="4350" y="156"/>
              </a:cxn>
              <a:cxn ang="0">
                <a:pos x="4890" y="66"/>
              </a:cxn>
              <a:cxn ang="0">
                <a:pos x="5295" y="186"/>
              </a:cxn>
              <a:cxn ang="0">
                <a:pos x="5700" y="186"/>
              </a:cxn>
              <a:cxn ang="0">
                <a:pos x="5895" y="81"/>
              </a:cxn>
              <a:cxn ang="0">
                <a:pos x="6360" y="111"/>
              </a:cxn>
              <a:cxn ang="0">
                <a:pos x="7215" y="351"/>
              </a:cxn>
              <a:cxn ang="0">
                <a:pos x="7395" y="276"/>
              </a:cxn>
              <a:cxn ang="0">
                <a:pos x="7695" y="141"/>
              </a:cxn>
              <a:cxn ang="0">
                <a:pos x="8325" y="306"/>
              </a:cxn>
              <a:cxn ang="0">
                <a:pos x="8700" y="306"/>
              </a:cxn>
              <a:cxn ang="0">
                <a:pos x="8805" y="231"/>
              </a:cxn>
              <a:cxn ang="0">
                <a:pos x="9270" y="186"/>
              </a:cxn>
              <a:cxn ang="0">
                <a:pos x="9480" y="261"/>
              </a:cxn>
              <a:cxn ang="0">
                <a:pos x="9765" y="201"/>
              </a:cxn>
              <a:cxn ang="0">
                <a:pos x="10260" y="216"/>
              </a:cxn>
              <a:cxn ang="0">
                <a:pos x="10680" y="111"/>
              </a:cxn>
              <a:cxn ang="0">
                <a:pos x="10980" y="111"/>
              </a:cxn>
              <a:cxn ang="0">
                <a:pos x="11400" y="186"/>
              </a:cxn>
            </a:cxnLst>
            <a:rect l="0" t="0" r="r" b="b"/>
            <a:pathLst>
              <a:path w="11760" h="403">
                <a:moveTo>
                  <a:pt x="0" y="201"/>
                </a:moveTo>
                <a:cubicBezTo>
                  <a:pt x="10" y="186"/>
                  <a:pt x="16" y="167"/>
                  <a:pt x="30" y="156"/>
                </a:cubicBezTo>
                <a:cubicBezTo>
                  <a:pt x="42" y="146"/>
                  <a:pt x="60" y="147"/>
                  <a:pt x="75" y="141"/>
                </a:cubicBezTo>
                <a:cubicBezTo>
                  <a:pt x="131" y="117"/>
                  <a:pt x="182" y="100"/>
                  <a:pt x="240" y="81"/>
                </a:cubicBezTo>
                <a:cubicBezTo>
                  <a:pt x="248" y="83"/>
                  <a:pt x="342" y="98"/>
                  <a:pt x="360" y="111"/>
                </a:cubicBezTo>
                <a:cubicBezTo>
                  <a:pt x="421" y="155"/>
                  <a:pt x="404" y="174"/>
                  <a:pt x="465" y="201"/>
                </a:cubicBezTo>
                <a:cubicBezTo>
                  <a:pt x="494" y="214"/>
                  <a:pt x="555" y="231"/>
                  <a:pt x="555" y="231"/>
                </a:cubicBezTo>
                <a:cubicBezTo>
                  <a:pt x="620" y="226"/>
                  <a:pt x="685" y="224"/>
                  <a:pt x="750" y="216"/>
                </a:cubicBezTo>
                <a:cubicBezTo>
                  <a:pt x="801" y="210"/>
                  <a:pt x="855" y="163"/>
                  <a:pt x="900" y="141"/>
                </a:cubicBezTo>
                <a:cubicBezTo>
                  <a:pt x="963" y="47"/>
                  <a:pt x="961" y="64"/>
                  <a:pt x="1080" y="81"/>
                </a:cubicBezTo>
                <a:cubicBezTo>
                  <a:pt x="1175" y="113"/>
                  <a:pt x="1270" y="139"/>
                  <a:pt x="1365" y="171"/>
                </a:cubicBezTo>
                <a:cubicBezTo>
                  <a:pt x="1386" y="178"/>
                  <a:pt x="1404" y="193"/>
                  <a:pt x="1425" y="201"/>
                </a:cubicBezTo>
                <a:cubicBezTo>
                  <a:pt x="1454" y="213"/>
                  <a:pt x="1515" y="231"/>
                  <a:pt x="1515" y="231"/>
                </a:cubicBezTo>
                <a:cubicBezTo>
                  <a:pt x="1615" y="226"/>
                  <a:pt x="1715" y="225"/>
                  <a:pt x="1815" y="216"/>
                </a:cubicBezTo>
                <a:cubicBezTo>
                  <a:pt x="1847" y="213"/>
                  <a:pt x="1976" y="143"/>
                  <a:pt x="2010" y="126"/>
                </a:cubicBezTo>
                <a:cubicBezTo>
                  <a:pt x="2020" y="111"/>
                  <a:pt x="2022" y="84"/>
                  <a:pt x="2040" y="81"/>
                </a:cubicBezTo>
                <a:cubicBezTo>
                  <a:pt x="2142" y="64"/>
                  <a:pt x="2244" y="117"/>
                  <a:pt x="2340" y="141"/>
                </a:cubicBezTo>
                <a:cubicBezTo>
                  <a:pt x="2372" y="163"/>
                  <a:pt x="2398" y="194"/>
                  <a:pt x="2430" y="216"/>
                </a:cubicBezTo>
                <a:cubicBezTo>
                  <a:pt x="2565" y="306"/>
                  <a:pt x="2378" y="143"/>
                  <a:pt x="2520" y="261"/>
                </a:cubicBezTo>
                <a:cubicBezTo>
                  <a:pt x="2597" y="325"/>
                  <a:pt x="2528" y="297"/>
                  <a:pt x="2625" y="321"/>
                </a:cubicBezTo>
                <a:cubicBezTo>
                  <a:pt x="2685" y="316"/>
                  <a:pt x="2746" y="316"/>
                  <a:pt x="2805" y="306"/>
                </a:cubicBezTo>
                <a:cubicBezTo>
                  <a:pt x="2893" y="291"/>
                  <a:pt x="2949" y="239"/>
                  <a:pt x="3030" y="216"/>
                </a:cubicBezTo>
                <a:cubicBezTo>
                  <a:pt x="3067" y="206"/>
                  <a:pt x="3153" y="189"/>
                  <a:pt x="3180" y="171"/>
                </a:cubicBezTo>
                <a:cubicBezTo>
                  <a:pt x="3229" y="138"/>
                  <a:pt x="3259" y="100"/>
                  <a:pt x="3315" y="81"/>
                </a:cubicBezTo>
                <a:cubicBezTo>
                  <a:pt x="3381" y="15"/>
                  <a:pt x="3353" y="19"/>
                  <a:pt x="3480" y="51"/>
                </a:cubicBezTo>
                <a:cubicBezTo>
                  <a:pt x="3563" y="72"/>
                  <a:pt x="3610" y="143"/>
                  <a:pt x="3675" y="186"/>
                </a:cubicBezTo>
                <a:cubicBezTo>
                  <a:pt x="3721" y="217"/>
                  <a:pt x="3803" y="218"/>
                  <a:pt x="3855" y="231"/>
                </a:cubicBezTo>
                <a:cubicBezTo>
                  <a:pt x="3905" y="244"/>
                  <a:pt x="3941" y="275"/>
                  <a:pt x="3990" y="291"/>
                </a:cubicBezTo>
                <a:cubicBezTo>
                  <a:pt x="4030" y="288"/>
                  <a:pt x="4154" y="292"/>
                  <a:pt x="4215" y="261"/>
                </a:cubicBezTo>
                <a:cubicBezTo>
                  <a:pt x="4268" y="234"/>
                  <a:pt x="4296" y="180"/>
                  <a:pt x="4350" y="156"/>
                </a:cubicBezTo>
                <a:cubicBezTo>
                  <a:pt x="4413" y="128"/>
                  <a:pt x="4494" y="98"/>
                  <a:pt x="4560" y="81"/>
                </a:cubicBezTo>
                <a:cubicBezTo>
                  <a:pt x="4682" y="0"/>
                  <a:pt x="4601" y="41"/>
                  <a:pt x="4890" y="66"/>
                </a:cubicBezTo>
                <a:cubicBezTo>
                  <a:pt x="4963" y="72"/>
                  <a:pt x="5032" y="105"/>
                  <a:pt x="5100" y="126"/>
                </a:cubicBezTo>
                <a:cubicBezTo>
                  <a:pt x="5337" y="199"/>
                  <a:pt x="5122" y="117"/>
                  <a:pt x="5295" y="186"/>
                </a:cubicBezTo>
                <a:cubicBezTo>
                  <a:pt x="5310" y="201"/>
                  <a:pt x="5321" y="222"/>
                  <a:pt x="5340" y="231"/>
                </a:cubicBezTo>
                <a:cubicBezTo>
                  <a:pt x="5408" y="265"/>
                  <a:pt x="5629" y="226"/>
                  <a:pt x="5700" y="186"/>
                </a:cubicBezTo>
                <a:cubicBezTo>
                  <a:pt x="5846" y="105"/>
                  <a:pt x="5733" y="140"/>
                  <a:pt x="5850" y="111"/>
                </a:cubicBezTo>
                <a:cubicBezTo>
                  <a:pt x="5865" y="101"/>
                  <a:pt x="5879" y="88"/>
                  <a:pt x="5895" y="81"/>
                </a:cubicBezTo>
                <a:cubicBezTo>
                  <a:pt x="5924" y="68"/>
                  <a:pt x="5985" y="51"/>
                  <a:pt x="5985" y="51"/>
                </a:cubicBezTo>
                <a:cubicBezTo>
                  <a:pt x="6063" y="56"/>
                  <a:pt x="6271" y="51"/>
                  <a:pt x="6360" y="111"/>
                </a:cubicBezTo>
                <a:cubicBezTo>
                  <a:pt x="6540" y="231"/>
                  <a:pt x="6717" y="308"/>
                  <a:pt x="6930" y="351"/>
                </a:cubicBezTo>
                <a:cubicBezTo>
                  <a:pt x="7034" y="403"/>
                  <a:pt x="7104" y="367"/>
                  <a:pt x="7215" y="351"/>
                </a:cubicBezTo>
                <a:cubicBezTo>
                  <a:pt x="7260" y="336"/>
                  <a:pt x="7305" y="321"/>
                  <a:pt x="7350" y="306"/>
                </a:cubicBezTo>
                <a:cubicBezTo>
                  <a:pt x="7367" y="300"/>
                  <a:pt x="7379" y="283"/>
                  <a:pt x="7395" y="276"/>
                </a:cubicBezTo>
                <a:cubicBezTo>
                  <a:pt x="7424" y="263"/>
                  <a:pt x="7459" y="264"/>
                  <a:pt x="7485" y="246"/>
                </a:cubicBezTo>
                <a:cubicBezTo>
                  <a:pt x="7571" y="188"/>
                  <a:pt x="7600" y="160"/>
                  <a:pt x="7695" y="141"/>
                </a:cubicBezTo>
                <a:cubicBezTo>
                  <a:pt x="7795" y="146"/>
                  <a:pt x="7896" y="144"/>
                  <a:pt x="7995" y="156"/>
                </a:cubicBezTo>
                <a:cubicBezTo>
                  <a:pt x="8113" y="170"/>
                  <a:pt x="8223" y="272"/>
                  <a:pt x="8325" y="306"/>
                </a:cubicBezTo>
                <a:cubicBezTo>
                  <a:pt x="8359" y="317"/>
                  <a:pt x="8395" y="316"/>
                  <a:pt x="8430" y="321"/>
                </a:cubicBezTo>
                <a:cubicBezTo>
                  <a:pt x="8520" y="316"/>
                  <a:pt x="8611" y="323"/>
                  <a:pt x="8700" y="306"/>
                </a:cubicBezTo>
                <a:cubicBezTo>
                  <a:pt x="8721" y="302"/>
                  <a:pt x="8728" y="273"/>
                  <a:pt x="8745" y="261"/>
                </a:cubicBezTo>
                <a:cubicBezTo>
                  <a:pt x="8763" y="248"/>
                  <a:pt x="8787" y="244"/>
                  <a:pt x="8805" y="231"/>
                </a:cubicBezTo>
                <a:cubicBezTo>
                  <a:pt x="8857" y="194"/>
                  <a:pt x="8877" y="162"/>
                  <a:pt x="8940" y="141"/>
                </a:cubicBezTo>
                <a:cubicBezTo>
                  <a:pt x="9052" y="153"/>
                  <a:pt x="9158" y="174"/>
                  <a:pt x="9270" y="186"/>
                </a:cubicBezTo>
                <a:cubicBezTo>
                  <a:pt x="9404" y="231"/>
                  <a:pt x="9193" y="159"/>
                  <a:pt x="9390" y="231"/>
                </a:cubicBezTo>
                <a:cubicBezTo>
                  <a:pt x="9420" y="242"/>
                  <a:pt x="9480" y="261"/>
                  <a:pt x="9480" y="261"/>
                </a:cubicBezTo>
                <a:cubicBezTo>
                  <a:pt x="9570" y="256"/>
                  <a:pt x="9662" y="265"/>
                  <a:pt x="9750" y="246"/>
                </a:cubicBezTo>
                <a:cubicBezTo>
                  <a:pt x="9765" y="243"/>
                  <a:pt x="9755" y="213"/>
                  <a:pt x="9765" y="201"/>
                </a:cubicBezTo>
                <a:cubicBezTo>
                  <a:pt x="9786" y="175"/>
                  <a:pt x="9825" y="166"/>
                  <a:pt x="9855" y="156"/>
                </a:cubicBezTo>
                <a:cubicBezTo>
                  <a:pt x="10007" y="164"/>
                  <a:pt x="10138" y="135"/>
                  <a:pt x="10260" y="216"/>
                </a:cubicBezTo>
                <a:cubicBezTo>
                  <a:pt x="10390" y="211"/>
                  <a:pt x="10524" y="233"/>
                  <a:pt x="10650" y="201"/>
                </a:cubicBezTo>
                <a:cubicBezTo>
                  <a:pt x="10681" y="193"/>
                  <a:pt x="10670" y="141"/>
                  <a:pt x="10680" y="111"/>
                </a:cubicBezTo>
                <a:cubicBezTo>
                  <a:pt x="10685" y="96"/>
                  <a:pt x="10710" y="101"/>
                  <a:pt x="10725" y="96"/>
                </a:cubicBezTo>
                <a:cubicBezTo>
                  <a:pt x="10810" y="101"/>
                  <a:pt x="10896" y="100"/>
                  <a:pt x="10980" y="111"/>
                </a:cubicBezTo>
                <a:cubicBezTo>
                  <a:pt x="11032" y="118"/>
                  <a:pt x="11078" y="149"/>
                  <a:pt x="11130" y="156"/>
                </a:cubicBezTo>
                <a:cubicBezTo>
                  <a:pt x="11220" y="169"/>
                  <a:pt x="11310" y="175"/>
                  <a:pt x="11400" y="186"/>
                </a:cubicBezTo>
                <a:cubicBezTo>
                  <a:pt x="11532" y="230"/>
                  <a:pt x="11591" y="216"/>
                  <a:pt x="11760" y="216"/>
                </a:cubicBezTo>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38100" cap="sq">
            <a:solidFill>
              <a:srgbClr val="0070C0"/>
            </a:solidFill>
            <a:headEnd/>
            <a:tailEnd/>
          </a:ln>
        </p:spPr>
        <p:style>
          <a:lnRef idx="1">
            <a:schemeClr val="dk1"/>
          </a:lnRef>
          <a:fillRef idx="0">
            <a:schemeClr val="dk1"/>
          </a:fillRef>
          <a:effectRef idx="0">
            <a:schemeClr val="dk1"/>
          </a:effectRef>
          <a:fontRef idx="minor">
            <a:schemeClr val="tx1"/>
          </a:fontRef>
        </p:style>
        <p:txBody>
          <a:bodyPr/>
          <a:lstStyle/>
          <a:p>
            <a:pPr>
              <a:defRPr/>
            </a:pPr>
            <a:endParaRPr lang="en-US">
              <a:solidFill>
                <a:srgbClr val="000000"/>
              </a:solidFill>
              <a:latin typeface="Eras Medium ITC"/>
              <a:cs typeface="Arial"/>
            </a:endParaRPr>
          </a:p>
        </p:txBody>
      </p:sp>
      <p:sp>
        <p:nvSpPr>
          <p:cNvPr id="157702" name="Text Box 34"/>
          <p:cNvSpPr txBox="1">
            <a:spLocks noChangeArrowheads="1"/>
          </p:cNvSpPr>
          <p:nvPr/>
        </p:nvSpPr>
        <p:spPr bwMode="auto">
          <a:xfrm>
            <a:off x="6172200" y="1752600"/>
            <a:ext cx="205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90600" indent="-5334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b="1" smtClean="0">
                <a:solidFill>
                  <a:srgbClr val="002060"/>
                </a:solidFill>
                <a:latin typeface="Candara" charset="0"/>
              </a:rPr>
              <a:t>visible  level</a:t>
            </a:r>
          </a:p>
        </p:txBody>
      </p:sp>
      <p:sp>
        <p:nvSpPr>
          <p:cNvPr id="157703" name="Text Box 35"/>
          <p:cNvSpPr txBox="1">
            <a:spLocks noChangeArrowheads="1"/>
          </p:cNvSpPr>
          <p:nvPr/>
        </p:nvSpPr>
        <p:spPr bwMode="auto">
          <a:xfrm>
            <a:off x="6019800" y="3505200"/>
            <a:ext cx="2362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90600" indent="-5334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b="1" smtClean="0">
                <a:solidFill>
                  <a:srgbClr val="002060"/>
                </a:solidFill>
                <a:latin typeface="Candara" charset="0"/>
              </a:rPr>
              <a:t>  invisible level</a:t>
            </a:r>
          </a:p>
        </p:txBody>
      </p:sp>
      <p:sp>
        <p:nvSpPr>
          <p:cNvPr id="157705" name="Freeform 19"/>
          <p:cNvSpPr>
            <a:spLocks/>
          </p:cNvSpPr>
          <p:nvPr/>
        </p:nvSpPr>
        <p:spPr bwMode="auto">
          <a:xfrm flipH="1">
            <a:off x="1219200" y="2133600"/>
            <a:ext cx="1981200" cy="3962400"/>
          </a:xfrm>
          <a:custGeom>
            <a:avLst/>
            <a:gdLst>
              <a:gd name="T0" fmla="*/ 348410 w 2243083"/>
              <a:gd name="T1" fmla="*/ 90513871 h 3168869"/>
              <a:gd name="T2" fmla="*/ 265559 w 2243083"/>
              <a:gd name="T3" fmla="*/ 57865838 h 3168869"/>
              <a:gd name="T4" fmla="*/ 162709 w 2243083"/>
              <a:gd name="T5" fmla="*/ 21690295 h 3168869"/>
              <a:gd name="T6" fmla="*/ 76185 w 2243083"/>
              <a:gd name="T7" fmla="*/ 3452437 h 3168869"/>
              <a:gd name="T8" fmla="*/ 10883 w 2243083"/>
              <a:gd name="T9" fmla="*/ 975692 h 3168869"/>
              <a:gd name="T10" fmla="*/ 10883 w 2243083"/>
              <a:gd name="T11" fmla="*/ 525364 h 3168869"/>
              <a:gd name="T12" fmla="*/ 28841 w 2243083"/>
              <a:gd name="T13" fmla="*/ 1275896 h 3168869"/>
              <a:gd name="T14" fmla="*/ 0 60000 65536"/>
              <a:gd name="T15" fmla="*/ 0 60000 65536"/>
              <a:gd name="T16" fmla="*/ 0 60000 65536"/>
              <a:gd name="T17" fmla="*/ 0 60000 65536"/>
              <a:gd name="T18" fmla="*/ 0 60000 65536"/>
              <a:gd name="T19" fmla="*/ 0 60000 65536"/>
              <a:gd name="T20" fmla="*/ 0 60000 65536"/>
              <a:gd name="T21" fmla="*/ 0 w 2243083"/>
              <a:gd name="T22" fmla="*/ 0 h 3168869"/>
              <a:gd name="T23" fmla="*/ 2243083 w 2243083"/>
              <a:gd name="T24" fmla="*/ 3168869 h 31688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43083" h="3168869">
                <a:moveTo>
                  <a:pt x="2243083" y="3168869"/>
                </a:moveTo>
                <a:cubicBezTo>
                  <a:pt x="2130097" y="2940269"/>
                  <a:pt x="1908942" y="2427452"/>
                  <a:pt x="1709683" y="2025869"/>
                </a:cubicBezTo>
                <a:cubicBezTo>
                  <a:pt x="1510424" y="1624286"/>
                  <a:pt x="1250731" y="1076872"/>
                  <a:pt x="1047531" y="759372"/>
                </a:cubicBezTo>
                <a:cubicBezTo>
                  <a:pt x="844331" y="441872"/>
                  <a:pt x="653393" y="241738"/>
                  <a:pt x="490483" y="120869"/>
                </a:cubicBezTo>
                <a:cubicBezTo>
                  <a:pt x="327573" y="0"/>
                  <a:pt x="140138" y="51238"/>
                  <a:pt x="70069" y="34159"/>
                </a:cubicBezTo>
                <a:cubicBezTo>
                  <a:pt x="0" y="17080"/>
                  <a:pt x="50800" y="16641"/>
                  <a:pt x="70069" y="18393"/>
                </a:cubicBezTo>
                <a:cubicBezTo>
                  <a:pt x="89338" y="20145"/>
                  <a:pt x="179114" y="43355"/>
                  <a:pt x="185683" y="44669"/>
                </a:cubicBezTo>
              </a:path>
            </a:pathLst>
          </a:custGeom>
          <a:noFill/>
          <a:ln w="317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157706" name="Freeform 22"/>
          <p:cNvSpPr>
            <a:spLocks/>
          </p:cNvSpPr>
          <p:nvPr/>
        </p:nvSpPr>
        <p:spPr bwMode="auto">
          <a:xfrm>
            <a:off x="2819400" y="1065213"/>
            <a:ext cx="3810000" cy="4878387"/>
          </a:xfrm>
          <a:custGeom>
            <a:avLst/>
            <a:gdLst>
              <a:gd name="T0" fmla="*/ 0 w 3810000"/>
              <a:gd name="T1" fmla="*/ 1144416 h 4878223"/>
              <a:gd name="T2" fmla="*/ 775137 w 3810000"/>
              <a:gd name="T3" fmla="*/ 145463 h 4878223"/>
              <a:gd name="T4" fmla="*/ 948558 w 3810000"/>
              <a:gd name="T5" fmla="*/ 271643 h 4878223"/>
              <a:gd name="T6" fmla="*/ 1248103 w 3810000"/>
              <a:gd name="T7" fmla="*/ 177008 h 4878223"/>
              <a:gd name="T8" fmla="*/ 1957551 w 3810000"/>
              <a:gd name="T9" fmla="*/ 1328438 h 4878223"/>
              <a:gd name="T10" fmla="*/ 3352800 w 3810000"/>
              <a:gd name="T11" fmla="*/ 3888918 h 4878223"/>
              <a:gd name="T12" fmla="*/ 3810000 w 3810000"/>
              <a:gd name="T13" fmla="*/ 4879975 h 4878223"/>
              <a:gd name="T14" fmla="*/ 0 60000 65536"/>
              <a:gd name="T15" fmla="*/ 0 60000 65536"/>
              <a:gd name="T16" fmla="*/ 0 60000 65536"/>
              <a:gd name="T17" fmla="*/ 0 60000 65536"/>
              <a:gd name="T18" fmla="*/ 0 60000 65536"/>
              <a:gd name="T19" fmla="*/ 0 60000 65536"/>
              <a:gd name="T20" fmla="*/ 0 60000 65536"/>
              <a:gd name="T21" fmla="*/ 0 w 3810000"/>
              <a:gd name="T22" fmla="*/ 0 h 4878223"/>
              <a:gd name="T23" fmla="*/ 3810000 w 3810000"/>
              <a:gd name="T24" fmla="*/ 4878223 h 4878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10000" h="4878223">
                <a:moveTo>
                  <a:pt x="0" y="1143876"/>
                </a:moveTo>
                <a:cubicBezTo>
                  <a:pt x="154589" y="964762"/>
                  <a:pt x="617044" y="290786"/>
                  <a:pt x="775137" y="145393"/>
                </a:cubicBezTo>
                <a:cubicBezTo>
                  <a:pt x="933230" y="0"/>
                  <a:pt x="869731" y="266262"/>
                  <a:pt x="948558" y="271517"/>
                </a:cubicBezTo>
                <a:cubicBezTo>
                  <a:pt x="1027385" y="276772"/>
                  <a:pt x="1079938" y="876"/>
                  <a:pt x="1248103" y="176924"/>
                </a:cubicBezTo>
                <a:cubicBezTo>
                  <a:pt x="1416268" y="352972"/>
                  <a:pt x="1606768" y="709449"/>
                  <a:pt x="1957551" y="1327807"/>
                </a:cubicBezTo>
                <a:cubicBezTo>
                  <a:pt x="2308334" y="1946165"/>
                  <a:pt x="3044059" y="3295430"/>
                  <a:pt x="3352800" y="3887075"/>
                </a:cubicBezTo>
                <a:cubicBezTo>
                  <a:pt x="3661541" y="4478720"/>
                  <a:pt x="3808358" y="4878223"/>
                  <a:pt x="3810000" y="4877676"/>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157707" name="Rectangle 17"/>
          <p:cNvSpPr>
            <a:spLocks noChangeArrowheads="1"/>
          </p:cNvSpPr>
          <p:nvPr/>
        </p:nvSpPr>
        <p:spPr bwMode="auto">
          <a:xfrm>
            <a:off x="584200" y="990600"/>
            <a:ext cx="7950200" cy="525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990600" indent="-533400"/>
            <a:endParaRPr lang="en-US" smtClean="0">
              <a:solidFill>
                <a:srgbClr val="000000"/>
              </a:solidFill>
            </a:endParaRPr>
          </a:p>
        </p:txBody>
      </p:sp>
    </p:spTree>
    <p:extLst>
      <p:ext uri="{BB962C8B-B14F-4D97-AF65-F5344CB8AC3E}">
        <p14:creationId xmlns:p14="http://schemas.microsoft.com/office/powerpoint/2010/main" val="40058388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a:xfrm>
            <a:off x="457200" y="304800"/>
            <a:ext cx="8382000" cy="1143000"/>
          </a:xfrm>
        </p:spPr>
        <p:txBody>
          <a:bodyPr/>
          <a:lstStyle/>
          <a:p>
            <a:pPr eaLnBrk="1" hangingPunct="1"/>
            <a:r>
              <a:rPr lang="en-US" sz="2800" b="1" dirty="0" smtClean="0">
                <a:latin typeface="Candara" charset="0"/>
                <a:ea typeface="MS PGothic" charset="0"/>
                <a:cs typeface="Arial" charset="0"/>
              </a:rPr>
              <a:t>FREEDOM FROM SIN IN OUR HEART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t>
            </a:r>
            <a:r>
              <a:rPr lang="en-US" sz="2800" b="1" dirty="0">
                <a:latin typeface="Candara" charset="0"/>
                <a:ea typeface="MS PGothic" charset="0"/>
                <a:cs typeface="Arial" charset="0"/>
              </a:rPr>
              <a:t>Cycle of Spiritual Transformation*)</a:t>
            </a:r>
          </a:p>
        </p:txBody>
      </p:sp>
      <p:sp>
        <p:nvSpPr>
          <p:cNvPr id="16" name="Rectangle 15"/>
          <p:cNvSpPr/>
          <p:nvPr/>
        </p:nvSpPr>
        <p:spPr bwMode="auto">
          <a:xfrm>
            <a:off x="609600" y="2667000"/>
            <a:ext cx="7924800" cy="3581400"/>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a:lstStyle/>
          <a:p>
            <a:pPr marL="990600" indent="-533400">
              <a:defRPr/>
            </a:pPr>
            <a:endParaRPr lang="en-US">
              <a:solidFill>
                <a:srgbClr val="000000"/>
              </a:solidFill>
              <a:cs typeface="Arial" charset="0"/>
            </a:endParaRPr>
          </a:p>
        </p:txBody>
      </p:sp>
      <p:sp>
        <p:nvSpPr>
          <p:cNvPr id="12306" name="Line 18"/>
          <p:cNvSpPr>
            <a:spLocks noChangeShapeType="1"/>
          </p:cNvSpPr>
          <p:nvPr/>
        </p:nvSpPr>
        <p:spPr bwMode="auto">
          <a:xfrm>
            <a:off x="1768475" y="2212975"/>
            <a:ext cx="1201738" cy="1031875"/>
          </a:xfrm>
          <a:prstGeom prst="line">
            <a:avLst/>
          </a:prstGeom>
          <a:noFill/>
          <a:ln w="38100">
            <a:solidFill>
              <a:schemeClr val="tx1"/>
            </a:solidFill>
            <a:round/>
            <a:headEnd/>
            <a:tailEnd type="triangle"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en-US">
              <a:solidFill>
                <a:srgbClr val="000000"/>
              </a:solidFill>
              <a:cs typeface="Arial" charset="0"/>
            </a:endParaRPr>
          </a:p>
        </p:txBody>
      </p:sp>
      <p:sp>
        <p:nvSpPr>
          <p:cNvPr id="12307" name="Line 19"/>
          <p:cNvSpPr>
            <a:spLocks noChangeShapeType="1"/>
          </p:cNvSpPr>
          <p:nvPr/>
        </p:nvSpPr>
        <p:spPr bwMode="auto">
          <a:xfrm>
            <a:off x="3276600" y="3533775"/>
            <a:ext cx="741363" cy="612775"/>
          </a:xfrm>
          <a:prstGeom prst="line">
            <a:avLst/>
          </a:prstGeom>
          <a:noFill/>
          <a:ln w="38100">
            <a:solidFill>
              <a:schemeClr val="tx1"/>
            </a:solidFill>
            <a:round/>
            <a:headEnd/>
            <a:tailEnd type="triangle"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en-US">
              <a:solidFill>
                <a:srgbClr val="000000"/>
              </a:solidFill>
              <a:cs typeface="Arial" charset="0"/>
            </a:endParaRPr>
          </a:p>
        </p:txBody>
      </p:sp>
      <p:sp>
        <p:nvSpPr>
          <p:cNvPr id="12308" name="Line 20"/>
          <p:cNvSpPr>
            <a:spLocks noChangeShapeType="1"/>
          </p:cNvSpPr>
          <p:nvPr/>
        </p:nvSpPr>
        <p:spPr bwMode="auto">
          <a:xfrm>
            <a:off x="4267200" y="4371975"/>
            <a:ext cx="762000" cy="620713"/>
          </a:xfrm>
          <a:prstGeom prst="line">
            <a:avLst/>
          </a:prstGeom>
          <a:noFill/>
          <a:ln w="38100">
            <a:solidFill>
              <a:schemeClr val="tx1"/>
            </a:solidFill>
            <a:round/>
            <a:headEnd/>
            <a:tailEnd type="triangle"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en-US">
              <a:solidFill>
                <a:srgbClr val="000000"/>
              </a:solidFill>
              <a:cs typeface="Arial" charset="0"/>
            </a:endParaRPr>
          </a:p>
        </p:txBody>
      </p:sp>
      <p:sp>
        <p:nvSpPr>
          <p:cNvPr id="12309" name="Line 21"/>
          <p:cNvSpPr>
            <a:spLocks noChangeShapeType="1"/>
          </p:cNvSpPr>
          <p:nvPr/>
        </p:nvSpPr>
        <p:spPr bwMode="auto">
          <a:xfrm>
            <a:off x="5257800" y="5232400"/>
            <a:ext cx="685800" cy="534988"/>
          </a:xfrm>
          <a:prstGeom prst="line">
            <a:avLst/>
          </a:prstGeom>
          <a:noFill/>
          <a:ln w="38100">
            <a:solidFill>
              <a:schemeClr val="tx1"/>
            </a:solidFill>
            <a:round/>
            <a:headEnd/>
            <a:tailEnd type="triangle"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en-US">
              <a:solidFill>
                <a:srgbClr val="000000"/>
              </a:solidFill>
              <a:cs typeface="Arial" charset="0"/>
            </a:endParaRPr>
          </a:p>
        </p:txBody>
      </p:sp>
      <p:sp>
        <p:nvSpPr>
          <p:cNvPr id="172039" name="Text Box 23"/>
          <p:cNvSpPr txBox="1">
            <a:spLocks noChangeArrowheads="1"/>
          </p:cNvSpPr>
          <p:nvPr/>
        </p:nvSpPr>
        <p:spPr bwMode="auto">
          <a:xfrm>
            <a:off x="457200" y="1828800"/>
            <a:ext cx="5105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90600" indent="-5334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b="1" smtClean="0">
                <a:solidFill>
                  <a:srgbClr val="000000"/>
                </a:solidFill>
                <a:latin typeface="Candara" charset="0"/>
              </a:rPr>
              <a:t>Rationalization  </a:t>
            </a:r>
            <a:r>
              <a:rPr lang="en-US" b="1" i="0" smtClean="0">
                <a:solidFill>
                  <a:srgbClr val="000000"/>
                </a:solidFill>
                <a:latin typeface="Candara" charset="0"/>
              </a:rPr>
              <a:t>[Jer. 17:9]</a:t>
            </a:r>
          </a:p>
        </p:txBody>
      </p:sp>
      <p:sp>
        <p:nvSpPr>
          <p:cNvPr id="172040" name="Text Box 24"/>
          <p:cNvSpPr txBox="1">
            <a:spLocks noChangeArrowheads="1"/>
          </p:cNvSpPr>
          <p:nvPr/>
        </p:nvSpPr>
        <p:spPr bwMode="auto">
          <a:xfrm>
            <a:off x="1752600" y="3179763"/>
            <a:ext cx="4572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90600" indent="-5334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b="1" smtClean="0">
                <a:solidFill>
                  <a:srgbClr val="FF3300"/>
                </a:solidFill>
                <a:latin typeface="Candara" charset="0"/>
              </a:rPr>
              <a:t>Brokenness  </a:t>
            </a:r>
            <a:r>
              <a:rPr lang="en-US" b="1" i="0" smtClean="0">
                <a:solidFill>
                  <a:srgbClr val="FF3300"/>
                </a:solidFill>
                <a:latin typeface="Candara" charset="0"/>
              </a:rPr>
              <a:t>[Ps.139:23-24 ]</a:t>
            </a:r>
          </a:p>
          <a:p>
            <a:pPr eaLnBrk="1" hangingPunct="1"/>
            <a:endParaRPr lang="en-US" smtClean="0">
              <a:solidFill>
                <a:srgbClr val="FF3300"/>
              </a:solidFill>
            </a:endParaRPr>
          </a:p>
        </p:txBody>
      </p:sp>
      <p:sp>
        <p:nvSpPr>
          <p:cNvPr id="172041" name="Text Box 25"/>
          <p:cNvSpPr txBox="1">
            <a:spLocks noChangeArrowheads="1"/>
          </p:cNvSpPr>
          <p:nvPr/>
        </p:nvSpPr>
        <p:spPr bwMode="auto">
          <a:xfrm>
            <a:off x="2895600" y="4043363"/>
            <a:ext cx="495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90600" indent="-5334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b="1" smtClean="0">
                <a:solidFill>
                  <a:srgbClr val="C00000"/>
                </a:solidFill>
                <a:latin typeface="Candara" charset="0"/>
              </a:rPr>
              <a:t>Repentance  </a:t>
            </a:r>
            <a:r>
              <a:rPr lang="en-US" b="1" i="0" smtClean="0">
                <a:solidFill>
                  <a:srgbClr val="C00000"/>
                </a:solidFill>
                <a:latin typeface="Candara" charset="0"/>
              </a:rPr>
              <a:t>[1 Jn. 1:9]</a:t>
            </a:r>
            <a:endParaRPr lang="en-US" b="1" smtClean="0">
              <a:solidFill>
                <a:srgbClr val="C00000"/>
              </a:solidFill>
              <a:latin typeface="Candara" charset="0"/>
            </a:endParaRPr>
          </a:p>
        </p:txBody>
      </p:sp>
      <p:sp>
        <p:nvSpPr>
          <p:cNvPr id="172042" name="Text Box 26"/>
          <p:cNvSpPr txBox="1">
            <a:spLocks noChangeArrowheads="1"/>
          </p:cNvSpPr>
          <p:nvPr/>
        </p:nvSpPr>
        <p:spPr bwMode="auto">
          <a:xfrm>
            <a:off x="3886200" y="4918075"/>
            <a:ext cx="4495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90600" indent="-5334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b="1" smtClean="0">
                <a:solidFill>
                  <a:srgbClr val="003300"/>
                </a:solidFill>
                <a:latin typeface="Candara" charset="0"/>
              </a:rPr>
              <a:t>Abandonment  </a:t>
            </a:r>
            <a:r>
              <a:rPr lang="en-US" b="1" i="0" smtClean="0">
                <a:solidFill>
                  <a:srgbClr val="003300"/>
                </a:solidFill>
                <a:latin typeface="Candara" charset="0"/>
              </a:rPr>
              <a:t>[Rom. 12:1]</a:t>
            </a:r>
            <a:endParaRPr lang="en-US" b="1" i="0" smtClean="0">
              <a:solidFill>
                <a:srgbClr val="0000FF"/>
              </a:solidFill>
              <a:latin typeface="Candara" charset="0"/>
            </a:endParaRPr>
          </a:p>
        </p:txBody>
      </p:sp>
      <p:sp>
        <p:nvSpPr>
          <p:cNvPr id="172043" name="Text Box 27"/>
          <p:cNvSpPr txBox="1">
            <a:spLocks noChangeArrowheads="1"/>
          </p:cNvSpPr>
          <p:nvPr/>
        </p:nvSpPr>
        <p:spPr bwMode="auto">
          <a:xfrm>
            <a:off x="4724400" y="5684838"/>
            <a:ext cx="3886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90600" indent="-5334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b="1" smtClean="0">
                <a:solidFill>
                  <a:srgbClr val="0000FF"/>
                </a:solidFill>
                <a:latin typeface="Candara" charset="0"/>
              </a:rPr>
              <a:t>  Freedom  </a:t>
            </a:r>
            <a:r>
              <a:rPr lang="en-US" b="1" i="0" smtClean="0">
                <a:solidFill>
                  <a:srgbClr val="0000FF"/>
                </a:solidFill>
                <a:latin typeface="Candara" charset="0"/>
              </a:rPr>
              <a:t>[Rom. 6:16-18]</a:t>
            </a:r>
            <a:endParaRPr lang="en-US" b="1" i="0" smtClean="0">
              <a:solidFill>
                <a:srgbClr val="003300"/>
              </a:solidFill>
              <a:latin typeface="Candara" charset="0"/>
            </a:endParaRPr>
          </a:p>
        </p:txBody>
      </p:sp>
      <p:sp>
        <p:nvSpPr>
          <p:cNvPr id="12318" name="Freeform 30"/>
          <p:cNvSpPr>
            <a:spLocks/>
          </p:cNvSpPr>
          <p:nvPr/>
        </p:nvSpPr>
        <p:spPr bwMode="auto">
          <a:xfrm>
            <a:off x="609600" y="2566988"/>
            <a:ext cx="7924800" cy="176212"/>
          </a:xfrm>
          <a:custGeom>
            <a:avLst/>
            <a:gdLst/>
            <a:ahLst/>
            <a:cxnLst>
              <a:cxn ang="0">
                <a:pos x="30" y="156"/>
              </a:cxn>
              <a:cxn ang="0">
                <a:pos x="240" y="81"/>
              </a:cxn>
              <a:cxn ang="0">
                <a:pos x="465" y="201"/>
              </a:cxn>
              <a:cxn ang="0">
                <a:pos x="750" y="216"/>
              </a:cxn>
              <a:cxn ang="0">
                <a:pos x="1080" y="81"/>
              </a:cxn>
              <a:cxn ang="0">
                <a:pos x="1425" y="201"/>
              </a:cxn>
              <a:cxn ang="0">
                <a:pos x="1815" y="216"/>
              </a:cxn>
              <a:cxn ang="0">
                <a:pos x="2040" y="81"/>
              </a:cxn>
              <a:cxn ang="0">
                <a:pos x="2430" y="216"/>
              </a:cxn>
              <a:cxn ang="0">
                <a:pos x="2625" y="321"/>
              </a:cxn>
              <a:cxn ang="0">
                <a:pos x="3030" y="216"/>
              </a:cxn>
              <a:cxn ang="0">
                <a:pos x="3315" y="81"/>
              </a:cxn>
              <a:cxn ang="0">
                <a:pos x="3675" y="186"/>
              </a:cxn>
              <a:cxn ang="0">
                <a:pos x="3990" y="291"/>
              </a:cxn>
              <a:cxn ang="0">
                <a:pos x="4350" y="156"/>
              </a:cxn>
              <a:cxn ang="0">
                <a:pos x="4890" y="66"/>
              </a:cxn>
              <a:cxn ang="0">
                <a:pos x="5295" y="186"/>
              </a:cxn>
              <a:cxn ang="0">
                <a:pos x="5700" y="186"/>
              </a:cxn>
              <a:cxn ang="0">
                <a:pos x="5895" y="81"/>
              </a:cxn>
              <a:cxn ang="0">
                <a:pos x="6360" y="111"/>
              </a:cxn>
              <a:cxn ang="0">
                <a:pos x="7215" y="351"/>
              </a:cxn>
              <a:cxn ang="0">
                <a:pos x="7395" y="276"/>
              </a:cxn>
              <a:cxn ang="0">
                <a:pos x="7695" y="141"/>
              </a:cxn>
              <a:cxn ang="0">
                <a:pos x="8325" y="306"/>
              </a:cxn>
              <a:cxn ang="0">
                <a:pos x="8700" y="306"/>
              </a:cxn>
              <a:cxn ang="0">
                <a:pos x="8805" y="231"/>
              </a:cxn>
              <a:cxn ang="0">
                <a:pos x="9270" y="186"/>
              </a:cxn>
              <a:cxn ang="0">
                <a:pos x="9480" y="261"/>
              </a:cxn>
              <a:cxn ang="0">
                <a:pos x="9765" y="201"/>
              </a:cxn>
              <a:cxn ang="0">
                <a:pos x="10260" y="216"/>
              </a:cxn>
              <a:cxn ang="0">
                <a:pos x="10680" y="111"/>
              </a:cxn>
              <a:cxn ang="0">
                <a:pos x="10980" y="111"/>
              </a:cxn>
              <a:cxn ang="0">
                <a:pos x="11400" y="186"/>
              </a:cxn>
            </a:cxnLst>
            <a:rect l="0" t="0" r="r" b="b"/>
            <a:pathLst>
              <a:path w="11760" h="403">
                <a:moveTo>
                  <a:pt x="0" y="201"/>
                </a:moveTo>
                <a:cubicBezTo>
                  <a:pt x="10" y="186"/>
                  <a:pt x="16" y="167"/>
                  <a:pt x="30" y="156"/>
                </a:cubicBezTo>
                <a:cubicBezTo>
                  <a:pt x="42" y="146"/>
                  <a:pt x="60" y="147"/>
                  <a:pt x="75" y="141"/>
                </a:cubicBezTo>
                <a:cubicBezTo>
                  <a:pt x="131" y="117"/>
                  <a:pt x="182" y="100"/>
                  <a:pt x="240" y="81"/>
                </a:cubicBezTo>
                <a:cubicBezTo>
                  <a:pt x="248" y="83"/>
                  <a:pt x="342" y="98"/>
                  <a:pt x="360" y="111"/>
                </a:cubicBezTo>
                <a:cubicBezTo>
                  <a:pt x="421" y="155"/>
                  <a:pt x="404" y="174"/>
                  <a:pt x="465" y="201"/>
                </a:cubicBezTo>
                <a:cubicBezTo>
                  <a:pt x="494" y="214"/>
                  <a:pt x="555" y="231"/>
                  <a:pt x="555" y="231"/>
                </a:cubicBezTo>
                <a:cubicBezTo>
                  <a:pt x="620" y="226"/>
                  <a:pt x="685" y="224"/>
                  <a:pt x="750" y="216"/>
                </a:cubicBezTo>
                <a:cubicBezTo>
                  <a:pt x="801" y="210"/>
                  <a:pt x="855" y="163"/>
                  <a:pt x="900" y="141"/>
                </a:cubicBezTo>
                <a:cubicBezTo>
                  <a:pt x="963" y="47"/>
                  <a:pt x="961" y="64"/>
                  <a:pt x="1080" y="81"/>
                </a:cubicBezTo>
                <a:cubicBezTo>
                  <a:pt x="1175" y="113"/>
                  <a:pt x="1270" y="139"/>
                  <a:pt x="1365" y="171"/>
                </a:cubicBezTo>
                <a:cubicBezTo>
                  <a:pt x="1386" y="178"/>
                  <a:pt x="1404" y="193"/>
                  <a:pt x="1425" y="201"/>
                </a:cubicBezTo>
                <a:cubicBezTo>
                  <a:pt x="1454" y="213"/>
                  <a:pt x="1515" y="231"/>
                  <a:pt x="1515" y="231"/>
                </a:cubicBezTo>
                <a:cubicBezTo>
                  <a:pt x="1615" y="226"/>
                  <a:pt x="1715" y="225"/>
                  <a:pt x="1815" y="216"/>
                </a:cubicBezTo>
                <a:cubicBezTo>
                  <a:pt x="1847" y="213"/>
                  <a:pt x="1976" y="143"/>
                  <a:pt x="2010" y="126"/>
                </a:cubicBezTo>
                <a:cubicBezTo>
                  <a:pt x="2020" y="111"/>
                  <a:pt x="2022" y="84"/>
                  <a:pt x="2040" y="81"/>
                </a:cubicBezTo>
                <a:cubicBezTo>
                  <a:pt x="2142" y="64"/>
                  <a:pt x="2244" y="117"/>
                  <a:pt x="2340" y="141"/>
                </a:cubicBezTo>
                <a:cubicBezTo>
                  <a:pt x="2372" y="163"/>
                  <a:pt x="2398" y="194"/>
                  <a:pt x="2430" y="216"/>
                </a:cubicBezTo>
                <a:cubicBezTo>
                  <a:pt x="2565" y="306"/>
                  <a:pt x="2378" y="143"/>
                  <a:pt x="2520" y="261"/>
                </a:cubicBezTo>
                <a:cubicBezTo>
                  <a:pt x="2597" y="325"/>
                  <a:pt x="2528" y="297"/>
                  <a:pt x="2625" y="321"/>
                </a:cubicBezTo>
                <a:cubicBezTo>
                  <a:pt x="2685" y="316"/>
                  <a:pt x="2746" y="316"/>
                  <a:pt x="2805" y="306"/>
                </a:cubicBezTo>
                <a:cubicBezTo>
                  <a:pt x="2893" y="291"/>
                  <a:pt x="2949" y="239"/>
                  <a:pt x="3030" y="216"/>
                </a:cubicBezTo>
                <a:cubicBezTo>
                  <a:pt x="3067" y="206"/>
                  <a:pt x="3153" y="189"/>
                  <a:pt x="3180" y="171"/>
                </a:cubicBezTo>
                <a:cubicBezTo>
                  <a:pt x="3229" y="138"/>
                  <a:pt x="3259" y="100"/>
                  <a:pt x="3315" y="81"/>
                </a:cubicBezTo>
                <a:cubicBezTo>
                  <a:pt x="3381" y="15"/>
                  <a:pt x="3353" y="19"/>
                  <a:pt x="3480" y="51"/>
                </a:cubicBezTo>
                <a:cubicBezTo>
                  <a:pt x="3563" y="72"/>
                  <a:pt x="3610" y="143"/>
                  <a:pt x="3675" y="186"/>
                </a:cubicBezTo>
                <a:cubicBezTo>
                  <a:pt x="3721" y="217"/>
                  <a:pt x="3803" y="218"/>
                  <a:pt x="3855" y="231"/>
                </a:cubicBezTo>
                <a:cubicBezTo>
                  <a:pt x="3905" y="244"/>
                  <a:pt x="3941" y="275"/>
                  <a:pt x="3990" y="291"/>
                </a:cubicBezTo>
                <a:cubicBezTo>
                  <a:pt x="4030" y="288"/>
                  <a:pt x="4154" y="292"/>
                  <a:pt x="4215" y="261"/>
                </a:cubicBezTo>
                <a:cubicBezTo>
                  <a:pt x="4268" y="234"/>
                  <a:pt x="4296" y="180"/>
                  <a:pt x="4350" y="156"/>
                </a:cubicBezTo>
                <a:cubicBezTo>
                  <a:pt x="4413" y="128"/>
                  <a:pt x="4494" y="98"/>
                  <a:pt x="4560" y="81"/>
                </a:cubicBezTo>
                <a:cubicBezTo>
                  <a:pt x="4682" y="0"/>
                  <a:pt x="4601" y="41"/>
                  <a:pt x="4890" y="66"/>
                </a:cubicBezTo>
                <a:cubicBezTo>
                  <a:pt x="4963" y="72"/>
                  <a:pt x="5032" y="105"/>
                  <a:pt x="5100" y="126"/>
                </a:cubicBezTo>
                <a:cubicBezTo>
                  <a:pt x="5337" y="199"/>
                  <a:pt x="5122" y="117"/>
                  <a:pt x="5295" y="186"/>
                </a:cubicBezTo>
                <a:cubicBezTo>
                  <a:pt x="5310" y="201"/>
                  <a:pt x="5321" y="222"/>
                  <a:pt x="5340" y="231"/>
                </a:cubicBezTo>
                <a:cubicBezTo>
                  <a:pt x="5408" y="265"/>
                  <a:pt x="5629" y="226"/>
                  <a:pt x="5700" y="186"/>
                </a:cubicBezTo>
                <a:cubicBezTo>
                  <a:pt x="5846" y="105"/>
                  <a:pt x="5733" y="140"/>
                  <a:pt x="5850" y="111"/>
                </a:cubicBezTo>
                <a:cubicBezTo>
                  <a:pt x="5865" y="101"/>
                  <a:pt x="5879" y="88"/>
                  <a:pt x="5895" y="81"/>
                </a:cubicBezTo>
                <a:cubicBezTo>
                  <a:pt x="5924" y="68"/>
                  <a:pt x="5985" y="51"/>
                  <a:pt x="5985" y="51"/>
                </a:cubicBezTo>
                <a:cubicBezTo>
                  <a:pt x="6063" y="56"/>
                  <a:pt x="6271" y="51"/>
                  <a:pt x="6360" y="111"/>
                </a:cubicBezTo>
                <a:cubicBezTo>
                  <a:pt x="6540" y="231"/>
                  <a:pt x="6717" y="308"/>
                  <a:pt x="6930" y="351"/>
                </a:cubicBezTo>
                <a:cubicBezTo>
                  <a:pt x="7034" y="403"/>
                  <a:pt x="7104" y="367"/>
                  <a:pt x="7215" y="351"/>
                </a:cubicBezTo>
                <a:cubicBezTo>
                  <a:pt x="7260" y="336"/>
                  <a:pt x="7305" y="321"/>
                  <a:pt x="7350" y="306"/>
                </a:cubicBezTo>
                <a:cubicBezTo>
                  <a:pt x="7367" y="300"/>
                  <a:pt x="7379" y="283"/>
                  <a:pt x="7395" y="276"/>
                </a:cubicBezTo>
                <a:cubicBezTo>
                  <a:pt x="7424" y="263"/>
                  <a:pt x="7459" y="264"/>
                  <a:pt x="7485" y="246"/>
                </a:cubicBezTo>
                <a:cubicBezTo>
                  <a:pt x="7571" y="188"/>
                  <a:pt x="7600" y="160"/>
                  <a:pt x="7695" y="141"/>
                </a:cubicBezTo>
                <a:cubicBezTo>
                  <a:pt x="7795" y="146"/>
                  <a:pt x="7896" y="144"/>
                  <a:pt x="7995" y="156"/>
                </a:cubicBezTo>
                <a:cubicBezTo>
                  <a:pt x="8113" y="170"/>
                  <a:pt x="8223" y="272"/>
                  <a:pt x="8325" y="306"/>
                </a:cubicBezTo>
                <a:cubicBezTo>
                  <a:pt x="8359" y="317"/>
                  <a:pt x="8395" y="316"/>
                  <a:pt x="8430" y="321"/>
                </a:cubicBezTo>
                <a:cubicBezTo>
                  <a:pt x="8520" y="316"/>
                  <a:pt x="8611" y="323"/>
                  <a:pt x="8700" y="306"/>
                </a:cubicBezTo>
                <a:cubicBezTo>
                  <a:pt x="8721" y="302"/>
                  <a:pt x="8728" y="273"/>
                  <a:pt x="8745" y="261"/>
                </a:cubicBezTo>
                <a:cubicBezTo>
                  <a:pt x="8763" y="248"/>
                  <a:pt x="8787" y="244"/>
                  <a:pt x="8805" y="231"/>
                </a:cubicBezTo>
                <a:cubicBezTo>
                  <a:pt x="8857" y="194"/>
                  <a:pt x="8877" y="162"/>
                  <a:pt x="8940" y="141"/>
                </a:cubicBezTo>
                <a:cubicBezTo>
                  <a:pt x="9052" y="153"/>
                  <a:pt x="9158" y="174"/>
                  <a:pt x="9270" y="186"/>
                </a:cubicBezTo>
                <a:cubicBezTo>
                  <a:pt x="9404" y="231"/>
                  <a:pt x="9193" y="159"/>
                  <a:pt x="9390" y="231"/>
                </a:cubicBezTo>
                <a:cubicBezTo>
                  <a:pt x="9420" y="242"/>
                  <a:pt x="9480" y="261"/>
                  <a:pt x="9480" y="261"/>
                </a:cubicBezTo>
                <a:cubicBezTo>
                  <a:pt x="9570" y="256"/>
                  <a:pt x="9662" y="265"/>
                  <a:pt x="9750" y="246"/>
                </a:cubicBezTo>
                <a:cubicBezTo>
                  <a:pt x="9765" y="243"/>
                  <a:pt x="9755" y="213"/>
                  <a:pt x="9765" y="201"/>
                </a:cubicBezTo>
                <a:cubicBezTo>
                  <a:pt x="9786" y="175"/>
                  <a:pt x="9825" y="166"/>
                  <a:pt x="9855" y="156"/>
                </a:cubicBezTo>
                <a:cubicBezTo>
                  <a:pt x="10007" y="164"/>
                  <a:pt x="10138" y="135"/>
                  <a:pt x="10260" y="216"/>
                </a:cubicBezTo>
                <a:cubicBezTo>
                  <a:pt x="10390" y="211"/>
                  <a:pt x="10524" y="233"/>
                  <a:pt x="10650" y="201"/>
                </a:cubicBezTo>
                <a:cubicBezTo>
                  <a:pt x="10681" y="193"/>
                  <a:pt x="10670" y="141"/>
                  <a:pt x="10680" y="111"/>
                </a:cubicBezTo>
                <a:cubicBezTo>
                  <a:pt x="10685" y="96"/>
                  <a:pt x="10710" y="101"/>
                  <a:pt x="10725" y="96"/>
                </a:cubicBezTo>
                <a:cubicBezTo>
                  <a:pt x="10810" y="101"/>
                  <a:pt x="10896" y="100"/>
                  <a:pt x="10980" y="111"/>
                </a:cubicBezTo>
                <a:cubicBezTo>
                  <a:pt x="11032" y="118"/>
                  <a:pt x="11078" y="149"/>
                  <a:pt x="11130" y="156"/>
                </a:cubicBezTo>
                <a:cubicBezTo>
                  <a:pt x="11220" y="169"/>
                  <a:pt x="11310" y="175"/>
                  <a:pt x="11400" y="186"/>
                </a:cubicBezTo>
                <a:cubicBezTo>
                  <a:pt x="11532" y="230"/>
                  <a:pt x="11591" y="216"/>
                  <a:pt x="11760" y="216"/>
                </a:cubicBezTo>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38100" cap="sq">
            <a:solidFill>
              <a:srgbClr val="0070C0"/>
            </a:solidFill>
            <a:headEnd/>
            <a:tailEnd/>
          </a:ln>
        </p:spPr>
        <p:style>
          <a:lnRef idx="1">
            <a:schemeClr val="dk1"/>
          </a:lnRef>
          <a:fillRef idx="0">
            <a:schemeClr val="dk1"/>
          </a:fillRef>
          <a:effectRef idx="0">
            <a:schemeClr val="dk1"/>
          </a:effectRef>
          <a:fontRef idx="minor">
            <a:schemeClr val="tx1"/>
          </a:fontRef>
        </p:style>
        <p:txBody>
          <a:bodyPr/>
          <a:lstStyle/>
          <a:p>
            <a:pPr>
              <a:defRPr/>
            </a:pPr>
            <a:endParaRPr lang="en-US">
              <a:solidFill>
                <a:srgbClr val="000000"/>
              </a:solidFill>
              <a:latin typeface="Eras Medium ITC"/>
              <a:cs typeface="Arial"/>
            </a:endParaRPr>
          </a:p>
        </p:txBody>
      </p:sp>
      <p:sp>
        <p:nvSpPr>
          <p:cNvPr id="172045" name="Text Box 34"/>
          <p:cNvSpPr txBox="1">
            <a:spLocks noChangeArrowheads="1"/>
          </p:cNvSpPr>
          <p:nvPr/>
        </p:nvSpPr>
        <p:spPr bwMode="auto">
          <a:xfrm>
            <a:off x="6172200" y="1828800"/>
            <a:ext cx="205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90600" indent="-5334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b="1" smtClean="0">
                <a:solidFill>
                  <a:srgbClr val="000000"/>
                </a:solidFill>
                <a:latin typeface="Candara" charset="0"/>
              </a:rPr>
              <a:t>visible  level</a:t>
            </a:r>
          </a:p>
        </p:txBody>
      </p:sp>
      <p:sp>
        <p:nvSpPr>
          <p:cNvPr id="172046" name="Text Box 35"/>
          <p:cNvSpPr txBox="1">
            <a:spLocks noChangeArrowheads="1"/>
          </p:cNvSpPr>
          <p:nvPr/>
        </p:nvSpPr>
        <p:spPr bwMode="auto">
          <a:xfrm>
            <a:off x="6019800" y="3059113"/>
            <a:ext cx="2362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90600" indent="-533400"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b="1" smtClean="0">
                <a:solidFill>
                  <a:srgbClr val="000000"/>
                </a:solidFill>
                <a:latin typeface="Candara" charset="0"/>
              </a:rPr>
              <a:t>  invisible level</a:t>
            </a:r>
          </a:p>
        </p:txBody>
      </p:sp>
      <p:sp>
        <p:nvSpPr>
          <p:cNvPr id="172047" name="Rectangle 17"/>
          <p:cNvSpPr>
            <a:spLocks noChangeArrowheads="1"/>
          </p:cNvSpPr>
          <p:nvPr/>
        </p:nvSpPr>
        <p:spPr bwMode="auto">
          <a:xfrm>
            <a:off x="584200" y="1676400"/>
            <a:ext cx="7950200" cy="4572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990600" indent="-533400"/>
            <a:endParaRPr lang="en-US" smtClean="0">
              <a:solidFill>
                <a:srgbClr val="000000"/>
              </a:solidFill>
            </a:endParaRPr>
          </a:p>
        </p:txBody>
      </p:sp>
      <p:sp>
        <p:nvSpPr>
          <p:cNvPr id="172048" name="Rectangle 2"/>
          <p:cNvSpPr txBox="1">
            <a:spLocks noChangeArrowheads="1"/>
          </p:cNvSpPr>
          <p:nvPr/>
        </p:nvSpPr>
        <p:spPr bwMode="auto">
          <a:xfrm>
            <a:off x="533400" y="6248400"/>
            <a:ext cx="3352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sz="1400" smtClean="0">
                <a:solidFill>
                  <a:srgbClr val="000000"/>
                </a:solidFill>
                <a:latin typeface="Candara" charset="0"/>
                <a:ea typeface="MS PGothic" charset="0"/>
                <a:cs typeface="Arial" charset="0"/>
              </a:rPr>
              <a:t>* Adapted from Larry Crabb’s Model </a:t>
            </a:r>
          </a:p>
        </p:txBody>
      </p:sp>
    </p:spTree>
    <p:extLst>
      <p:ext uri="{BB962C8B-B14F-4D97-AF65-F5344CB8AC3E}">
        <p14:creationId xmlns:p14="http://schemas.microsoft.com/office/powerpoint/2010/main" val="12353704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609600"/>
          </a:xfrm>
        </p:spPr>
        <p:txBody>
          <a:bodyPr/>
          <a:lstStyle/>
          <a:p>
            <a:r>
              <a:rPr lang="en-US" sz="2800" b="1" dirty="0">
                <a:latin typeface="Candara" charset="0"/>
                <a:ea typeface="MS PGothic" charset="0"/>
                <a:cs typeface="Arial" charset="0"/>
              </a:rPr>
              <a:t>HOW CAN WE BEGIN TO THINK RIGHTLY ABOUT </a:t>
            </a:r>
            <a:r>
              <a:rPr lang="en-US" sz="2800" b="1" dirty="0" smtClean="0">
                <a:latin typeface="Candara" charset="0"/>
                <a:ea typeface="MS PGothic" charset="0"/>
                <a:cs typeface="Arial" charset="0"/>
              </a:rPr>
              <a:t>SIN?</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1" y="1371599"/>
            <a:ext cx="8686799" cy="5334001"/>
          </a:xfrm>
        </p:spPr>
        <p:txBody>
          <a:bodyPr/>
          <a:lstStyle/>
          <a:p>
            <a:pPr marL="458788" lvl="0" indent="-458788">
              <a:buAutoNum type="arabicParenR"/>
              <a:defRPr/>
            </a:pPr>
            <a:r>
              <a:rPr lang="en-US" sz="2400" b="1" spc="-10" dirty="0" smtClean="0">
                <a:solidFill>
                  <a:srgbClr val="000000"/>
                </a:solidFill>
                <a:latin typeface="Candara" charset="0"/>
                <a:ea typeface="MS PGothic" charset="0"/>
                <a:cs typeface="Arial" charset="0"/>
              </a:rPr>
              <a:t>DEAL with</a:t>
            </a:r>
            <a:r>
              <a:rPr lang="en-US" sz="2400" b="1" spc="-10" dirty="0" smtClean="0">
                <a:latin typeface="Candara" charset="0"/>
                <a:ea typeface="MS PGothic" charset="0"/>
                <a:cs typeface="Arial" charset="0"/>
              </a:rPr>
              <a:t> </a:t>
            </a:r>
            <a:r>
              <a:rPr lang="en-US" sz="2400" b="1" spc="-10" dirty="0">
                <a:latin typeface="Candara" charset="0"/>
                <a:ea typeface="MS PGothic" charset="0"/>
                <a:cs typeface="Arial" charset="0"/>
              </a:rPr>
              <a:t>sin </a:t>
            </a:r>
            <a:r>
              <a:rPr lang="en-US" sz="2400" b="1" spc="-10" dirty="0">
                <a:solidFill>
                  <a:srgbClr val="FF0000"/>
                </a:solidFill>
                <a:latin typeface="Candara" charset="0"/>
                <a:ea typeface="MS PGothic" charset="0"/>
                <a:cs typeface="Arial" charset="0"/>
              </a:rPr>
              <a:t>as </a:t>
            </a:r>
            <a:r>
              <a:rPr lang="en-US" sz="2400" b="1" spc="-10" dirty="0" smtClean="0">
                <a:solidFill>
                  <a:srgbClr val="FF0000"/>
                </a:solidFill>
                <a:latin typeface="Candara" charset="0"/>
                <a:ea typeface="MS PGothic" charset="0"/>
                <a:cs typeface="Arial" charset="0"/>
              </a:rPr>
              <a:t>a </a:t>
            </a:r>
            <a:r>
              <a:rPr lang="en-US" sz="2400" b="1" spc="-10" dirty="0">
                <a:solidFill>
                  <a:srgbClr val="FF0000"/>
                </a:solidFill>
                <a:latin typeface="Candara" charset="0"/>
                <a:ea typeface="MS PGothic" charset="0"/>
                <a:cs typeface="Arial" charset="0"/>
              </a:rPr>
              <a:t>relational offense against God and his </a:t>
            </a:r>
            <a:r>
              <a:rPr lang="en-US" sz="2400" b="1" spc="-10" dirty="0" smtClean="0">
                <a:solidFill>
                  <a:srgbClr val="FF0000"/>
                </a:solidFill>
                <a:latin typeface="Candara" charset="0"/>
                <a:ea typeface="MS PGothic" charset="0"/>
                <a:cs typeface="Arial" charset="0"/>
              </a:rPr>
              <a:t>character</a:t>
            </a:r>
            <a:r>
              <a:rPr lang="en-US" sz="2400" b="1" spc="-10" dirty="0">
                <a:solidFill>
                  <a:srgbClr val="FF0000"/>
                </a:solidFill>
                <a:latin typeface="Candara" charset="0"/>
                <a:ea typeface="MS PGothic" charset="0"/>
                <a:cs typeface="Arial" charset="0"/>
              </a:rPr>
              <a:t> </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Luke 15:21; Psalm 51:4)</a:t>
            </a:r>
            <a:r>
              <a:rPr lang="en-US" sz="2400" b="1" spc="-10" dirty="0" smtClean="0">
                <a:solidFill>
                  <a:srgbClr val="000000"/>
                </a:solidFill>
                <a:latin typeface="Candara" charset="0"/>
                <a:ea typeface="MS PGothic" charset="0"/>
                <a:cs typeface="Arial" charset="0"/>
              </a:rPr>
              <a:t>.</a:t>
            </a:r>
          </a:p>
          <a:p>
            <a:pPr marL="458788" lvl="0" indent="-458788">
              <a:buAutoNum type="arabicParenR"/>
              <a:defRPr/>
            </a:pPr>
            <a:endParaRPr lang="en-US" sz="2400" b="1" spc="-10" dirty="0">
              <a:solidFill>
                <a:srgbClr val="000000"/>
              </a:solidFill>
              <a:latin typeface="Candara" charset="0"/>
              <a:ea typeface="MS PGothic" charset="0"/>
              <a:cs typeface="Arial" charset="0"/>
            </a:endParaRPr>
          </a:p>
          <a:p>
            <a:pPr marL="458788" lvl="0" indent="-458788">
              <a:buAutoNum type="arabicParenR"/>
              <a:defRPr/>
            </a:pPr>
            <a:r>
              <a:rPr lang="en-US" sz="2400" b="1" spc="-10" dirty="0" smtClean="0">
                <a:solidFill>
                  <a:srgbClr val="000000"/>
                </a:solidFill>
                <a:latin typeface="Candara" charset="0"/>
                <a:ea typeface="MS PGothic" charset="0"/>
                <a:cs typeface="Arial" charset="0"/>
              </a:rPr>
              <a:t>STOP rationalizing </a:t>
            </a:r>
            <a:r>
              <a:rPr lang="en-US" sz="2400" b="1" spc="-10" dirty="0">
                <a:solidFill>
                  <a:srgbClr val="000000"/>
                </a:solidFill>
                <a:latin typeface="Candara" charset="0"/>
                <a:ea typeface="MS PGothic" charset="0"/>
                <a:cs typeface="Arial" charset="0"/>
              </a:rPr>
              <a:t>your sins—</a:t>
            </a:r>
            <a:r>
              <a:rPr lang="en-US" sz="2400" b="1" spc="-10" dirty="0">
                <a:solidFill>
                  <a:srgbClr val="FF0000"/>
                </a:solidFill>
                <a:latin typeface="Candara" charset="0"/>
                <a:ea typeface="MS PGothic" charset="0"/>
                <a:cs typeface="Arial" charset="0"/>
              </a:rPr>
              <a:t>face your sins beyond the visible </a:t>
            </a:r>
            <a:r>
              <a:rPr lang="en-US" sz="2400" b="1" spc="-10" dirty="0" smtClean="0">
                <a:solidFill>
                  <a:srgbClr val="FF0000"/>
                </a:solidFill>
                <a:latin typeface="Candara" charset="0"/>
                <a:ea typeface="MS PGothic" charset="0"/>
                <a:cs typeface="Arial" charset="0"/>
              </a:rPr>
              <a:t>external level</a:t>
            </a:r>
            <a:r>
              <a:rPr lang="en-US" sz="2400" b="1" spc="-10" dirty="0">
                <a:solidFill>
                  <a:srgbClr val="FF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 (Mark 7:</a:t>
            </a:r>
            <a:r>
              <a:rPr lang="en-US" sz="2400" b="1" spc="-10" dirty="0" smtClean="0">
                <a:solidFill>
                  <a:srgbClr val="000000"/>
                </a:solidFill>
                <a:latin typeface="Candara" charset="0"/>
                <a:ea typeface="MS PGothic" charset="0"/>
                <a:cs typeface="Arial" charset="0"/>
              </a:rPr>
              <a:t>14-</a:t>
            </a:r>
            <a:r>
              <a:rPr lang="en-US" sz="2400" b="1" spc="-10" dirty="0">
                <a:solidFill>
                  <a:srgbClr val="000000"/>
                </a:solidFill>
                <a:latin typeface="Candara" charset="0"/>
                <a:ea typeface="MS PGothic" charset="0"/>
                <a:cs typeface="Arial" charset="0"/>
              </a:rPr>
              <a:t>23; Matt 23:25-26</a:t>
            </a:r>
            <a:r>
              <a:rPr lang="en-US" sz="2400" b="1" spc="-10" dirty="0" smtClean="0">
                <a:solidFill>
                  <a:srgbClr val="000000"/>
                </a:solidFill>
                <a:latin typeface="Candara" charset="0"/>
                <a:ea typeface="MS PGothic" charset="0"/>
                <a:cs typeface="Arial" charset="0"/>
              </a:rPr>
              <a:t>).</a:t>
            </a:r>
          </a:p>
          <a:p>
            <a:pPr marL="458788" lvl="0" indent="-458788">
              <a:buAutoNum type="arabicParenR"/>
              <a:defRPr/>
            </a:pPr>
            <a:endParaRPr lang="en-US" sz="2400" b="1" spc="-10" dirty="0">
              <a:solidFill>
                <a:srgbClr val="000000"/>
              </a:solidFill>
              <a:latin typeface="Candara" charset="0"/>
              <a:ea typeface="MS PGothic" charset="0"/>
              <a:cs typeface="Arial" charset="0"/>
            </a:endParaRPr>
          </a:p>
          <a:p>
            <a:pPr marL="458788" lvl="0" indent="-458788">
              <a:buAutoNum type="arabicParenR"/>
              <a:defRPr/>
            </a:pPr>
            <a:r>
              <a:rPr lang="en-US" sz="2400" b="1" spc="-10" dirty="0" smtClean="0">
                <a:solidFill>
                  <a:srgbClr val="000000"/>
                </a:solidFill>
                <a:latin typeface="Candara" charset="0"/>
                <a:ea typeface="MS PGothic" charset="0"/>
                <a:cs typeface="Arial" charset="0"/>
              </a:rPr>
              <a:t>KEEP experiencing </a:t>
            </a:r>
            <a:r>
              <a:rPr lang="en-US" sz="2400" b="1" spc="-10" dirty="0">
                <a:solidFill>
                  <a:srgbClr val="000000"/>
                </a:solidFill>
                <a:latin typeface="Candara" charset="0"/>
                <a:ea typeface="MS PGothic" charset="0"/>
                <a:cs typeface="Arial" charset="0"/>
              </a:rPr>
              <a:t>God’s love and forgiveness </a:t>
            </a:r>
            <a:r>
              <a:rPr lang="en-US" sz="2400" b="1" spc="-10" dirty="0" smtClean="0">
                <a:solidFill>
                  <a:srgbClr val="FF0000"/>
                </a:solidFill>
                <a:latin typeface="Candara" charset="0"/>
                <a:ea typeface="MS PGothic" charset="0"/>
                <a:cs typeface="Arial" charset="0"/>
              </a:rPr>
              <a:t>by confessing </a:t>
            </a:r>
            <a:r>
              <a:rPr lang="en-US" sz="2400" b="1" spc="-10" dirty="0">
                <a:solidFill>
                  <a:srgbClr val="FF0000"/>
                </a:solidFill>
                <a:latin typeface="Candara" charset="0"/>
                <a:ea typeface="MS PGothic" charset="0"/>
                <a:cs typeface="Arial" charset="0"/>
              </a:rPr>
              <a:t>your sins </a:t>
            </a:r>
            <a:r>
              <a:rPr lang="en-US" sz="2400" b="1" spc="-10" dirty="0" smtClean="0">
                <a:solidFill>
                  <a:srgbClr val="FF0000"/>
                </a:solidFill>
                <a:latin typeface="Candara" charset="0"/>
                <a:ea typeface="MS PGothic" charset="0"/>
                <a:cs typeface="Arial" charset="0"/>
              </a:rPr>
              <a:t>and surrendering </a:t>
            </a:r>
            <a:r>
              <a:rPr lang="en-US" sz="2400" b="1" spc="-10" dirty="0">
                <a:solidFill>
                  <a:srgbClr val="FF0000"/>
                </a:solidFill>
                <a:latin typeface="Candara" charset="0"/>
                <a:ea typeface="MS PGothic" charset="0"/>
                <a:cs typeface="Arial" charset="0"/>
              </a:rPr>
              <a:t>yourself </a:t>
            </a:r>
            <a:r>
              <a:rPr lang="en-US" sz="2400" b="1" spc="-10" dirty="0" smtClean="0">
                <a:solidFill>
                  <a:srgbClr val="FF0000"/>
                </a:solidFill>
                <a:latin typeface="Candara" charset="0"/>
                <a:ea typeface="MS PGothic" charset="0"/>
                <a:cs typeface="Arial" charset="0"/>
              </a:rPr>
              <a:t>to God</a:t>
            </a:r>
            <a:r>
              <a:rPr lang="en-US" sz="2400" b="1" spc="-10" dirty="0" smtClean="0">
                <a:solidFill>
                  <a:srgbClr val="000000"/>
                </a:solidFill>
                <a:latin typeface="Candara" charset="0"/>
                <a:ea typeface="MS PGothic" charset="0"/>
                <a:cs typeface="Arial" charset="0"/>
              </a:rPr>
              <a:t> </a:t>
            </a:r>
            <a:r>
              <a:rPr lang="en-US" sz="2400" b="1" spc="-10" dirty="0">
                <a:solidFill>
                  <a:srgbClr val="000000"/>
                </a:solidFill>
                <a:latin typeface="Candara" charset="0"/>
                <a:ea typeface="MS PGothic" charset="0"/>
                <a:cs typeface="Arial" charset="0"/>
              </a:rPr>
              <a:t>(</a:t>
            </a:r>
            <a:r>
              <a:rPr lang="en-US" sz="2400" b="1" spc="-10" dirty="0" smtClean="0">
                <a:solidFill>
                  <a:srgbClr val="000000"/>
                </a:solidFill>
                <a:latin typeface="Candara" charset="0"/>
                <a:ea typeface="MS PGothic" charset="0"/>
                <a:cs typeface="Arial" charset="0"/>
              </a:rPr>
              <a:t>Psalm 32</a:t>
            </a:r>
            <a:r>
              <a:rPr lang="en-US" sz="2400" b="1" spc="-10" dirty="0">
                <a:solidFill>
                  <a:srgbClr val="000000"/>
                </a:solidFill>
                <a:latin typeface="Candara" charset="0"/>
                <a:ea typeface="MS PGothic" charset="0"/>
                <a:cs typeface="Arial" charset="0"/>
              </a:rPr>
              <a:t>:3-4; </a:t>
            </a:r>
            <a:r>
              <a:rPr lang="en-US" sz="2400" b="1" spc="-10" dirty="0" smtClean="0">
                <a:solidFill>
                  <a:srgbClr val="000000"/>
                </a:solidFill>
                <a:latin typeface="Candara" charset="0"/>
                <a:ea typeface="MS PGothic" charset="0"/>
                <a:cs typeface="Arial" charset="0"/>
              </a:rPr>
              <a:t/>
            </a:r>
            <a:br>
              <a:rPr lang="en-US" sz="2400" b="1" spc="-10" dirty="0" smtClean="0">
                <a:solidFill>
                  <a:srgbClr val="000000"/>
                </a:solidFill>
                <a:latin typeface="Candara" charset="0"/>
                <a:ea typeface="MS PGothic" charset="0"/>
                <a:cs typeface="Arial" charset="0"/>
              </a:rPr>
            </a:br>
            <a:r>
              <a:rPr lang="en-US" sz="2400" b="1" spc="-10" dirty="0" smtClean="0">
                <a:solidFill>
                  <a:srgbClr val="000000"/>
                </a:solidFill>
                <a:latin typeface="Candara" charset="0"/>
                <a:ea typeface="MS PGothic" charset="0"/>
                <a:cs typeface="Arial" charset="0"/>
              </a:rPr>
              <a:t>1 John </a:t>
            </a:r>
            <a:r>
              <a:rPr lang="en-US" sz="2400" b="1" spc="-10" dirty="0">
                <a:solidFill>
                  <a:srgbClr val="000000"/>
                </a:solidFill>
                <a:latin typeface="Candara" charset="0"/>
                <a:ea typeface="MS PGothic" charset="0"/>
                <a:cs typeface="Arial" charset="0"/>
              </a:rPr>
              <a:t>1:9</a:t>
            </a:r>
            <a:r>
              <a:rPr lang="en-US" sz="2400" b="1" spc="-10" dirty="0" smtClean="0">
                <a:solidFill>
                  <a:srgbClr val="000000"/>
                </a:solidFill>
                <a:latin typeface="Candara" charset="0"/>
                <a:ea typeface="MS PGothic" charset="0"/>
                <a:cs typeface="Arial" charset="0"/>
              </a:rPr>
              <a:t>; James 4:7-10).</a:t>
            </a:r>
            <a:endParaRPr lang="en-US" sz="2400" b="1" spc="-10"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1746523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216186" y="1524000"/>
            <a:ext cx="8796076" cy="5181600"/>
          </a:xfrm>
        </p:spPr>
        <p:txBody>
          <a:bodyPr/>
          <a:lstStyle/>
          <a:p>
            <a:pPr marL="457200" lvl="0" indent="-457200">
              <a:buFont typeface="+mj-lt"/>
              <a:buAutoNum type="arabicPeriod"/>
            </a:pPr>
            <a:r>
              <a:rPr lang="en-US" dirty="0"/>
              <a:t>In what ways are you convinced more of your need to turn away from distorted views of sin? What will you do about it?</a:t>
            </a:r>
          </a:p>
          <a:p>
            <a:pPr marL="457200" lvl="0" indent="-457200">
              <a:buFont typeface="+mj-lt"/>
              <a:buAutoNum type="arabicPeriod"/>
            </a:pPr>
            <a:endParaRPr lang="en-US" dirty="0"/>
          </a:p>
          <a:p>
            <a:pPr marL="457200" lvl="0" indent="-457200">
              <a:buFont typeface="+mj-lt"/>
              <a:buAutoNum type="arabicPeriod"/>
            </a:pPr>
            <a:r>
              <a:rPr lang="en-US" dirty="0"/>
              <a:t>Which biblical view of sin is most helpful for you in correcting your wrong view of sin?</a:t>
            </a:r>
          </a:p>
          <a:p>
            <a:pPr marL="457200" lvl="0" indent="-457200">
              <a:buFont typeface="+mj-lt"/>
              <a:buAutoNum type="arabicPeriod"/>
            </a:pPr>
            <a:endParaRPr lang="en-US" dirty="0"/>
          </a:p>
          <a:p>
            <a:pPr marL="457200" lvl="0" indent="-457200">
              <a:buFont typeface="+mj-lt"/>
              <a:buAutoNum type="arabicPeriod"/>
            </a:pPr>
            <a:r>
              <a:rPr lang="en-US" dirty="0"/>
              <a:t>What is your </a:t>
            </a:r>
            <a:r>
              <a:rPr lang="en-US" dirty="0" smtClean="0"/>
              <a:t>first </a:t>
            </a:r>
            <a:r>
              <a:rPr lang="en-US" dirty="0"/>
              <a:t>step toward thinking rightly about sin?</a:t>
            </a:r>
          </a:p>
        </p:txBody>
      </p:sp>
    </p:spTree>
    <p:extLst>
      <p:ext uri="{BB962C8B-B14F-4D97-AF65-F5344CB8AC3E}">
        <p14:creationId xmlns:p14="http://schemas.microsoft.com/office/powerpoint/2010/main" val="24277173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5800" y="2438400"/>
            <a:ext cx="8001000" cy="6858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Thinking Rightly about Sin</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3200400"/>
            <a:ext cx="8001000" cy="23622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Thinking Rightly Series [3]</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Mark 7:</a:t>
            </a:r>
            <a:r>
              <a:rPr lang="en-US" sz="2600" i="1" dirty="0" smtClean="0">
                <a:effectLst>
                  <a:outerShdw blurRad="38100" dist="38100" dir="2700000" algn="tl">
                    <a:srgbClr val="DDDDDD"/>
                  </a:outerShdw>
                </a:effectLst>
                <a:latin typeface="Candara" charset="0"/>
                <a:ea typeface="MS PGothic" charset="0"/>
                <a:cs typeface="Arial" charset="0"/>
              </a:rPr>
              <a:t>14-</a:t>
            </a:r>
            <a:r>
              <a:rPr lang="en-US" sz="2600" i="1" dirty="0" smtClean="0">
                <a:effectLst>
                  <a:outerShdw blurRad="38100" dist="38100" dir="2700000" algn="tl">
                    <a:srgbClr val="DDDDDD"/>
                  </a:outerShdw>
                </a:effectLst>
                <a:latin typeface="Candara" charset="0"/>
                <a:ea typeface="MS PGothic" charset="0"/>
                <a:cs typeface="Arial" charset="0"/>
              </a:rPr>
              <a:t>23</a:t>
            </a:r>
            <a:endParaRPr lang="en-US" sz="2600" i="1" dirty="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July 26,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8407815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WHY WE MUST THINK RIGHTLY ABOUT </a:t>
            </a:r>
            <a:r>
              <a:rPr lang="en-US" sz="2800" b="1" dirty="0" smtClean="0">
                <a:latin typeface="Candara" charset="0"/>
                <a:ea typeface="MS PGothic" charset="0"/>
                <a:cs typeface="Arial" charset="0"/>
              </a:rPr>
              <a:t>SIN</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0" y="1447800"/>
            <a:ext cx="8762999" cy="5257800"/>
          </a:xfrm>
        </p:spPr>
        <p:txBody>
          <a:bodyPr/>
          <a:lstStyle/>
          <a:p>
            <a:pPr marL="0" indent="0">
              <a:buNone/>
              <a:defRPr/>
            </a:pPr>
            <a:r>
              <a:rPr lang="en-US" sz="2400" b="1" i="1" dirty="0">
                <a:latin typeface="Candara" charset="0"/>
                <a:ea typeface="MS PGothic" charset="0"/>
                <a:cs typeface="Arial" charset="0"/>
              </a:rPr>
              <a:t>If we don’t think rightly about </a:t>
            </a:r>
            <a:r>
              <a:rPr lang="en-US" sz="2400" b="1" i="1" dirty="0" smtClean="0">
                <a:latin typeface="Candara" charset="0"/>
                <a:ea typeface="MS PGothic" charset="0"/>
                <a:cs typeface="Arial" charset="0"/>
              </a:rPr>
              <a:t>sin, </a:t>
            </a:r>
            <a:r>
              <a:rPr lang="en-US" sz="2400" b="1" i="1" dirty="0">
                <a:latin typeface="Candara" charset="0"/>
                <a:ea typeface="MS PGothic" charset="0"/>
                <a:cs typeface="Arial" charset="0"/>
              </a:rPr>
              <a:t>it will lead us to . . . </a:t>
            </a:r>
          </a:p>
          <a:p>
            <a:pPr marL="458788" indent="-458788">
              <a:defRPr/>
            </a:pPr>
            <a:endParaRPr lang="en-US" sz="1200" b="1" dirty="0">
              <a:latin typeface="Candara" charset="0"/>
              <a:ea typeface="MS PGothic" charset="0"/>
              <a:cs typeface="Arial" charset="0"/>
            </a:endParaRPr>
          </a:p>
          <a:p>
            <a:pPr marL="458788" indent="-458788">
              <a:defRPr/>
            </a:pPr>
            <a:r>
              <a:rPr lang="en-US" sz="2400" b="1" dirty="0" smtClean="0">
                <a:solidFill>
                  <a:srgbClr val="FF0000"/>
                </a:solidFill>
                <a:latin typeface="Candara" charset="0"/>
                <a:ea typeface="MS PGothic" charset="0"/>
                <a:cs typeface="Arial" charset="0"/>
              </a:rPr>
              <a:t>DENIAL: </a:t>
            </a:r>
            <a:r>
              <a:rPr lang="en-US" sz="2400" b="1" dirty="0" smtClean="0">
                <a:solidFill>
                  <a:srgbClr val="000000"/>
                </a:solidFill>
                <a:latin typeface="Candara" charset="0"/>
                <a:ea typeface="MS PGothic" charset="0"/>
                <a:cs typeface="Arial" charset="0"/>
              </a:rPr>
              <a:t>We </a:t>
            </a:r>
            <a:r>
              <a:rPr lang="en-US" sz="2400" b="1" dirty="0">
                <a:solidFill>
                  <a:srgbClr val="000000"/>
                </a:solidFill>
                <a:latin typeface="Candara" charset="0"/>
                <a:ea typeface="MS PGothic" charset="0"/>
                <a:cs typeface="Arial" charset="0"/>
              </a:rPr>
              <a:t>mystify sin as something unreal and </a:t>
            </a:r>
            <a:r>
              <a:rPr lang="en-US" sz="2400" b="1" dirty="0" smtClean="0">
                <a:solidFill>
                  <a:srgbClr val="000000"/>
                </a:solidFill>
                <a:latin typeface="Candara" charset="0"/>
                <a:ea typeface="MS PGothic" charset="0"/>
                <a:cs typeface="Arial" charset="0"/>
              </a:rPr>
              <a:t>irrelevant.</a:t>
            </a:r>
            <a:r>
              <a:rPr lang="en-US" sz="2400" i="1" dirty="0" smtClean="0">
                <a:solidFill>
                  <a:srgbClr val="000000"/>
                </a:solidFill>
                <a:latin typeface="Candara" charset="0"/>
                <a:ea typeface="MS PGothic" charset="0"/>
                <a:cs typeface="Arial" charset="0"/>
              </a:rPr>
              <a:t>[“</a:t>
            </a:r>
            <a:r>
              <a:rPr lang="en-US" sz="2400" i="1" dirty="0">
                <a:solidFill>
                  <a:srgbClr val="000000"/>
                </a:solidFill>
                <a:latin typeface="Candara" charset="0"/>
                <a:ea typeface="MS PGothic" charset="0"/>
                <a:cs typeface="Arial" charset="0"/>
              </a:rPr>
              <a:t>Sin? What sin?</a:t>
            </a:r>
            <a:r>
              <a:rPr lang="en-US" sz="2400" i="1" dirty="0" smtClean="0">
                <a:solidFill>
                  <a:srgbClr val="000000"/>
                </a:solidFill>
                <a:latin typeface="Candara" charset="0"/>
                <a:ea typeface="MS PGothic" charset="0"/>
                <a:cs typeface="Arial" charset="0"/>
              </a:rPr>
              <a:t>”]</a:t>
            </a:r>
          </a:p>
          <a:p>
            <a:pPr marL="458788" indent="-458788">
              <a:defRPr/>
            </a:pPr>
            <a:endParaRPr lang="en-US" sz="1200" b="1" dirty="0">
              <a:solidFill>
                <a:srgbClr val="000000"/>
              </a:solidFill>
              <a:latin typeface="Candara" charset="0"/>
              <a:ea typeface="MS PGothic" charset="0"/>
              <a:cs typeface="Arial" charset="0"/>
            </a:endParaRPr>
          </a:p>
          <a:p>
            <a:pPr marL="458788" indent="-458788">
              <a:defRPr/>
            </a:pPr>
            <a:r>
              <a:rPr lang="en-US" sz="2400" b="1" dirty="0" smtClean="0">
                <a:solidFill>
                  <a:srgbClr val="FF0000"/>
                </a:solidFill>
                <a:latin typeface="Candara" charset="0"/>
                <a:ea typeface="MS PGothic" charset="0"/>
                <a:cs typeface="Arial" charset="0"/>
              </a:rPr>
              <a:t>VICTIMIZATION: </a:t>
            </a:r>
            <a:r>
              <a:rPr lang="en-US" sz="2400" b="1" dirty="0" smtClean="0">
                <a:solidFill>
                  <a:srgbClr val="000000"/>
                </a:solidFill>
                <a:latin typeface="Candara" charset="0"/>
                <a:ea typeface="MS PGothic" charset="0"/>
                <a:cs typeface="Arial" charset="0"/>
              </a:rPr>
              <a:t>We </a:t>
            </a:r>
            <a:r>
              <a:rPr lang="en-US" sz="2400" b="1" dirty="0">
                <a:solidFill>
                  <a:srgbClr val="000000"/>
                </a:solidFill>
                <a:latin typeface="Candara" charset="0"/>
                <a:ea typeface="MS PGothic" charset="0"/>
                <a:cs typeface="Arial" charset="0"/>
              </a:rPr>
              <a:t>fault environment or bad DNA for </a:t>
            </a:r>
            <a:r>
              <a:rPr lang="en-US" sz="2400" b="1" dirty="0" smtClean="0">
                <a:solidFill>
                  <a:srgbClr val="000000"/>
                </a:solidFill>
                <a:latin typeface="Candara" charset="0"/>
                <a:ea typeface="MS PGothic" charset="0"/>
                <a:cs typeface="Arial" charset="0"/>
              </a:rPr>
              <a:t>sin.</a:t>
            </a:r>
            <a:r>
              <a:rPr lang="en-US" sz="2400" i="1" dirty="0" smtClean="0">
                <a:solidFill>
                  <a:srgbClr val="000000"/>
                </a:solidFill>
                <a:latin typeface="Candara" charset="0"/>
                <a:ea typeface="MS PGothic" charset="0"/>
                <a:cs typeface="Arial" charset="0"/>
              </a:rPr>
              <a:t>[</a:t>
            </a:r>
            <a:r>
              <a:rPr lang="en-US" sz="2400" i="1" dirty="0">
                <a:solidFill>
                  <a:srgbClr val="000000"/>
                </a:solidFill>
                <a:latin typeface="Candara" charset="0"/>
                <a:ea typeface="MS PGothic" charset="0"/>
                <a:cs typeface="Arial" charset="0"/>
              </a:rPr>
              <a:t>“It’s not my fault.”</a:t>
            </a:r>
            <a:r>
              <a:rPr lang="en-US" sz="2400" i="1" dirty="0" smtClean="0">
                <a:solidFill>
                  <a:srgbClr val="000000"/>
                </a:solidFill>
                <a:latin typeface="Candara" charset="0"/>
                <a:ea typeface="MS PGothic" charset="0"/>
                <a:cs typeface="Arial" charset="0"/>
              </a:rPr>
              <a:t>]</a:t>
            </a:r>
          </a:p>
          <a:p>
            <a:pPr marL="458788" indent="-458788">
              <a:defRPr/>
            </a:pPr>
            <a:endParaRPr lang="en-US" sz="1200" i="1" dirty="0">
              <a:solidFill>
                <a:srgbClr val="000000"/>
              </a:solidFill>
              <a:latin typeface="Candara" charset="0"/>
              <a:ea typeface="MS PGothic" charset="0"/>
              <a:cs typeface="Arial" charset="0"/>
            </a:endParaRPr>
          </a:p>
          <a:p>
            <a:pPr marL="458788" indent="-458788">
              <a:defRPr/>
            </a:pPr>
            <a:r>
              <a:rPr lang="en-US" sz="2400" b="1" dirty="0" smtClean="0">
                <a:solidFill>
                  <a:srgbClr val="FF0000"/>
                </a:solidFill>
                <a:latin typeface="Candara" charset="0"/>
                <a:ea typeface="MS PGothic" charset="0"/>
                <a:cs typeface="Arial" charset="0"/>
              </a:rPr>
              <a:t>TRIVIALIZATION: </a:t>
            </a:r>
            <a:r>
              <a:rPr lang="en-US" sz="2400" b="1" dirty="0" smtClean="0">
                <a:solidFill>
                  <a:srgbClr val="000000"/>
                </a:solidFill>
                <a:latin typeface="Candara" charset="0"/>
                <a:ea typeface="MS PGothic" charset="0"/>
                <a:cs typeface="Arial" charset="0"/>
              </a:rPr>
              <a:t>We </a:t>
            </a:r>
            <a:r>
              <a:rPr lang="en-US" sz="2400" b="1" dirty="0">
                <a:solidFill>
                  <a:srgbClr val="000000"/>
                </a:solidFill>
                <a:latin typeface="Candara" charset="0"/>
                <a:ea typeface="MS PGothic" charset="0"/>
                <a:cs typeface="Arial" charset="0"/>
              </a:rPr>
              <a:t>approach sin with quick fix and pseudo transformation and </a:t>
            </a:r>
            <a:r>
              <a:rPr lang="en-US" sz="2400" b="1" dirty="0" smtClean="0">
                <a:solidFill>
                  <a:srgbClr val="000000"/>
                </a:solidFill>
                <a:latin typeface="Candara" charset="0"/>
                <a:ea typeface="MS PGothic" charset="0"/>
                <a:cs typeface="Arial" charset="0"/>
              </a:rPr>
              <a:t>ingratitude.</a:t>
            </a:r>
            <a:br>
              <a:rPr lang="en-US" sz="2400" b="1" dirty="0" smtClean="0">
                <a:solidFill>
                  <a:srgbClr val="000000"/>
                </a:solidFill>
                <a:latin typeface="Candara" charset="0"/>
                <a:ea typeface="MS PGothic" charset="0"/>
                <a:cs typeface="Arial" charset="0"/>
              </a:rPr>
            </a:br>
            <a:r>
              <a:rPr lang="en-US" sz="2400" i="1" dirty="0" smtClean="0">
                <a:solidFill>
                  <a:srgbClr val="000000"/>
                </a:solidFill>
                <a:latin typeface="Candara" charset="0"/>
                <a:ea typeface="MS PGothic" charset="0"/>
                <a:cs typeface="Arial" charset="0"/>
              </a:rPr>
              <a:t>[</a:t>
            </a:r>
            <a:r>
              <a:rPr lang="en-US" sz="2400" i="1" dirty="0">
                <a:solidFill>
                  <a:srgbClr val="000000"/>
                </a:solidFill>
                <a:latin typeface="Candara" charset="0"/>
                <a:ea typeface="MS PGothic" charset="0"/>
                <a:cs typeface="Arial" charset="0"/>
              </a:rPr>
              <a:t>“I cleaned up my act, so I’m good now.”] </a:t>
            </a: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4036024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304800" y="381000"/>
            <a:ext cx="8534400" cy="838200"/>
          </a:xfrm>
        </p:spPr>
        <p:txBody>
          <a:bodyPr/>
          <a:lstStyle/>
          <a:p>
            <a:pPr eaLnBrk="1" hangingPunct="1"/>
            <a:r>
              <a:rPr lang="en-US" sz="2800" b="1" dirty="0" smtClean="0">
                <a:latin typeface="Candara"/>
                <a:cs typeface="Candara"/>
              </a:rPr>
              <a:t>HOW OUR VIEW OF SIN AFFECTS US </a:t>
            </a:r>
            <a:endParaRPr lang="en-US" sz="2800" b="1" dirty="0">
              <a:latin typeface="Candara" charset="0"/>
              <a:ea typeface="MS PGothic"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59290701"/>
              </p:ext>
            </p:extLst>
          </p:nvPr>
        </p:nvGraphicFramePr>
        <p:xfrm>
          <a:off x="472299" y="1245151"/>
          <a:ext cx="8228012" cy="4813553"/>
        </p:xfrm>
        <a:graphic>
          <a:graphicData uri="http://schemas.openxmlformats.org/drawingml/2006/table">
            <a:tbl>
              <a:tblPr/>
              <a:tblGrid>
                <a:gridCol w="4040542"/>
                <a:gridCol w="4187470"/>
              </a:tblGrid>
              <a:tr h="5459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600" b="1" i="0" u="none" strike="noStrike" cap="none" normalizeH="0" baseline="0" dirty="0" smtClean="0">
                          <a:ln>
                            <a:noFill/>
                          </a:ln>
                          <a:solidFill>
                            <a:srgbClr val="FF0000"/>
                          </a:solidFill>
                          <a:effectLst/>
                          <a:latin typeface="Candara" charset="0"/>
                          <a:ea typeface="ＭＳ Ｐゴシック" charset="0"/>
                          <a:cs typeface="Candara" charset="0"/>
                        </a:rPr>
                        <a:t>“Distorted View” of Sin </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500" b="0" i="0" u="none" strike="noStrike" cap="none" normalizeH="0" baseline="0" dirty="0">
                        <a:ln>
                          <a:noFill/>
                        </a:ln>
                        <a:solidFill>
                          <a:srgbClr val="FF0000"/>
                        </a:solidFill>
                        <a:effectLst/>
                        <a:latin typeface="Candara" charset="0"/>
                        <a:ea typeface="Calibri" charset="0"/>
                      </a:endParaRPr>
                    </a:p>
                  </a:txBody>
                  <a:tcPr marL="68585" marR="68585"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600" b="1" i="0" u="none" strike="noStrike" cap="none" normalizeH="0" baseline="0" dirty="0" smtClean="0">
                          <a:ln>
                            <a:noFill/>
                          </a:ln>
                          <a:solidFill>
                            <a:srgbClr val="FF0000"/>
                          </a:solidFill>
                          <a:effectLst/>
                          <a:latin typeface="Candara" charset="0"/>
                          <a:ea typeface="ＭＳ Ｐゴシック" charset="0"/>
                          <a:cs typeface="Candara" charset="0"/>
                        </a:rPr>
                        <a:t>“Biblical View” of Sin </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500" b="0" i="0" u="none" strike="noStrike" cap="none" normalizeH="0" baseline="0" dirty="0">
                        <a:ln>
                          <a:noFill/>
                        </a:ln>
                        <a:solidFill>
                          <a:srgbClr val="FF0000"/>
                        </a:solidFill>
                        <a:effectLst/>
                        <a:latin typeface="Candara" charset="0"/>
                        <a:ea typeface="Calibri" charset="0"/>
                      </a:endParaRPr>
                    </a:p>
                  </a:txBody>
                  <a:tcPr marL="68585" marR="68585"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4248278">
                <a:tc>
                  <a:txBody>
                    <a:bodyPr/>
                    <a:lstStyle/>
                    <a:p>
                      <a:pPr marL="0" marR="0" lvl="0" indent="0" algn="l" defTabSz="914400" rtl="0" eaLnBrk="1" fontAlgn="base" latinLnBrk="0" hangingPunct="1">
                        <a:lnSpc>
                          <a:spcPct val="115000"/>
                        </a:lnSpc>
                        <a:spcBef>
                          <a:spcPct val="0"/>
                        </a:spcBef>
                        <a:spcAft>
                          <a:spcPct val="0"/>
                        </a:spcAft>
                        <a:buClrTx/>
                        <a:buSzTx/>
                        <a:buFont typeface="Symbol" charset="0"/>
                        <a:buNone/>
                        <a:tabLst/>
                      </a:pPr>
                      <a:endParaRPr kumimoji="0" lang="en-US" sz="500" b="1" i="0" u="none" strike="noStrike" cap="none" normalizeH="0" baseline="0" dirty="0">
                        <a:ln>
                          <a:noFill/>
                        </a:ln>
                        <a:solidFill>
                          <a:schemeClr val="tx1"/>
                        </a:solidFill>
                        <a:effectLst/>
                        <a:latin typeface="Candara" charset="0"/>
                        <a:ea typeface="Times New Roman"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endParaRPr kumimoji="0" lang="en-US" sz="500" b="1" i="0" u="none" strike="noStrike" cap="none" normalizeH="0" baseline="0" dirty="0" smtClean="0">
                        <a:ln>
                          <a:noFill/>
                        </a:ln>
                        <a:solidFill>
                          <a:schemeClr val="tx1"/>
                        </a:solidFill>
                        <a:effectLst/>
                        <a:latin typeface="Candara" charset="0"/>
                        <a:ea typeface="Times New Roman"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Times New Roman" charset="0"/>
                        </a:rPr>
                        <a:t>It is a mistake/failure/slip/error/ screw-up/misstep/bad call/ junk/stupidity.</a:t>
                      </a: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smtClean="0">
                        <a:ln>
                          <a:noFill/>
                        </a:ln>
                        <a:solidFill>
                          <a:schemeClr val="tx1"/>
                        </a:solidFill>
                        <a:effectLst/>
                        <a:latin typeface="Candara" charset="0"/>
                        <a:ea typeface="Times New Roman"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Times New Roman" charset="0"/>
                        </a:rPr>
                        <a:t>Need for </a:t>
                      </a:r>
                      <a:r>
                        <a:rPr kumimoji="0" lang="en-US" sz="2400" b="1" i="1" u="none" strike="noStrike" cap="none" normalizeH="0" baseline="0" dirty="0" smtClean="0">
                          <a:ln>
                            <a:noFill/>
                          </a:ln>
                          <a:solidFill>
                            <a:schemeClr val="tx1"/>
                          </a:solidFill>
                          <a:effectLst/>
                          <a:latin typeface="Candara" charset="0"/>
                          <a:ea typeface="Times New Roman" charset="0"/>
                        </a:rPr>
                        <a:t>improvement</a:t>
                      </a: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smtClean="0">
                        <a:ln>
                          <a:noFill/>
                        </a:ln>
                        <a:solidFill>
                          <a:schemeClr val="tx1"/>
                        </a:solidFill>
                        <a:effectLst/>
                        <a:latin typeface="Candara" charset="0"/>
                        <a:ea typeface="Times New Roman"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Times New Roman" charset="0"/>
                        </a:rPr>
                        <a:t>Focus on the visible: </a:t>
                      </a:r>
                      <a:br>
                        <a:rPr kumimoji="0" lang="en-US" sz="2400" b="1" i="0" u="none" strike="noStrike" cap="none" normalizeH="0" baseline="0" dirty="0" smtClean="0">
                          <a:ln>
                            <a:noFill/>
                          </a:ln>
                          <a:solidFill>
                            <a:schemeClr val="tx1"/>
                          </a:solidFill>
                          <a:effectLst/>
                          <a:latin typeface="Candara" charset="0"/>
                          <a:ea typeface="Times New Roman" charset="0"/>
                        </a:rPr>
                      </a:br>
                      <a:r>
                        <a:rPr kumimoji="0" lang="en-US" sz="2400" b="1" i="1" u="none" strike="noStrike" cap="none" normalizeH="0" baseline="0" dirty="0" smtClean="0">
                          <a:ln>
                            <a:noFill/>
                          </a:ln>
                          <a:solidFill>
                            <a:schemeClr val="tx1"/>
                          </a:solidFill>
                          <a:effectLst/>
                          <a:latin typeface="Candara" charset="0"/>
                          <a:ea typeface="Times New Roman" charset="0"/>
                        </a:rPr>
                        <a:t>behavior changes</a:t>
                      </a: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smtClean="0">
                        <a:ln>
                          <a:noFill/>
                        </a:ln>
                        <a:solidFill>
                          <a:schemeClr val="tx1"/>
                        </a:solidFill>
                        <a:effectLst/>
                        <a:latin typeface="Candara" charset="0"/>
                        <a:ea typeface="Times New Roman"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Times New Roman" charset="0"/>
                        </a:rPr>
                        <a:t>Remedy: Outside-In </a:t>
                      </a:r>
                      <a:br>
                        <a:rPr kumimoji="0" lang="en-US" sz="2400" b="1" i="0" u="none" strike="noStrike" cap="none" normalizeH="0" baseline="0" dirty="0" smtClean="0">
                          <a:ln>
                            <a:noFill/>
                          </a:ln>
                          <a:solidFill>
                            <a:schemeClr val="tx1"/>
                          </a:solidFill>
                          <a:effectLst/>
                          <a:latin typeface="Candara" charset="0"/>
                          <a:ea typeface="Times New Roman" charset="0"/>
                        </a:rPr>
                      </a:br>
                      <a:r>
                        <a:rPr kumimoji="0" lang="en-US" sz="2350" b="1" i="1" u="none" strike="noStrike" cap="none" normalizeH="0" baseline="0" dirty="0" smtClean="0">
                          <a:ln>
                            <a:noFill/>
                          </a:ln>
                          <a:solidFill>
                            <a:schemeClr val="tx1"/>
                          </a:solidFill>
                          <a:effectLst/>
                          <a:latin typeface="Candara" charset="0"/>
                          <a:ea typeface="Times New Roman" charset="0"/>
                        </a:rPr>
                        <a:t>(“Fix the problem.”) </a:t>
                      </a:r>
                      <a:endParaRPr kumimoji="0" lang="en-US" sz="2350" b="1" i="1" u="none" strike="noStrike" cap="none" normalizeH="0" baseline="0" dirty="0">
                        <a:ln>
                          <a:noFill/>
                        </a:ln>
                        <a:solidFill>
                          <a:schemeClr val="tx1"/>
                        </a:solidFill>
                        <a:effectLst/>
                        <a:latin typeface="Candara" charset="0"/>
                        <a:ea typeface="ＭＳ Ｐゴシック" charset="0"/>
                        <a:cs typeface="Candara" charset="0"/>
                      </a:endParaRPr>
                    </a:p>
                  </a:txBody>
                  <a:tcPr marL="68585" marR="68585"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Symbol" charset="0"/>
                        <a:buNone/>
                        <a:tabLst/>
                      </a:pPr>
                      <a:endParaRPr kumimoji="0" lang="en-US" sz="500" b="1" i="0" u="none" strike="noStrike" cap="none" normalizeH="0" baseline="0" dirty="0">
                        <a:ln>
                          <a:noFill/>
                        </a:ln>
                        <a:solidFill>
                          <a:schemeClr val="tx1"/>
                        </a:solidFill>
                        <a:effectLst/>
                        <a:latin typeface="Candara" charset="0"/>
                        <a:ea typeface="ＭＳ Ｐゴシック" charset="0"/>
                        <a:cs typeface="Candara"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endParaRPr kumimoji="0" lang="en-US" sz="500" b="1" i="0" u="none" strike="noStrike" cap="none" normalizeH="0" baseline="0" dirty="0" smtClean="0">
                        <a:ln>
                          <a:noFill/>
                        </a:ln>
                        <a:solidFill>
                          <a:schemeClr val="tx1"/>
                        </a:solidFill>
                        <a:effectLst/>
                        <a:latin typeface="Candara" charset="0"/>
                        <a:ea typeface="ＭＳ Ｐゴシック" charset="0"/>
                        <a:cs typeface="Candara"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t>It is a relational offense primarily against God.</a:t>
                      </a: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endParaRPr kumimoji="0" lang="en-US" sz="2400" b="1" i="0" u="none" strike="noStrike" cap="none" normalizeH="0" baseline="0" dirty="0" smtClean="0">
                        <a:ln>
                          <a:noFill/>
                        </a:ln>
                        <a:solidFill>
                          <a:schemeClr val="tx1"/>
                        </a:solidFill>
                        <a:effectLst/>
                        <a:latin typeface="Candara" charset="0"/>
                        <a:ea typeface="ＭＳ Ｐゴシック" charset="0"/>
                        <a:cs typeface="Candara"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smtClean="0">
                        <a:ln>
                          <a:noFill/>
                        </a:ln>
                        <a:solidFill>
                          <a:schemeClr val="tx1"/>
                        </a:solidFill>
                        <a:effectLst/>
                        <a:latin typeface="Candara" charset="0"/>
                        <a:ea typeface="ＭＳ Ｐゴシック" charset="0"/>
                        <a:cs typeface="Candara"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t>Need for </a:t>
                      </a:r>
                      <a:r>
                        <a:rPr kumimoji="0" lang="en-US" sz="2400" b="1" i="1" u="none" strike="noStrike" cap="none" normalizeH="0" baseline="0" dirty="0" smtClean="0">
                          <a:ln>
                            <a:noFill/>
                          </a:ln>
                          <a:solidFill>
                            <a:schemeClr val="tx1"/>
                          </a:solidFill>
                          <a:effectLst/>
                          <a:latin typeface="Candara" charset="0"/>
                          <a:ea typeface="ＭＳ Ｐゴシック" charset="0"/>
                          <a:cs typeface="Candara" charset="0"/>
                        </a:rPr>
                        <a:t>repentance</a:t>
                      </a:r>
                      <a: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t> </a:t>
                      </a:r>
                      <a:endParaRPr kumimoji="0" lang="en-US" sz="2400" b="1" i="1" u="none" strike="noStrike" cap="none" normalizeH="0" baseline="0" dirty="0" smtClean="0">
                        <a:ln>
                          <a:noFill/>
                        </a:ln>
                        <a:solidFill>
                          <a:schemeClr val="tx1"/>
                        </a:solidFill>
                        <a:effectLst/>
                        <a:latin typeface="Candara" charset="0"/>
                        <a:ea typeface="ＭＳ Ｐゴシック" charset="0"/>
                        <a:cs typeface="Candara"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smtClean="0">
                        <a:ln>
                          <a:noFill/>
                        </a:ln>
                        <a:solidFill>
                          <a:schemeClr val="tx1"/>
                        </a:solidFill>
                        <a:effectLst/>
                        <a:latin typeface="Candara" charset="0"/>
                        <a:ea typeface="ＭＳ Ｐゴシック" charset="0"/>
                        <a:cs typeface="Candara"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t>Focus on the invisible: </a:t>
                      </a:r>
                      <a:b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br>
                      <a:r>
                        <a:rPr kumimoji="0" lang="en-US" sz="2400" b="1" i="1" u="none" strike="noStrike" cap="none" normalizeH="0" baseline="0" dirty="0" smtClean="0">
                          <a:ln>
                            <a:noFill/>
                          </a:ln>
                          <a:solidFill>
                            <a:schemeClr val="tx1"/>
                          </a:solidFill>
                          <a:effectLst/>
                          <a:latin typeface="Candara" charset="0"/>
                          <a:ea typeface="ＭＳ Ｐゴシック" charset="0"/>
                          <a:cs typeface="Candara" charset="0"/>
                        </a:rPr>
                        <a:t>heart changes</a:t>
                      </a: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endParaRPr kumimoji="0" lang="en-US" sz="1400" b="1" i="0" u="none" strike="noStrike" cap="none" normalizeH="0" baseline="0" dirty="0" smtClean="0">
                        <a:ln>
                          <a:noFill/>
                        </a:ln>
                        <a:solidFill>
                          <a:schemeClr val="tx1"/>
                        </a:solidFill>
                        <a:effectLst/>
                        <a:latin typeface="Candara" charset="0"/>
                        <a:ea typeface="ＭＳ Ｐゴシック" charset="0"/>
                        <a:cs typeface="Candara" charset="0"/>
                      </a:endParaRPr>
                    </a:p>
                    <a:p>
                      <a:pPr marL="284163" marR="0" lvl="0" indent="-284163"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t>Remedy: Inside-Out</a:t>
                      </a:r>
                      <a:b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br>
                      <a:r>
                        <a:rPr kumimoji="0" lang="en-US" sz="2350" b="1" i="1" u="none" strike="noStrike" cap="none" normalizeH="0" baseline="0" dirty="0" smtClean="0">
                          <a:ln>
                            <a:noFill/>
                          </a:ln>
                          <a:solidFill>
                            <a:schemeClr val="tx1"/>
                          </a:solidFill>
                          <a:effectLst/>
                          <a:latin typeface="Candara" charset="0"/>
                          <a:ea typeface="ＭＳ Ｐゴシック" charset="0"/>
                          <a:cs typeface="Candara" charset="0"/>
                        </a:rPr>
                        <a:t>(“Transform the heart.”)</a:t>
                      </a:r>
                      <a:endParaRPr kumimoji="0" lang="en-US" sz="2350" b="1" i="1" u="none" strike="noStrike" cap="none" normalizeH="0" baseline="0" dirty="0">
                        <a:ln>
                          <a:noFill/>
                        </a:ln>
                        <a:solidFill>
                          <a:schemeClr val="tx1"/>
                        </a:solidFill>
                        <a:effectLst/>
                        <a:latin typeface="Candara" charset="0"/>
                        <a:ea typeface="ＭＳ Ｐゴシック" charset="0"/>
                        <a:cs typeface="Candara" charset="0"/>
                      </a:endParaRPr>
                    </a:p>
                  </a:txBody>
                  <a:tcPr marL="68585" marR="68585"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Tree>
    <p:extLst>
      <p:ext uri="{BB962C8B-B14F-4D97-AF65-F5344CB8AC3E}">
        <p14:creationId xmlns:p14="http://schemas.microsoft.com/office/powerpoint/2010/main" val="7707578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WHAT SCRIPTURE REALLY SAYS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THE </a:t>
            </a:r>
            <a:r>
              <a:rPr lang="en-US" sz="2800" b="1" dirty="0" smtClean="0">
                <a:latin typeface="Candara" charset="0"/>
                <a:ea typeface="MS PGothic" charset="0"/>
                <a:cs typeface="Arial" charset="0"/>
              </a:rPr>
              <a:t>NATURE </a:t>
            </a:r>
            <a:r>
              <a:rPr lang="en-US" sz="2800" b="1" dirty="0">
                <a:latin typeface="Candara" charset="0"/>
                <a:ea typeface="MS PGothic" charset="0"/>
                <a:cs typeface="Arial" charset="0"/>
              </a:rPr>
              <a:t>OF SIN</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Sin is </a:t>
            </a:r>
            <a:r>
              <a:rPr lang="en-US" sz="2400" b="1" spc="-10" dirty="0">
                <a:solidFill>
                  <a:srgbClr val="FF0000"/>
                </a:solidFill>
                <a:latin typeface="Candara" charset="0"/>
                <a:ea typeface="MS PGothic" charset="0"/>
                <a:cs typeface="Arial" charset="0"/>
              </a:rPr>
              <a:t>a universal </a:t>
            </a:r>
            <a:r>
              <a:rPr lang="en-US" sz="2400" b="1" spc="-10" dirty="0" smtClean="0">
                <a:solidFill>
                  <a:srgbClr val="FF0000"/>
                </a:solidFill>
                <a:latin typeface="Candara" charset="0"/>
                <a:ea typeface="MS PGothic" charset="0"/>
                <a:cs typeface="Arial" charset="0"/>
              </a:rPr>
              <a:t>problem </a:t>
            </a:r>
            <a:r>
              <a:rPr lang="en-US" sz="2400" b="1" spc="-10" dirty="0">
                <a:solidFill>
                  <a:srgbClr val="FF0000"/>
                </a:solidFill>
                <a:latin typeface="Candara" charset="0"/>
                <a:ea typeface="MS PGothic" charset="0"/>
                <a:cs typeface="Arial" charset="0"/>
              </a:rPr>
              <a:t>of </a:t>
            </a:r>
            <a:r>
              <a:rPr lang="en-US" sz="2400" b="1" spc="-10" dirty="0" smtClean="0">
                <a:solidFill>
                  <a:srgbClr val="FF0000"/>
                </a:solidFill>
                <a:latin typeface="Candara" charset="0"/>
                <a:ea typeface="MS PGothic" charset="0"/>
                <a:cs typeface="Arial" charset="0"/>
              </a:rPr>
              <a:t>everyone </a:t>
            </a:r>
            <a:r>
              <a:rPr lang="en-US" sz="2400" b="1" spc="-10" dirty="0" smtClean="0">
                <a:solidFill>
                  <a:srgbClr val="000000"/>
                </a:solidFill>
                <a:latin typeface="Candara" charset="0"/>
                <a:ea typeface="MS PGothic" charset="0"/>
                <a:cs typeface="Arial" charset="0"/>
              </a:rPr>
              <a:t>(Rom</a:t>
            </a:r>
            <a:r>
              <a:rPr lang="en-US" sz="2400" b="1" spc="-10" dirty="0">
                <a:solidFill>
                  <a:srgbClr val="000000"/>
                </a:solidFill>
                <a:latin typeface="Candara" charset="0"/>
                <a:ea typeface="MS PGothic" charset="0"/>
                <a:cs typeface="Arial" charset="0"/>
              </a:rPr>
              <a:t>. 3:23; Jer. 17:</a:t>
            </a:r>
            <a:r>
              <a:rPr lang="en-US" sz="2400" b="1" spc="-10" dirty="0" smtClean="0">
                <a:solidFill>
                  <a:srgbClr val="000000"/>
                </a:solidFill>
                <a:latin typeface="Candara" charset="0"/>
                <a:ea typeface="MS PGothic" charset="0"/>
                <a:cs typeface="Arial" charset="0"/>
              </a:rPr>
              <a:t>9).</a:t>
            </a:r>
            <a:br>
              <a:rPr lang="en-US" sz="2400" b="1" spc="-10" dirty="0" smtClean="0">
                <a:solidFill>
                  <a:srgbClr val="000000"/>
                </a:solidFill>
                <a:latin typeface="Candara" charset="0"/>
                <a:ea typeface="MS PGothic" charset="0"/>
                <a:cs typeface="Arial" charset="0"/>
              </a:rPr>
            </a:b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 a</a:t>
            </a:r>
            <a:r>
              <a:rPr lang="en-US" sz="2400" b="1" spc="-10" dirty="0" smtClean="0">
                <a:solidFill>
                  <a:srgbClr val="000000"/>
                </a:solidFill>
                <a:latin typeface="Candara" charset="0"/>
                <a:ea typeface="MS PGothic" charset="0"/>
                <a:cs typeface="Arial" charset="0"/>
              </a:rPr>
              <a:t>ll </a:t>
            </a:r>
            <a:r>
              <a:rPr lang="en-US" sz="2400" b="1" spc="-10" dirty="0">
                <a:solidFill>
                  <a:srgbClr val="000000"/>
                </a:solidFill>
                <a:latin typeface="Candara" charset="0"/>
                <a:ea typeface="MS PGothic" charset="0"/>
                <a:cs typeface="Arial" charset="0"/>
              </a:rPr>
              <a:t>human beings are innately </a:t>
            </a:r>
            <a:r>
              <a:rPr lang="en-US" sz="2400" b="1" spc="-10" dirty="0" smtClean="0">
                <a:solidFill>
                  <a:srgbClr val="000000"/>
                </a:solidFill>
                <a:latin typeface="Candara" charset="0"/>
                <a:ea typeface="MS PGothic" charset="0"/>
                <a:cs typeface="Arial" charset="0"/>
              </a:rPr>
              <a:t>sinful.]</a:t>
            </a:r>
            <a:endParaRPr lang="en-US" sz="2400" b="1" spc="-10" dirty="0">
              <a:solidFill>
                <a:srgbClr val="000000"/>
              </a:solidFill>
              <a:latin typeface="Candara" charset="0"/>
              <a:ea typeface="MS PGothic" charset="0"/>
              <a:cs typeface="Arial" charset="0"/>
            </a:endParaRPr>
          </a:p>
          <a:p>
            <a:pPr marL="0" indent="0" algn="ctr">
              <a:spcBef>
                <a:spcPts val="0"/>
              </a:spcBef>
              <a:buNone/>
            </a:pPr>
            <a:endParaRPr lang="en-US" sz="1200" i="1" dirty="0" smtClean="0">
              <a:latin typeface="Candara"/>
              <a:cs typeface="Candara"/>
            </a:endParaRPr>
          </a:p>
          <a:p>
            <a:pPr marL="0" indent="0" algn="ctr">
              <a:spcBef>
                <a:spcPts val="0"/>
              </a:spcBef>
              <a:buNone/>
            </a:pPr>
            <a:r>
              <a:rPr lang="en-US" sz="2200" i="1" baseline="30000" dirty="0" smtClean="0">
                <a:latin typeface="Candara"/>
                <a:cs typeface="Candara"/>
              </a:rPr>
              <a:t>19</a:t>
            </a:r>
            <a:r>
              <a:rPr lang="en-US" sz="2200" i="1" dirty="0" smtClean="0">
                <a:latin typeface="Candara"/>
                <a:cs typeface="Candara"/>
              </a:rPr>
              <a:t> The heart is deceitful above all things,</a:t>
            </a:r>
            <a:br>
              <a:rPr lang="en-US" sz="2200" i="1" dirty="0" smtClean="0">
                <a:latin typeface="Candara"/>
                <a:cs typeface="Candara"/>
              </a:rPr>
            </a:br>
            <a:r>
              <a:rPr lang="en-US" sz="2200" i="1" dirty="0" smtClean="0">
                <a:latin typeface="Candara"/>
                <a:cs typeface="Candara"/>
              </a:rPr>
              <a:t> and desperately sick; who can understand it?</a:t>
            </a:r>
            <a:br>
              <a:rPr lang="en-US" sz="2200" i="1" dirty="0" smtClean="0">
                <a:latin typeface="Candara"/>
                <a:cs typeface="Candara"/>
              </a:rPr>
            </a:br>
            <a:r>
              <a:rPr lang="en-US" sz="2200" i="1" dirty="0" smtClean="0">
                <a:latin typeface="Candara"/>
                <a:cs typeface="Candara"/>
              </a:rPr>
              <a:t>Jeremiah 17:9</a:t>
            </a:r>
            <a:endParaRPr lang="en-US" sz="2200" b="1" dirty="0">
              <a:latin typeface="Candara" charset="0"/>
              <a:ea typeface="MS PGothic" charset="0"/>
              <a:cs typeface="Arial" charset="0"/>
            </a:endParaRPr>
          </a:p>
        </p:txBody>
      </p:sp>
    </p:spTree>
    <p:extLst>
      <p:ext uri="{BB962C8B-B14F-4D97-AF65-F5344CB8AC3E}">
        <p14:creationId xmlns:p14="http://schemas.microsoft.com/office/powerpoint/2010/main" val="16581216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WHAT SCRIPTURE REALLY SAYS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THE </a:t>
            </a:r>
            <a:r>
              <a:rPr lang="en-US" sz="2800" b="1" dirty="0" smtClean="0">
                <a:latin typeface="Candara" charset="0"/>
                <a:ea typeface="MS PGothic" charset="0"/>
                <a:cs typeface="Arial" charset="0"/>
              </a:rPr>
              <a:t>NATURE </a:t>
            </a:r>
            <a:r>
              <a:rPr lang="en-US" sz="2800" b="1" dirty="0">
                <a:latin typeface="Candara" charset="0"/>
                <a:ea typeface="MS PGothic" charset="0"/>
                <a:cs typeface="Arial" charset="0"/>
              </a:rPr>
              <a:t>OF SIN</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Sin is </a:t>
            </a:r>
            <a:r>
              <a:rPr lang="en-US" sz="2400" b="1" spc="-10" dirty="0">
                <a:solidFill>
                  <a:srgbClr val="FF0000"/>
                </a:solidFill>
                <a:latin typeface="Candara" charset="0"/>
                <a:ea typeface="MS PGothic" charset="0"/>
                <a:cs typeface="Arial" charset="0"/>
              </a:rPr>
              <a:t>a universal </a:t>
            </a:r>
            <a:r>
              <a:rPr lang="en-US" sz="2400" b="1" spc="-10" dirty="0" smtClean="0">
                <a:solidFill>
                  <a:srgbClr val="FF0000"/>
                </a:solidFill>
                <a:latin typeface="Candara" charset="0"/>
                <a:ea typeface="MS PGothic" charset="0"/>
                <a:cs typeface="Arial" charset="0"/>
              </a:rPr>
              <a:t>problem </a:t>
            </a:r>
            <a:r>
              <a:rPr lang="en-US" sz="2400" b="1" spc="-10" dirty="0">
                <a:solidFill>
                  <a:srgbClr val="FF0000"/>
                </a:solidFill>
                <a:latin typeface="Candara" charset="0"/>
                <a:ea typeface="MS PGothic" charset="0"/>
                <a:cs typeface="Arial" charset="0"/>
              </a:rPr>
              <a:t>of </a:t>
            </a:r>
            <a:r>
              <a:rPr lang="en-US" sz="2400" b="1" spc="-10" dirty="0" smtClean="0">
                <a:solidFill>
                  <a:srgbClr val="FF0000"/>
                </a:solidFill>
                <a:latin typeface="Candara" charset="0"/>
                <a:ea typeface="MS PGothic" charset="0"/>
                <a:cs typeface="Arial" charset="0"/>
              </a:rPr>
              <a:t>everyone </a:t>
            </a:r>
            <a:r>
              <a:rPr lang="en-US" sz="2400" b="1" spc="-10" dirty="0" smtClean="0">
                <a:solidFill>
                  <a:srgbClr val="000000"/>
                </a:solidFill>
                <a:latin typeface="Candara" charset="0"/>
                <a:ea typeface="MS PGothic" charset="0"/>
                <a:cs typeface="Arial" charset="0"/>
              </a:rPr>
              <a:t>(Rom</a:t>
            </a:r>
            <a:r>
              <a:rPr lang="en-US" sz="2400" b="1" spc="-10" dirty="0">
                <a:solidFill>
                  <a:srgbClr val="000000"/>
                </a:solidFill>
                <a:latin typeface="Candara" charset="0"/>
                <a:ea typeface="MS PGothic" charset="0"/>
                <a:cs typeface="Arial" charset="0"/>
              </a:rPr>
              <a:t>. 3:23; Jer. 17:</a:t>
            </a:r>
            <a:r>
              <a:rPr lang="en-US" sz="2400" b="1" spc="-10" dirty="0" smtClean="0">
                <a:solidFill>
                  <a:srgbClr val="000000"/>
                </a:solidFill>
                <a:latin typeface="Candara" charset="0"/>
                <a:ea typeface="MS PGothic" charset="0"/>
                <a:cs typeface="Arial" charset="0"/>
              </a:rPr>
              <a:t>9).</a:t>
            </a:r>
            <a:br>
              <a:rPr lang="en-US" sz="2400" b="1" spc="-10" dirty="0" smtClean="0">
                <a:solidFill>
                  <a:srgbClr val="000000"/>
                </a:solidFill>
                <a:latin typeface="Candara" charset="0"/>
                <a:ea typeface="MS PGothic" charset="0"/>
                <a:cs typeface="Arial" charset="0"/>
              </a:rPr>
            </a:b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 a</a:t>
            </a:r>
            <a:r>
              <a:rPr lang="en-US" sz="2400" b="1" spc="-10" dirty="0" smtClean="0">
                <a:solidFill>
                  <a:srgbClr val="000000"/>
                </a:solidFill>
                <a:latin typeface="Candara" charset="0"/>
                <a:ea typeface="MS PGothic" charset="0"/>
                <a:cs typeface="Arial" charset="0"/>
              </a:rPr>
              <a:t>ll </a:t>
            </a:r>
            <a:r>
              <a:rPr lang="en-US" sz="2400" b="1" spc="-10" dirty="0">
                <a:solidFill>
                  <a:srgbClr val="000000"/>
                </a:solidFill>
                <a:latin typeface="Candara" charset="0"/>
                <a:ea typeface="MS PGothic" charset="0"/>
                <a:cs typeface="Arial" charset="0"/>
              </a:rPr>
              <a:t>human beings are innately </a:t>
            </a:r>
            <a:r>
              <a:rPr lang="en-US" sz="2400" b="1" spc="-10" dirty="0" smtClean="0">
                <a:solidFill>
                  <a:srgbClr val="000000"/>
                </a:solidFill>
                <a:latin typeface="Candara" charset="0"/>
                <a:ea typeface="MS PGothic" charset="0"/>
                <a:cs typeface="Arial" charset="0"/>
              </a:rPr>
              <a:t>sinful.]</a:t>
            </a:r>
            <a:endParaRPr lang="en-US" sz="2400" b="1" spc="-10" dirty="0">
              <a:solidFill>
                <a:srgbClr val="000000"/>
              </a:solidFill>
              <a:latin typeface="Candara" charset="0"/>
              <a:ea typeface="MS PGothic" charset="0"/>
              <a:cs typeface="Arial" charset="0"/>
            </a:endParaRPr>
          </a:p>
          <a:p>
            <a:pPr marL="0" indent="0">
              <a:buNone/>
              <a:defRPr/>
            </a:pPr>
            <a:endParaRPr lang="en-US" sz="800" b="1" dirty="0" smtClean="0">
              <a:latin typeface="Candara" charset="0"/>
              <a:ea typeface="MS PGothic" charset="0"/>
              <a:cs typeface="Arial" charset="0"/>
            </a:endParaRPr>
          </a:p>
          <a:p>
            <a:pPr>
              <a:defRPr/>
            </a:pPr>
            <a:r>
              <a:rPr lang="en-US" sz="2400" b="1" spc="-10" dirty="0">
                <a:solidFill>
                  <a:srgbClr val="000000"/>
                </a:solidFill>
                <a:latin typeface="Candara" charset="0"/>
                <a:ea typeface="MS PGothic" charset="0"/>
                <a:cs typeface="Arial" charset="0"/>
              </a:rPr>
              <a:t>Sin is </a:t>
            </a:r>
            <a:r>
              <a:rPr lang="en-US" sz="2400" b="1" spc="-10" dirty="0">
                <a:solidFill>
                  <a:srgbClr val="FF0000"/>
                </a:solidFill>
                <a:latin typeface="Candara" charset="0"/>
                <a:ea typeface="MS PGothic" charset="0"/>
                <a:cs typeface="Arial" charset="0"/>
              </a:rPr>
              <a:t>ultimately </a:t>
            </a:r>
            <a:r>
              <a:rPr lang="en-US" sz="2400" b="1" spc="-10" dirty="0" smtClean="0">
                <a:solidFill>
                  <a:srgbClr val="FF0000"/>
                </a:solidFill>
                <a:latin typeface="Candara" charset="0"/>
                <a:ea typeface="MS PGothic" charset="0"/>
                <a:cs typeface="Arial" charset="0"/>
              </a:rPr>
              <a:t>about </a:t>
            </a:r>
            <a:r>
              <a:rPr lang="en-US" sz="2400" b="1" spc="-10" dirty="0">
                <a:solidFill>
                  <a:srgbClr val="FF0000"/>
                </a:solidFill>
                <a:latin typeface="Candara" charset="0"/>
                <a:ea typeface="MS PGothic" charset="0"/>
                <a:cs typeface="Arial" charset="0"/>
              </a:rPr>
              <a:t>dethroning God by </a:t>
            </a:r>
            <a:r>
              <a:rPr lang="en-US" sz="2400" b="1" spc="-10" dirty="0" smtClean="0">
                <a:solidFill>
                  <a:srgbClr val="FF0000"/>
                </a:solidFill>
                <a:latin typeface="Candara" charset="0"/>
                <a:ea typeface="MS PGothic" charset="0"/>
                <a:cs typeface="Arial" charset="0"/>
              </a:rPr>
              <a:t>self</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either by breaking or keeping God’s law (Gen. 3:4-5; James 4:7-10</a:t>
            </a:r>
            <a:r>
              <a:rPr lang="en-US" sz="2400" b="1" spc="-10" dirty="0" smtClean="0">
                <a:solidFill>
                  <a:srgbClr val="000000"/>
                </a:solidFill>
                <a:latin typeface="Candara" charset="0"/>
                <a:ea typeface="MS PGothic" charset="0"/>
                <a:cs typeface="Arial" charset="0"/>
              </a:rPr>
              <a:t>).</a:t>
            </a:r>
            <a:br>
              <a:rPr lang="en-US" sz="2400" b="1" spc="-10" dirty="0" smtClean="0">
                <a:solidFill>
                  <a:srgbClr val="000000"/>
                </a:solidFill>
                <a:latin typeface="Candara" charset="0"/>
                <a:ea typeface="MS PGothic" charset="0"/>
                <a:cs typeface="Arial" charset="0"/>
              </a:rPr>
            </a:br>
            <a:endParaRPr lang="en-US" sz="1000" i="1" dirty="0" smtClean="0">
              <a:solidFill>
                <a:srgbClr val="000000"/>
              </a:solidFill>
              <a:latin typeface="Candara"/>
              <a:cs typeface="Candara"/>
            </a:endParaRPr>
          </a:p>
          <a:p>
            <a:pPr marL="0" lvl="0" indent="0" algn="ctr">
              <a:spcBef>
                <a:spcPts val="0"/>
              </a:spcBef>
              <a:buNone/>
            </a:pPr>
            <a:r>
              <a:rPr lang="en-US" sz="2200" i="1" baseline="30000" dirty="0" smtClean="0">
                <a:solidFill>
                  <a:srgbClr val="000000"/>
                </a:solidFill>
                <a:latin typeface="Candara"/>
                <a:cs typeface="Candara"/>
              </a:rPr>
              <a:t>4</a:t>
            </a:r>
            <a:r>
              <a:rPr lang="en-US" sz="2200" i="1" dirty="0" smtClean="0">
                <a:solidFill>
                  <a:srgbClr val="000000"/>
                </a:solidFill>
                <a:latin typeface="Candara"/>
                <a:cs typeface="Candara"/>
              </a:rPr>
              <a:t> But the serpent said to the woman, “You will not surely die. </a:t>
            </a:r>
            <a:br>
              <a:rPr lang="en-US" sz="2200" i="1" dirty="0" smtClean="0">
                <a:solidFill>
                  <a:srgbClr val="000000"/>
                </a:solidFill>
                <a:latin typeface="Candara"/>
                <a:cs typeface="Candara"/>
              </a:rPr>
            </a:br>
            <a:r>
              <a:rPr lang="en-US" sz="2200" i="1" baseline="30000" dirty="0" smtClean="0">
                <a:solidFill>
                  <a:srgbClr val="000000"/>
                </a:solidFill>
                <a:latin typeface="Candara"/>
                <a:cs typeface="Candara"/>
              </a:rPr>
              <a:t>5</a:t>
            </a:r>
            <a:r>
              <a:rPr lang="en-US" sz="2200" i="1" dirty="0" smtClean="0">
                <a:solidFill>
                  <a:srgbClr val="000000"/>
                </a:solidFill>
                <a:latin typeface="Candara"/>
                <a:cs typeface="Candara"/>
              </a:rPr>
              <a:t> For God knows that when you eat of it your eyes will be opened, </a:t>
            </a:r>
            <a:br>
              <a:rPr lang="en-US" sz="2200" i="1" dirty="0" smtClean="0">
                <a:solidFill>
                  <a:srgbClr val="000000"/>
                </a:solidFill>
                <a:latin typeface="Candara"/>
                <a:cs typeface="Candara"/>
              </a:rPr>
            </a:br>
            <a:r>
              <a:rPr lang="en-US" sz="2200" i="1" dirty="0" smtClean="0">
                <a:solidFill>
                  <a:srgbClr val="000000"/>
                </a:solidFill>
                <a:latin typeface="Candara"/>
                <a:cs typeface="Candara"/>
              </a:rPr>
              <a:t>and you will be like God, knowing good and evil.”</a:t>
            </a:r>
            <a:br>
              <a:rPr lang="en-US" sz="2200" i="1" dirty="0" smtClean="0">
                <a:solidFill>
                  <a:srgbClr val="000000"/>
                </a:solidFill>
                <a:latin typeface="Candara"/>
                <a:cs typeface="Candara"/>
              </a:rPr>
            </a:br>
            <a:r>
              <a:rPr lang="en-US" sz="2200" i="1" dirty="0" smtClean="0">
                <a:solidFill>
                  <a:srgbClr val="000000"/>
                </a:solidFill>
                <a:latin typeface="Candara"/>
                <a:cs typeface="Candara"/>
              </a:rPr>
              <a:t>Genesis 3:4-5</a:t>
            </a: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18142282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WHAT SCRIPTURE REALLY SAYS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THE </a:t>
            </a:r>
            <a:r>
              <a:rPr lang="en-US" sz="2800" b="1" dirty="0" smtClean="0">
                <a:latin typeface="Candara" charset="0"/>
                <a:ea typeface="MS PGothic" charset="0"/>
                <a:cs typeface="Arial" charset="0"/>
              </a:rPr>
              <a:t>NATURE </a:t>
            </a:r>
            <a:r>
              <a:rPr lang="en-US" sz="2800" b="1" dirty="0">
                <a:latin typeface="Candara" charset="0"/>
                <a:ea typeface="MS PGothic" charset="0"/>
                <a:cs typeface="Arial" charset="0"/>
              </a:rPr>
              <a:t>OF SIN</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Sin is </a:t>
            </a:r>
            <a:r>
              <a:rPr lang="en-US" sz="2400" b="1" spc="-10" dirty="0">
                <a:solidFill>
                  <a:srgbClr val="FF0000"/>
                </a:solidFill>
                <a:latin typeface="Candara" charset="0"/>
                <a:ea typeface="MS PGothic" charset="0"/>
                <a:cs typeface="Arial" charset="0"/>
              </a:rPr>
              <a:t>a universal </a:t>
            </a:r>
            <a:r>
              <a:rPr lang="en-US" sz="2400" b="1" spc="-10" dirty="0" smtClean="0">
                <a:solidFill>
                  <a:srgbClr val="FF0000"/>
                </a:solidFill>
                <a:latin typeface="Candara" charset="0"/>
                <a:ea typeface="MS PGothic" charset="0"/>
                <a:cs typeface="Arial" charset="0"/>
              </a:rPr>
              <a:t>problem </a:t>
            </a:r>
            <a:r>
              <a:rPr lang="en-US" sz="2400" b="1" spc="-10" dirty="0">
                <a:solidFill>
                  <a:srgbClr val="FF0000"/>
                </a:solidFill>
                <a:latin typeface="Candara" charset="0"/>
                <a:ea typeface="MS PGothic" charset="0"/>
                <a:cs typeface="Arial" charset="0"/>
              </a:rPr>
              <a:t>of </a:t>
            </a:r>
            <a:r>
              <a:rPr lang="en-US" sz="2400" b="1" spc="-10" dirty="0" smtClean="0">
                <a:solidFill>
                  <a:srgbClr val="FF0000"/>
                </a:solidFill>
                <a:latin typeface="Candara" charset="0"/>
                <a:ea typeface="MS PGothic" charset="0"/>
                <a:cs typeface="Arial" charset="0"/>
              </a:rPr>
              <a:t>everyone </a:t>
            </a:r>
            <a:r>
              <a:rPr lang="en-US" sz="2400" b="1" spc="-10" dirty="0" smtClean="0">
                <a:solidFill>
                  <a:srgbClr val="000000"/>
                </a:solidFill>
                <a:latin typeface="Candara" charset="0"/>
                <a:ea typeface="MS PGothic" charset="0"/>
                <a:cs typeface="Arial" charset="0"/>
              </a:rPr>
              <a:t>(Rom</a:t>
            </a:r>
            <a:r>
              <a:rPr lang="en-US" sz="2400" b="1" spc="-10" dirty="0">
                <a:solidFill>
                  <a:srgbClr val="000000"/>
                </a:solidFill>
                <a:latin typeface="Candara" charset="0"/>
                <a:ea typeface="MS PGothic" charset="0"/>
                <a:cs typeface="Arial" charset="0"/>
              </a:rPr>
              <a:t>. 3:23; Jer. 17:</a:t>
            </a:r>
            <a:r>
              <a:rPr lang="en-US" sz="2400" b="1" spc="-10" dirty="0" smtClean="0">
                <a:solidFill>
                  <a:srgbClr val="000000"/>
                </a:solidFill>
                <a:latin typeface="Candara" charset="0"/>
                <a:ea typeface="MS PGothic" charset="0"/>
                <a:cs typeface="Arial" charset="0"/>
              </a:rPr>
              <a:t>9).</a:t>
            </a:r>
            <a:br>
              <a:rPr lang="en-US" sz="2400" b="1" spc="-10" dirty="0" smtClean="0">
                <a:solidFill>
                  <a:srgbClr val="000000"/>
                </a:solidFill>
                <a:latin typeface="Candara" charset="0"/>
                <a:ea typeface="MS PGothic" charset="0"/>
                <a:cs typeface="Arial" charset="0"/>
              </a:rPr>
            </a:b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 a</a:t>
            </a:r>
            <a:r>
              <a:rPr lang="en-US" sz="2400" b="1" spc="-10" dirty="0" smtClean="0">
                <a:solidFill>
                  <a:srgbClr val="000000"/>
                </a:solidFill>
                <a:latin typeface="Candara" charset="0"/>
                <a:ea typeface="MS PGothic" charset="0"/>
                <a:cs typeface="Arial" charset="0"/>
              </a:rPr>
              <a:t>ll </a:t>
            </a:r>
            <a:r>
              <a:rPr lang="en-US" sz="2400" b="1" spc="-10" dirty="0">
                <a:solidFill>
                  <a:srgbClr val="000000"/>
                </a:solidFill>
                <a:latin typeface="Candara" charset="0"/>
                <a:ea typeface="MS PGothic" charset="0"/>
                <a:cs typeface="Arial" charset="0"/>
              </a:rPr>
              <a:t>human beings are innately </a:t>
            </a:r>
            <a:r>
              <a:rPr lang="en-US" sz="2400" b="1" spc="-10" dirty="0" smtClean="0">
                <a:solidFill>
                  <a:srgbClr val="000000"/>
                </a:solidFill>
                <a:latin typeface="Candara" charset="0"/>
                <a:ea typeface="MS PGothic" charset="0"/>
                <a:cs typeface="Arial" charset="0"/>
              </a:rPr>
              <a:t>sinful.]</a:t>
            </a:r>
            <a:endParaRPr lang="en-US" sz="2400" b="1" spc="-10" dirty="0">
              <a:solidFill>
                <a:srgbClr val="000000"/>
              </a:solidFill>
              <a:latin typeface="Candara" charset="0"/>
              <a:ea typeface="MS PGothic" charset="0"/>
              <a:cs typeface="Arial" charset="0"/>
            </a:endParaRPr>
          </a:p>
          <a:p>
            <a:pPr marL="0" indent="0">
              <a:buNone/>
              <a:defRPr/>
            </a:pPr>
            <a:endParaRPr lang="en-US" sz="800" b="1" dirty="0" smtClean="0">
              <a:latin typeface="Candara" charset="0"/>
              <a:ea typeface="MS PGothic" charset="0"/>
              <a:cs typeface="Arial" charset="0"/>
            </a:endParaRPr>
          </a:p>
          <a:p>
            <a:pPr>
              <a:defRPr/>
            </a:pPr>
            <a:r>
              <a:rPr lang="en-US" sz="2400" b="1" spc="-10" dirty="0">
                <a:solidFill>
                  <a:srgbClr val="000000"/>
                </a:solidFill>
                <a:latin typeface="Candara" charset="0"/>
                <a:ea typeface="MS PGothic" charset="0"/>
                <a:cs typeface="Arial" charset="0"/>
              </a:rPr>
              <a:t>Sin is </a:t>
            </a:r>
            <a:r>
              <a:rPr lang="en-US" sz="2400" b="1" spc="-10" dirty="0">
                <a:solidFill>
                  <a:srgbClr val="FF0000"/>
                </a:solidFill>
                <a:latin typeface="Candara" charset="0"/>
                <a:ea typeface="MS PGothic" charset="0"/>
                <a:cs typeface="Arial" charset="0"/>
              </a:rPr>
              <a:t>ultimately </a:t>
            </a:r>
            <a:r>
              <a:rPr lang="en-US" sz="2400" b="1" spc="-10" dirty="0" smtClean="0">
                <a:solidFill>
                  <a:srgbClr val="FF0000"/>
                </a:solidFill>
                <a:latin typeface="Candara" charset="0"/>
                <a:ea typeface="MS PGothic" charset="0"/>
                <a:cs typeface="Arial" charset="0"/>
              </a:rPr>
              <a:t>about </a:t>
            </a:r>
            <a:r>
              <a:rPr lang="en-US" sz="2400" b="1" spc="-10" dirty="0">
                <a:solidFill>
                  <a:srgbClr val="FF0000"/>
                </a:solidFill>
                <a:latin typeface="Candara" charset="0"/>
                <a:ea typeface="MS PGothic" charset="0"/>
                <a:cs typeface="Arial" charset="0"/>
              </a:rPr>
              <a:t>dethroning God by </a:t>
            </a:r>
            <a:r>
              <a:rPr lang="en-US" sz="2400" b="1" spc="-10" dirty="0" smtClean="0">
                <a:solidFill>
                  <a:srgbClr val="FF0000"/>
                </a:solidFill>
                <a:latin typeface="Candara" charset="0"/>
                <a:ea typeface="MS PGothic" charset="0"/>
                <a:cs typeface="Arial" charset="0"/>
              </a:rPr>
              <a:t>self</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either by breaking or keeping God’s law (Gen. 3:4-5; James 4:7-10</a:t>
            </a:r>
            <a:r>
              <a:rPr lang="en-US" sz="2400" b="1" spc="-10" dirty="0" smtClean="0">
                <a:solidFill>
                  <a:srgbClr val="000000"/>
                </a:solidFill>
                <a:latin typeface="Candara" charset="0"/>
                <a:ea typeface="MS PGothic" charset="0"/>
                <a:cs typeface="Arial" charset="0"/>
              </a:rPr>
              <a:t>).</a:t>
            </a:r>
            <a:br>
              <a:rPr lang="en-US" sz="2400" b="1" spc="-10" dirty="0" smtClean="0">
                <a:solidFill>
                  <a:srgbClr val="000000"/>
                </a:solidFill>
                <a:latin typeface="Candara" charset="0"/>
                <a:ea typeface="MS PGothic" charset="0"/>
                <a:cs typeface="Arial" charset="0"/>
              </a:rPr>
            </a:br>
            <a:endParaRPr lang="en-US" sz="1000" i="1" dirty="0" smtClean="0">
              <a:solidFill>
                <a:srgbClr val="000000"/>
              </a:solidFill>
              <a:latin typeface="Candara"/>
              <a:cs typeface="Candara"/>
            </a:endParaRPr>
          </a:p>
          <a:p>
            <a:pPr>
              <a:defRPr/>
            </a:pPr>
            <a:r>
              <a:rPr lang="en-US" sz="2400" b="1" spc="-10" dirty="0">
                <a:solidFill>
                  <a:srgbClr val="000000"/>
                </a:solidFill>
                <a:latin typeface="Candara" charset="0"/>
                <a:ea typeface="MS PGothic" charset="0"/>
                <a:cs typeface="Arial" charset="0"/>
              </a:rPr>
              <a:t>Sin is </a:t>
            </a:r>
            <a:r>
              <a:rPr lang="en-US" sz="2400" b="1" spc="-10" dirty="0">
                <a:solidFill>
                  <a:srgbClr val="FF0000"/>
                </a:solidFill>
                <a:latin typeface="Candara" charset="0"/>
                <a:ea typeface="MS PGothic" charset="0"/>
                <a:cs typeface="Arial" charset="0"/>
              </a:rPr>
              <a:t>primarily internal not </a:t>
            </a:r>
            <a:r>
              <a:rPr lang="en-US" sz="2400" b="1" spc="-10" dirty="0" smtClean="0">
                <a:solidFill>
                  <a:srgbClr val="FF0000"/>
                </a:solidFill>
                <a:latin typeface="Candara" charset="0"/>
                <a:ea typeface="MS PGothic" charset="0"/>
                <a:cs typeface="Arial" charset="0"/>
              </a:rPr>
              <a:t>external</a:t>
            </a:r>
            <a:r>
              <a:rPr lang="en-US" sz="2400" b="1" spc="-10" dirty="0" smtClean="0">
                <a:solidFill>
                  <a:srgbClr val="000000"/>
                </a:solidFill>
                <a:latin typeface="Candara" charset="0"/>
                <a:ea typeface="MS PGothic" charset="0"/>
                <a:cs typeface="Arial" charset="0"/>
              </a:rPr>
              <a:t> (</a:t>
            </a:r>
            <a:r>
              <a:rPr lang="hu-HU" sz="2250" b="1" spc="-10" dirty="0" smtClean="0">
                <a:solidFill>
                  <a:srgbClr val="000000"/>
                </a:solidFill>
                <a:latin typeface="Candara" charset="0"/>
                <a:ea typeface="MS PGothic" charset="0"/>
                <a:cs typeface="Arial" charset="0"/>
              </a:rPr>
              <a:t>Mk. </a:t>
            </a:r>
            <a:r>
              <a:rPr lang="hu-HU" sz="2250" b="1" spc="-10" dirty="0">
                <a:solidFill>
                  <a:srgbClr val="000000"/>
                </a:solidFill>
                <a:latin typeface="Candara" charset="0"/>
                <a:ea typeface="MS PGothic" charset="0"/>
                <a:cs typeface="Arial" charset="0"/>
              </a:rPr>
              <a:t>7:20-23; Matt. 23:25-</a:t>
            </a:r>
            <a:r>
              <a:rPr lang="hu-HU" sz="2250" b="1" spc="-10" dirty="0" smtClean="0">
                <a:solidFill>
                  <a:srgbClr val="000000"/>
                </a:solidFill>
                <a:latin typeface="Candara" charset="0"/>
                <a:ea typeface="MS PGothic" charset="0"/>
                <a:cs typeface="Arial" charset="0"/>
              </a:rPr>
              <a:t>26</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a:t>
            </a:r>
            <a:br>
              <a:rPr lang="en-US" sz="2400" b="1" spc="-10" dirty="0">
                <a:solidFill>
                  <a:srgbClr val="000000"/>
                </a:solidFill>
                <a:latin typeface="Candara" charset="0"/>
                <a:ea typeface="MS PGothic" charset="0"/>
                <a:cs typeface="Arial" charset="0"/>
              </a:rPr>
            </a:br>
            <a:endParaRPr lang="en-US" sz="1000" i="1" dirty="0">
              <a:solidFill>
                <a:srgbClr val="000000"/>
              </a:solidFill>
              <a:latin typeface="Candara"/>
              <a:cs typeface="Candara"/>
            </a:endParaRPr>
          </a:p>
          <a:p>
            <a:pPr marL="0" lvl="0" indent="0" algn="ctr">
              <a:spcBef>
                <a:spcPts val="0"/>
              </a:spcBef>
              <a:buNone/>
            </a:pPr>
            <a:r>
              <a:rPr lang="en-US" sz="2200" i="1" baseline="30000" dirty="0">
                <a:solidFill>
                  <a:srgbClr val="000000"/>
                </a:solidFill>
                <a:latin typeface="Candara"/>
                <a:cs typeface="Candara"/>
              </a:rPr>
              <a:t>20</a:t>
            </a:r>
            <a:r>
              <a:rPr lang="en-US" sz="2200" i="1" dirty="0">
                <a:solidFill>
                  <a:srgbClr val="000000"/>
                </a:solidFill>
                <a:latin typeface="Candara"/>
                <a:cs typeface="Candara"/>
              </a:rPr>
              <a:t> And he said, “What comes out of a person is what defiles him.</a:t>
            </a:r>
            <a:br>
              <a:rPr lang="en-US" sz="2200" i="1" dirty="0">
                <a:solidFill>
                  <a:srgbClr val="000000"/>
                </a:solidFill>
                <a:latin typeface="Candara"/>
                <a:cs typeface="Candara"/>
              </a:rPr>
            </a:br>
            <a:r>
              <a:rPr lang="en-US" sz="2200" i="1" dirty="0">
                <a:solidFill>
                  <a:srgbClr val="000000"/>
                </a:solidFill>
                <a:latin typeface="Candara"/>
                <a:cs typeface="Candara"/>
              </a:rPr>
              <a:t> </a:t>
            </a:r>
            <a:r>
              <a:rPr lang="en-US" sz="2200" i="1" baseline="30000" dirty="0">
                <a:solidFill>
                  <a:srgbClr val="000000"/>
                </a:solidFill>
                <a:latin typeface="Candara"/>
                <a:cs typeface="Candara"/>
              </a:rPr>
              <a:t>21</a:t>
            </a:r>
            <a:r>
              <a:rPr lang="en-US" sz="2200" i="1" dirty="0">
                <a:solidFill>
                  <a:srgbClr val="000000"/>
                </a:solidFill>
                <a:latin typeface="Candara"/>
                <a:cs typeface="Candara"/>
              </a:rPr>
              <a:t> For from within, out of the heart of man, come evil thoughts, </a:t>
            </a:r>
            <a:br>
              <a:rPr lang="en-US" sz="2200" i="1" dirty="0">
                <a:solidFill>
                  <a:srgbClr val="000000"/>
                </a:solidFill>
                <a:latin typeface="Candara"/>
                <a:cs typeface="Candara"/>
              </a:rPr>
            </a:br>
            <a:r>
              <a:rPr lang="en-US" sz="2200" i="1" dirty="0">
                <a:solidFill>
                  <a:srgbClr val="000000"/>
                </a:solidFill>
                <a:latin typeface="Candara"/>
                <a:cs typeface="Candara"/>
              </a:rPr>
              <a:t>sexual immorality, theft, murder, adultery, </a:t>
            </a:r>
            <a:r>
              <a:rPr lang="en-US" sz="2200" i="1" baseline="30000" dirty="0">
                <a:solidFill>
                  <a:srgbClr val="000000"/>
                </a:solidFill>
                <a:latin typeface="Candara"/>
                <a:cs typeface="Candara"/>
              </a:rPr>
              <a:t>22</a:t>
            </a:r>
            <a:r>
              <a:rPr lang="en-US" sz="2200" i="1" dirty="0">
                <a:solidFill>
                  <a:srgbClr val="000000"/>
                </a:solidFill>
                <a:latin typeface="Candara"/>
                <a:cs typeface="Candara"/>
              </a:rPr>
              <a:t> coveting, wickedness, </a:t>
            </a:r>
            <a:br>
              <a:rPr lang="en-US" sz="2200" i="1" dirty="0">
                <a:solidFill>
                  <a:srgbClr val="000000"/>
                </a:solidFill>
                <a:latin typeface="Candara"/>
                <a:cs typeface="Candara"/>
              </a:rPr>
            </a:br>
            <a:r>
              <a:rPr lang="en-US" sz="2200" i="1" dirty="0">
                <a:solidFill>
                  <a:srgbClr val="000000"/>
                </a:solidFill>
                <a:latin typeface="Candara"/>
                <a:cs typeface="Candara"/>
              </a:rPr>
              <a:t>deceit, sensuality, envy, slander, pride, foolishness. </a:t>
            </a:r>
            <a:r>
              <a:rPr lang="en-US" sz="2200" i="1" baseline="30000" dirty="0">
                <a:solidFill>
                  <a:srgbClr val="000000"/>
                </a:solidFill>
                <a:latin typeface="Candara"/>
                <a:cs typeface="Candara"/>
              </a:rPr>
              <a:t>23</a:t>
            </a:r>
            <a:r>
              <a:rPr lang="en-US" sz="2200" i="1" dirty="0">
                <a:solidFill>
                  <a:srgbClr val="000000"/>
                </a:solidFill>
                <a:latin typeface="Candara"/>
                <a:cs typeface="Candara"/>
              </a:rPr>
              <a:t> All these </a:t>
            </a:r>
            <a:br>
              <a:rPr lang="en-US" sz="2200" i="1" dirty="0">
                <a:solidFill>
                  <a:srgbClr val="000000"/>
                </a:solidFill>
                <a:latin typeface="Candara"/>
                <a:cs typeface="Candara"/>
              </a:rPr>
            </a:br>
            <a:r>
              <a:rPr lang="en-US" sz="2200" i="1" dirty="0">
                <a:solidFill>
                  <a:srgbClr val="000000"/>
                </a:solidFill>
                <a:latin typeface="Candara"/>
                <a:cs typeface="Candara"/>
              </a:rPr>
              <a:t>evil things come from within, and they defile a person.”</a:t>
            </a:r>
            <a:br>
              <a:rPr lang="en-US" sz="2200" i="1" dirty="0">
                <a:solidFill>
                  <a:srgbClr val="000000"/>
                </a:solidFill>
                <a:latin typeface="Candara"/>
                <a:cs typeface="Candara"/>
              </a:rPr>
            </a:br>
            <a:r>
              <a:rPr lang="en-US" sz="2200" i="1" dirty="0">
                <a:solidFill>
                  <a:srgbClr val="000000"/>
                </a:solidFill>
                <a:latin typeface="Candara"/>
                <a:cs typeface="Candara"/>
              </a:rPr>
              <a:t>Matthew 7:20-23</a:t>
            </a: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7820824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WHAT SCRIPTURE REALLY SAYS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THE </a:t>
            </a:r>
            <a:r>
              <a:rPr lang="en-US" sz="2800" b="1" dirty="0" smtClean="0">
                <a:latin typeface="Candara" charset="0"/>
                <a:ea typeface="MS PGothic" charset="0"/>
                <a:cs typeface="Arial" charset="0"/>
              </a:rPr>
              <a:t>NATURE </a:t>
            </a:r>
            <a:r>
              <a:rPr lang="en-US" sz="2800" b="1" dirty="0">
                <a:latin typeface="Candara" charset="0"/>
                <a:ea typeface="MS PGothic" charset="0"/>
                <a:cs typeface="Arial" charset="0"/>
              </a:rPr>
              <a:t>OF SIN</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Sin is </a:t>
            </a:r>
            <a:r>
              <a:rPr lang="en-US" sz="2400" b="1" spc="-10" dirty="0">
                <a:solidFill>
                  <a:srgbClr val="FF0000"/>
                </a:solidFill>
                <a:latin typeface="Candara" charset="0"/>
                <a:ea typeface="MS PGothic" charset="0"/>
                <a:cs typeface="Arial" charset="0"/>
              </a:rPr>
              <a:t>a universal </a:t>
            </a:r>
            <a:r>
              <a:rPr lang="en-US" sz="2400" b="1" spc="-10" dirty="0" smtClean="0">
                <a:solidFill>
                  <a:srgbClr val="FF0000"/>
                </a:solidFill>
                <a:latin typeface="Candara" charset="0"/>
                <a:ea typeface="MS PGothic" charset="0"/>
                <a:cs typeface="Arial" charset="0"/>
              </a:rPr>
              <a:t>problem </a:t>
            </a:r>
            <a:r>
              <a:rPr lang="en-US" sz="2400" b="1" spc="-10" dirty="0">
                <a:solidFill>
                  <a:srgbClr val="FF0000"/>
                </a:solidFill>
                <a:latin typeface="Candara" charset="0"/>
                <a:ea typeface="MS PGothic" charset="0"/>
                <a:cs typeface="Arial" charset="0"/>
              </a:rPr>
              <a:t>of </a:t>
            </a:r>
            <a:r>
              <a:rPr lang="en-US" sz="2400" b="1" spc="-10" dirty="0" smtClean="0">
                <a:solidFill>
                  <a:srgbClr val="FF0000"/>
                </a:solidFill>
                <a:latin typeface="Candara" charset="0"/>
                <a:ea typeface="MS PGothic" charset="0"/>
                <a:cs typeface="Arial" charset="0"/>
              </a:rPr>
              <a:t>everyone </a:t>
            </a:r>
            <a:r>
              <a:rPr lang="en-US" sz="2400" b="1" spc="-10" dirty="0" smtClean="0">
                <a:solidFill>
                  <a:srgbClr val="000000"/>
                </a:solidFill>
                <a:latin typeface="Candara" charset="0"/>
                <a:ea typeface="MS PGothic" charset="0"/>
                <a:cs typeface="Arial" charset="0"/>
              </a:rPr>
              <a:t>(Rom</a:t>
            </a:r>
            <a:r>
              <a:rPr lang="en-US" sz="2400" b="1" spc="-10" dirty="0">
                <a:solidFill>
                  <a:srgbClr val="000000"/>
                </a:solidFill>
                <a:latin typeface="Candara" charset="0"/>
                <a:ea typeface="MS PGothic" charset="0"/>
                <a:cs typeface="Arial" charset="0"/>
              </a:rPr>
              <a:t>. 3:23; Jer. 17:</a:t>
            </a:r>
            <a:r>
              <a:rPr lang="en-US" sz="2400" b="1" spc="-10" dirty="0" smtClean="0">
                <a:solidFill>
                  <a:srgbClr val="000000"/>
                </a:solidFill>
                <a:latin typeface="Candara" charset="0"/>
                <a:ea typeface="MS PGothic" charset="0"/>
                <a:cs typeface="Arial" charset="0"/>
              </a:rPr>
              <a:t>9).</a:t>
            </a:r>
            <a:br>
              <a:rPr lang="en-US" sz="2400" b="1" spc="-10" dirty="0" smtClean="0">
                <a:solidFill>
                  <a:srgbClr val="000000"/>
                </a:solidFill>
                <a:latin typeface="Candara" charset="0"/>
                <a:ea typeface="MS PGothic" charset="0"/>
                <a:cs typeface="Arial" charset="0"/>
              </a:rPr>
            </a:b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 a</a:t>
            </a:r>
            <a:r>
              <a:rPr lang="en-US" sz="2400" b="1" spc="-10" dirty="0" smtClean="0">
                <a:solidFill>
                  <a:srgbClr val="000000"/>
                </a:solidFill>
                <a:latin typeface="Candara" charset="0"/>
                <a:ea typeface="MS PGothic" charset="0"/>
                <a:cs typeface="Arial" charset="0"/>
              </a:rPr>
              <a:t>ll </a:t>
            </a:r>
            <a:r>
              <a:rPr lang="en-US" sz="2400" b="1" spc="-10" dirty="0">
                <a:solidFill>
                  <a:srgbClr val="000000"/>
                </a:solidFill>
                <a:latin typeface="Candara" charset="0"/>
                <a:ea typeface="MS PGothic" charset="0"/>
                <a:cs typeface="Arial" charset="0"/>
              </a:rPr>
              <a:t>human beings are innately </a:t>
            </a:r>
            <a:r>
              <a:rPr lang="en-US" sz="2400" b="1" spc="-10" dirty="0" smtClean="0">
                <a:solidFill>
                  <a:srgbClr val="000000"/>
                </a:solidFill>
                <a:latin typeface="Candara" charset="0"/>
                <a:ea typeface="MS PGothic" charset="0"/>
                <a:cs typeface="Arial" charset="0"/>
              </a:rPr>
              <a:t>sinful.]</a:t>
            </a:r>
            <a:endParaRPr lang="en-US" sz="2400" b="1" spc="-10" dirty="0">
              <a:solidFill>
                <a:srgbClr val="000000"/>
              </a:solidFill>
              <a:latin typeface="Candara" charset="0"/>
              <a:ea typeface="MS PGothic" charset="0"/>
              <a:cs typeface="Arial" charset="0"/>
            </a:endParaRPr>
          </a:p>
          <a:p>
            <a:pPr marL="0" indent="0">
              <a:buNone/>
              <a:defRPr/>
            </a:pPr>
            <a:endParaRPr lang="en-US" sz="800" b="1" dirty="0" smtClean="0">
              <a:latin typeface="Candara" charset="0"/>
              <a:ea typeface="MS PGothic" charset="0"/>
              <a:cs typeface="Arial" charset="0"/>
            </a:endParaRPr>
          </a:p>
          <a:p>
            <a:pPr>
              <a:defRPr/>
            </a:pPr>
            <a:r>
              <a:rPr lang="en-US" sz="2400" b="1" spc="-10" dirty="0">
                <a:solidFill>
                  <a:srgbClr val="000000"/>
                </a:solidFill>
                <a:latin typeface="Candara" charset="0"/>
                <a:ea typeface="MS PGothic" charset="0"/>
                <a:cs typeface="Arial" charset="0"/>
              </a:rPr>
              <a:t>Sin is </a:t>
            </a:r>
            <a:r>
              <a:rPr lang="en-US" sz="2400" b="1" spc="-10" dirty="0">
                <a:solidFill>
                  <a:srgbClr val="FF0000"/>
                </a:solidFill>
                <a:latin typeface="Candara" charset="0"/>
                <a:ea typeface="MS PGothic" charset="0"/>
                <a:cs typeface="Arial" charset="0"/>
              </a:rPr>
              <a:t>ultimately </a:t>
            </a:r>
            <a:r>
              <a:rPr lang="en-US" sz="2400" b="1" spc="-10" dirty="0" smtClean="0">
                <a:solidFill>
                  <a:srgbClr val="FF0000"/>
                </a:solidFill>
                <a:latin typeface="Candara" charset="0"/>
                <a:ea typeface="MS PGothic" charset="0"/>
                <a:cs typeface="Arial" charset="0"/>
              </a:rPr>
              <a:t>about </a:t>
            </a:r>
            <a:r>
              <a:rPr lang="en-US" sz="2400" b="1" spc="-10" dirty="0">
                <a:solidFill>
                  <a:srgbClr val="FF0000"/>
                </a:solidFill>
                <a:latin typeface="Candara" charset="0"/>
                <a:ea typeface="MS PGothic" charset="0"/>
                <a:cs typeface="Arial" charset="0"/>
              </a:rPr>
              <a:t>dethroning God by </a:t>
            </a:r>
            <a:r>
              <a:rPr lang="en-US" sz="2400" b="1" spc="-10" dirty="0" smtClean="0">
                <a:solidFill>
                  <a:srgbClr val="FF0000"/>
                </a:solidFill>
                <a:latin typeface="Candara" charset="0"/>
                <a:ea typeface="MS PGothic" charset="0"/>
                <a:cs typeface="Arial" charset="0"/>
              </a:rPr>
              <a:t>self</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either by breaking or keeping God’s law (Gen. 3:4-5; James 4:7-10</a:t>
            </a:r>
            <a:r>
              <a:rPr lang="en-US" sz="2400" b="1" spc="-10" dirty="0" smtClean="0">
                <a:solidFill>
                  <a:srgbClr val="000000"/>
                </a:solidFill>
                <a:latin typeface="Candara" charset="0"/>
                <a:ea typeface="MS PGothic" charset="0"/>
                <a:cs typeface="Arial" charset="0"/>
              </a:rPr>
              <a:t>).</a:t>
            </a:r>
            <a:br>
              <a:rPr lang="en-US" sz="2400" b="1" spc="-10" dirty="0" smtClean="0">
                <a:solidFill>
                  <a:srgbClr val="000000"/>
                </a:solidFill>
                <a:latin typeface="Candara" charset="0"/>
                <a:ea typeface="MS PGothic" charset="0"/>
                <a:cs typeface="Arial" charset="0"/>
              </a:rPr>
            </a:br>
            <a:endParaRPr lang="en-US" sz="1000" i="1" dirty="0" smtClean="0">
              <a:solidFill>
                <a:srgbClr val="000000"/>
              </a:solidFill>
              <a:latin typeface="Candara"/>
              <a:cs typeface="Candara"/>
            </a:endParaRPr>
          </a:p>
          <a:p>
            <a:pPr>
              <a:defRPr/>
            </a:pPr>
            <a:r>
              <a:rPr lang="en-US" sz="2400" b="1" spc="-10" dirty="0">
                <a:solidFill>
                  <a:srgbClr val="000000"/>
                </a:solidFill>
                <a:latin typeface="Candara" charset="0"/>
                <a:ea typeface="MS PGothic" charset="0"/>
                <a:cs typeface="Arial" charset="0"/>
              </a:rPr>
              <a:t>Sin is </a:t>
            </a:r>
            <a:r>
              <a:rPr lang="en-US" sz="2400" b="1" spc="-10" dirty="0">
                <a:solidFill>
                  <a:srgbClr val="FF0000"/>
                </a:solidFill>
                <a:latin typeface="Candara" charset="0"/>
                <a:ea typeface="MS PGothic" charset="0"/>
                <a:cs typeface="Arial" charset="0"/>
              </a:rPr>
              <a:t>primarily internal not </a:t>
            </a:r>
            <a:r>
              <a:rPr lang="en-US" sz="2400" b="1" spc="-10" dirty="0" smtClean="0">
                <a:solidFill>
                  <a:srgbClr val="FF0000"/>
                </a:solidFill>
                <a:latin typeface="Candara" charset="0"/>
                <a:ea typeface="MS PGothic" charset="0"/>
                <a:cs typeface="Arial" charset="0"/>
              </a:rPr>
              <a:t>external</a:t>
            </a:r>
            <a:r>
              <a:rPr lang="en-US" sz="2400" b="1" spc="-10" dirty="0" smtClean="0">
                <a:solidFill>
                  <a:srgbClr val="000000"/>
                </a:solidFill>
                <a:latin typeface="Candara" charset="0"/>
                <a:ea typeface="MS PGothic" charset="0"/>
                <a:cs typeface="Arial" charset="0"/>
              </a:rPr>
              <a:t> (</a:t>
            </a:r>
            <a:r>
              <a:rPr lang="hu-HU" sz="2250" b="1" spc="-10" dirty="0" smtClean="0">
                <a:solidFill>
                  <a:srgbClr val="000000"/>
                </a:solidFill>
                <a:latin typeface="Candara" charset="0"/>
                <a:ea typeface="MS PGothic" charset="0"/>
                <a:cs typeface="Arial" charset="0"/>
              </a:rPr>
              <a:t>Mk. </a:t>
            </a:r>
            <a:r>
              <a:rPr lang="hu-HU" sz="2250" b="1" spc="-10" dirty="0">
                <a:solidFill>
                  <a:srgbClr val="000000"/>
                </a:solidFill>
                <a:latin typeface="Candara" charset="0"/>
                <a:ea typeface="MS PGothic" charset="0"/>
                <a:cs typeface="Arial" charset="0"/>
              </a:rPr>
              <a:t>7:20-23; Matt. 23:25-</a:t>
            </a:r>
            <a:r>
              <a:rPr lang="hu-HU" sz="2250" b="1" spc="-10" dirty="0" smtClean="0">
                <a:solidFill>
                  <a:srgbClr val="000000"/>
                </a:solidFill>
                <a:latin typeface="Candara" charset="0"/>
                <a:ea typeface="MS PGothic" charset="0"/>
                <a:cs typeface="Arial" charset="0"/>
              </a:rPr>
              <a:t>26</a:t>
            </a:r>
            <a:r>
              <a:rPr lang="en-US" sz="2400" b="1" spc="-10" dirty="0" smtClean="0">
                <a:solidFill>
                  <a:srgbClr val="000000"/>
                </a:solidFill>
                <a:latin typeface="Candara" charset="0"/>
                <a:ea typeface="MS PGothic" charset="0"/>
                <a:cs typeface="Arial" charset="0"/>
              </a:rPr>
              <a:t>).</a:t>
            </a:r>
          </a:p>
          <a:p>
            <a:pPr>
              <a:defRPr/>
            </a:pPr>
            <a:endParaRPr lang="en-US" sz="800" b="1" spc="-10" dirty="0">
              <a:solidFill>
                <a:srgbClr val="000000"/>
              </a:solidFill>
              <a:latin typeface="Candara" charset="0"/>
              <a:ea typeface="MS PGothic" charset="0"/>
              <a:cs typeface="Arial" charset="0"/>
            </a:endParaRPr>
          </a:p>
          <a:p>
            <a:pPr>
              <a:defRPr/>
            </a:pPr>
            <a:r>
              <a:rPr lang="en-US" sz="2400" b="1" spc="-10" dirty="0" smtClean="0">
                <a:solidFill>
                  <a:srgbClr val="000000"/>
                </a:solidFill>
                <a:latin typeface="Candara" charset="0"/>
                <a:ea typeface="MS PGothic" charset="0"/>
                <a:cs typeface="Arial" charset="0"/>
              </a:rPr>
              <a:t>Sin </a:t>
            </a:r>
            <a:r>
              <a:rPr lang="en-US" sz="2400" b="1" spc="-10" dirty="0">
                <a:solidFill>
                  <a:srgbClr val="000000"/>
                </a:solidFill>
                <a:latin typeface="Candara" charset="0"/>
                <a:ea typeface="MS PGothic" charset="0"/>
                <a:cs typeface="Arial" charset="0"/>
              </a:rPr>
              <a:t>is </a:t>
            </a:r>
            <a:r>
              <a:rPr lang="en-US" sz="2400" b="1" spc="-10" dirty="0" smtClean="0">
                <a:solidFill>
                  <a:srgbClr val="FF0000"/>
                </a:solidFill>
                <a:latin typeface="Candara" charset="0"/>
                <a:ea typeface="MS PGothic" charset="0"/>
                <a:cs typeface="Arial" charset="0"/>
              </a:rPr>
              <a:t>pervasively powerful in spreading </a:t>
            </a:r>
            <a:r>
              <a:rPr lang="en-US" sz="2400" b="1" spc="-10" dirty="0">
                <a:solidFill>
                  <a:srgbClr val="FF0000"/>
                </a:solidFill>
                <a:latin typeface="Candara" charset="0"/>
                <a:ea typeface="MS PGothic" charset="0"/>
                <a:cs typeface="Arial" charset="0"/>
              </a:rPr>
              <a:t>and </a:t>
            </a:r>
            <a:r>
              <a:rPr lang="en-US" sz="2400" b="1" spc="-10" dirty="0" smtClean="0">
                <a:solidFill>
                  <a:srgbClr val="FF0000"/>
                </a:solidFill>
                <a:latin typeface="Candara" charset="0"/>
                <a:ea typeface="MS PGothic" charset="0"/>
                <a:cs typeface="Arial" charset="0"/>
              </a:rPr>
              <a:t>enslaving </a:t>
            </a:r>
            <a:r>
              <a:rPr lang="en-US" sz="2400" b="1" spc="-10" dirty="0" smtClean="0">
                <a:solidFill>
                  <a:srgbClr val="000000"/>
                </a:solidFill>
                <a:latin typeface="Candara" charset="0"/>
                <a:ea typeface="MS PGothic" charset="0"/>
                <a:cs typeface="Arial" charset="0"/>
              </a:rPr>
              <a:t>(</a:t>
            </a:r>
            <a:r>
              <a:rPr lang="pt-BR" sz="2400" b="1" spc="-10" dirty="0" smtClean="0">
                <a:solidFill>
                  <a:srgbClr val="000000"/>
                </a:solidFill>
                <a:latin typeface="Candara" charset="0"/>
                <a:ea typeface="MS PGothic" charset="0"/>
                <a:cs typeface="Arial" charset="0"/>
              </a:rPr>
              <a:t>Lk.12:2; Rom 6:16</a:t>
            </a:r>
            <a:r>
              <a:rPr lang="en-US" sz="2400" b="1" spc="-10" dirty="0" smtClean="0">
                <a:solidFill>
                  <a:srgbClr val="000000"/>
                </a:solidFill>
                <a:latin typeface="Candara" charset="0"/>
                <a:ea typeface="MS PGothic" charset="0"/>
                <a:cs typeface="Arial" charset="0"/>
              </a:rPr>
              <a:t>).</a:t>
            </a:r>
          </a:p>
          <a:p>
            <a:pPr>
              <a:defRPr/>
            </a:pPr>
            <a:endParaRPr lang="en-US" sz="1000" i="1" dirty="0" smtClean="0">
              <a:solidFill>
                <a:srgbClr val="000000"/>
              </a:solidFill>
              <a:latin typeface="Candara"/>
              <a:cs typeface="Candara"/>
            </a:endParaRPr>
          </a:p>
          <a:p>
            <a:pPr marL="0" lvl="0" indent="0" algn="ctr">
              <a:spcBef>
                <a:spcPts val="0"/>
              </a:spcBef>
              <a:buNone/>
            </a:pPr>
            <a:r>
              <a:rPr lang="en-US" sz="2200" i="1" baseline="30000" dirty="0" smtClean="0">
                <a:solidFill>
                  <a:srgbClr val="000000"/>
                </a:solidFill>
                <a:latin typeface="Candara"/>
                <a:cs typeface="Candara"/>
              </a:rPr>
              <a:t>16</a:t>
            </a:r>
            <a:r>
              <a:rPr lang="en-US" sz="2200" i="1" dirty="0">
                <a:solidFill>
                  <a:srgbClr val="000000"/>
                </a:solidFill>
                <a:latin typeface="Candara"/>
                <a:cs typeface="Candara"/>
              </a:rPr>
              <a:t> Do you not know that if you present yourselves </a:t>
            </a:r>
            <a:br>
              <a:rPr lang="en-US" sz="2200" i="1" dirty="0">
                <a:solidFill>
                  <a:srgbClr val="000000"/>
                </a:solidFill>
                <a:latin typeface="Candara"/>
                <a:cs typeface="Candara"/>
              </a:rPr>
            </a:br>
            <a:r>
              <a:rPr lang="en-US" sz="2200" i="1" dirty="0">
                <a:solidFill>
                  <a:srgbClr val="000000"/>
                </a:solidFill>
                <a:latin typeface="Candara"/>
                <a:cs typeface="Candara"/>
              </a:rPr>
              <a:t>to anyone as obedient slaves, you are slaves of the one </a:t>
            </a:r>
            <a:br>
              <a:rPr lang="en-US" sz="2200" i="1" dirty="0">
                <a:solidFill>
                  <a:srgbClr val="000000"/>
                </a:solidFill>
                <a:latin typeface="Candara"/>
                <a:cs typeface="Candara"/>
              </a:rPr>
            </a:br>
            <a:r>
              <a:rPr lang="en-US" sz="2200" i="1" dirty="0">
                <a:solidFill>
                  <a:srgbClr val="000000"/>
                </a:solidFill>
                <a:latin typeface="Candara"/>
                <a:cs typeface="Candara"/>
              </a:rPr>
              <a:t>whom you obey, either of sin, which leads to death, </a:t>
            </a:r>
            <a:br>
              <a:rPr lang="en-US" sz="2200" i="1" dirty="0">
                <a:solidFill>
                  <a:srgbClr val="000000"/>
                </a:solidFill>
                <a:latin typeface="Candara"/>
                <a:cs typeface="Candara"/>
              </a:rPr>
            </a:br>
            <a:r>
              <a:rPr lang="en-US" sz="2200" i="1" dirty="0">
                <a:solidFill>
                  <a:srgbClr val="000000"/>
                </a:solidFill>
                <a:latin typeface="Candara"/>
                <a:cs typeface="Candara"/>
              </a:rPr>
              <a:t>or of obedience, which leads to righteousness?</a:t>
            </a:r>
          </a:p>
          <a:p>
            <a:pPr marL="0" lvl="0" indent="0" algn="ctr">
              <a:spcBef>
                <a:spcPts val="0"/>
              </a:spcBef>
              <a:buNone/>
            </a:pPr>
            <a:r>
              <a:rPr lang="en-US" sz="2200" i="1" dirty="0">
                <a:solidFill>
                  <a:srgbClr val="000000"/>
                </a:solidFill>
                <a:latin typeface="Candara"/>
                <a:cs typeface="Candara"/>
              </a:rPr>
              <a:t>Romans 6:16</a:t>
            </a: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2994550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381000" y="457200"/>
            <a:ext cx="8382000" cy="6287912"/>
          </a:xfrm>
        </p:spPr>
        <p:txBody>
          <a:bodyPr/>
          <a:lstStyle/>
          <a:p>
            <a:pPr algn="just">
              <a:spcBef>
                <a:spcPct val="0"/>
              </a:spcBef>
              <a:spcAft>
                <a:spcPts val="300"/>
              </a:spcAft>
            </a:pPr>
            <a:r>
              <a:rPr lang="en-US" sz="2800" dirty="0">
                <a:solidFill>
                  <a:srgbClr val="800000"/>
                </a:solidFill>
                <a:latin typeface="Candara" charset="0"/>
                <a:cs typeface="ＭＳ Ｐゴシック" charset="0"/>
              </a:rPr>
              <a:t>When Sin Seems to </a:t>
            </a:r>
            <a:r>
              <a:rPr lang="en-US" sz="2800" dirty="0" smtClean="0">
                <a:solidFill>
                  <a:srgbClr val="800000"/>
                </a:solidFill>
                <a:latin typeface="Candara" charset="0"/>
                <a:cs typeface="ＭＳ Ｐゴシック" charset="0"/>
              </a:rPr>
              <a:t>Be Most </a:t>
            </a:r>
            <a:r>
              <a:rPr lang="en-US" sz="2800" dirty="0">
                <a:solidFill>
                  <a:srgbClr val="800000"/>
                </a:solidFill>
                <a:latin typeface="Candara" charset="0"/>
                <a:cs typeface="ＭＳ Ｐゴシック" charset="0"/>
              </a:rPr>
              <a:t>Quiet</a:t>
            </a:r>
          </a:p>
          <a:p>
            <a:pPr algn="just">
              <a:spcBef>
                <a:spcPct val="0"/>
              </a:spcBef>
              <a:spcAft>
                <a:spcPts val="300"/>
              </a:spcAft>
            </a:pPr>
            <a:r>
              <a:rPr lang="en-US" dirty="0" smtClean="0"/>
              <a:t>Sin </a:t>
            </a:r>
            <a:r>
              <a:rPr lang="en-US" dirty="0"/>
              <a:t>does not only still abide in us, but is still acting, still </a:t>
            </a:r>
            <a:r>
              <a:rPr lang="en-US" dirty="0" smtClean="0"/>
              <a:t>laboring </a:t>
            </a:r>
            <a:r>
              <a:rPr lang="en-US" dirty="0"/>
              <a:t>to bring forth the deeds of the flesh. When sin lets us alone we may let sin alone; but as sin is never less quiet than when it seems to </a:t>
            </a:r>
            <a:r>
              <a:rPr lang="en-US" dirty="0" smtClean="0"/>
              <a:t>be most </a:t>
            </a:r>
            <a:r>
              <a:rPr lang="en-US" dirty="0"/>
              <a:t>quiet, and its waters are for the most part deep when they are still, so ought our contrivances against it be vigorous at all times and in all conditions, even where there is least suspicion . . . </a:t>
            </a:r>
            <a:r>
              <a:rPr lang="en-US" dirty="0" smtClean="0"/>
              <a:t>Do </a:t>
            </a:r>
            <a:r>
              <a:rPr lang="en-US" dirty="0"/>
              <a:t>you </a:t>
            </a:r>
            <a:r>
              <a:rPr lang="en-US" dirty="0" smtClean="0"/>
              <a:t>mortify?; </a:t>
            </a:r>
            <a:r>
              <a:rPr lang="en-US" dirty="0"/>
              <a:t>do you make it your daily </a:t>
            </a:r>
            <a:r>
              <a:rPr lang="en-US" dirty="0" smtClean="0"/>
              <a:t>work? </a:t>
            </a:r>
            <a:r>
              <a:rPr lang="en-US" dirty="0"/>
              <a:t>B</a:t>
            </a:r>
            <a:r>
              <a:rPr lang="en-US" dirty="0" smtClean="0"/>
              <a:t>e </a:t>
            </a:r>
            <a:r>
              <a:rPr lang="en-US" dirty="0"/>
              <a:t>always at it whilst you live; cease not a day from this </a:t>
            </a:r>
            <a:r>
              <a:rPr lang="en-US" dirty="0" smtClean="0"/>
              <a:t>work. Be </a:t>
            </a:r>
            <a:r>
              <a:rPr lang="en-US" dirty="0"/>
              <a:t>killing sin or it will be killing you.</a:t>
            </a:r>
          </a:p>
          <a:p>
            <a:pPr algn="r">
              <a:spcBef>
                <a:spcPct val="0"/>
              </a:spcBef>
              <a:spcAft>
                <a:spcPts val="300"/>
              </a:spcAft>
            </a:pPr>
            <a:r>
              <a:rPr lang="en-US" dirty="0"/>
              <a:t>― John Owen</a:t>
            </a:r>
          </a:p>
          <a:p>
            <a:r>
              <a:rPr lang="en-US" dirty="0"/>
              <a:t> </a:t>
            </a:r>
          </a:p>
          <a:p>
            <a:r>
              <a:rPr lang="en-US" dirty="0"/>
              <a:t> </a:t>
            </a:r>
          </a:p>
        </p:txBody>
      </p:sp>
    </p:spTree>
    <p:extLst>
      <p:ext uri="{BB962C8B-B14F-4D97-AF65-F5344CB8AC3E}">
        <p14:creationId xmlns:p14="http://schemas.microsoft.com/office/powerpoint/2010/main" val="40262778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70084</TotalTime>
  <Words>640</Words>
  <Application>Microsoft Macintosh PowerPoint</Application>
  <PresentationFormat>On-screen Show (4:3)</PresentationFormat>
  <Paragraphs>94</Paragraphs>
  <Slides>14</Slides>
  <Notes>10</Notes>
  <HiddenSlides>0</HiddenSlides>
  <MMClips>0</MMClips>
  <ScaleCrop>false</ScaleCrop>
  <HeadingPairs>
    <vt:vector size="4" baseType="variant">
      <vt:variant>
        <vt:lpstr>Theme</vt:lpstr>
      </vt:variant>
      <vt:variant>
        <vt:i4>35</vt:i4>
      </vt:variant>
      <vt:variant>
        <vt:lpstr>Slide Titles</vt:lpstr>
      </vt:variant>
      <vt:variant>
        <vt:i4>14</vt:i4>
      </vt:variant>
    </vt:vector>
  </HeadingPairs>
  <TitlesOfParts>
    <vt:vector size="49"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32_Default Design</vt:lpstr>
      <vt:lpstr>PowerPoint Presentation</vt:lpstr>
      <vt:lpstr>Thinking Rightly about Sin</vt:lpstr>
      <vt:lpstr>WHY WE MUST THINK RIGHTLY ABOUT SIN</vt:lpstr>
      <vt:lpstr>HOW OUR VIEW OF SIN AFFECTS US </vt:lpstr>
      <vt:lpstr>WHAT SCRIPTURE REALLY SAYS  ABOUT THE NATURE OF SIN</vt:lpstr>
      <vt:lpstr>WHAT SCRIPTURE REALLY SAYS  ABOUT THE NATURE OF SIN</vt:lpstr>
      <vt:lpstr>WHAT SCRIPTURE REALLY SAYS  ABOUT THE NATURE OF SIN</vt:lpstr>
      <vt:lpstr>WHAT SCRIPTURE REALLY SAYS  ABOUT THE NATURE OF SIN</vt:lpstr>
      <vt:lpstr>PowerPoint Presentation</vt:lpstr>
      <vt:lpstr>FACING SIN BEYOND THE VISIBLE LEVEL</vt:lpstr>
      <vt:lpstr>FREEDOM FROM SIN IN OUR HEART  (Cycle of Spiritual Transformation*)</vt:lpstr>
      <vt:lpstr>HOW CAN WE BEGIN TO THINK RIGHTLY ABOUT SIN?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3204</cp:revision>
  <cp:lastPrinted>2015-03-08T16:07:57Z</cp:lastPrinted>
  <dcterms:created xsi:type="dcterms:W3CDTF">2007-10-20T20:09:35Z</dcterms:created>
  <dcterms:modified xsi:type="dcterms:W3CDTF">2015-07-26T23:35:38Z</dcterms:modified>
</cp:coreProperties>
</file>