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Lst>
  <p:notesMasterIdLst>
    <p:notesMasterId r:id="rId50"/>
  </p:notesMasterIdLst>
  <p:handoutMasterIdLst>
    <p:handoutMasterId r:id="rId51"/>
  </p:handoutMasterIdLst>
  <p:sldIdLst>
    <p:sldId id="1626" r:id="rId35"/>
    <p:sldId id="2874" r:id="rId36"/>
    <p:sldId id="2865" r:id="rId37"/>
    <p:sldId id="2900" r:id="rId38"/>
    <p:sldId id="2901" r:id="rId39"/>
    <p:sldId id="2855" r:id="rId40"/>
    <p:sldId id="2903" r:id="rId41"/>
    <p:sldId id="2902" r:id="rId42"/>
    <p:sldId id="2866" r:id="rId43"/>
    <p:sldId id="2904" r:id="rId44"/>
    <p:sldId id="2906" r:id="rId45"/>
    <p:sldId id="2905" r:id="rId46"/>
    <p:sldId id="2899" r:id="rId47"/>
    <p:sldId id="2823" r:id="rId48"/>
    <p:sldId id="1929" r:id="rId49"/>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4" autoAdjust="0"/>
    <p:restoredTop sz="94660"/>
  </p:normalViewPr>
  <p:slideViewPr>
    <p:cSldViewPr>
      <p:cViewPr>
        <p:scale>
          <a:sx n="94" d="100"/>
          <a:sy n="94" d="100"/>
        </p:scale>
        <p:origin x="-1208" y="-38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slide" Target="slides/slide11.xml"/><Relationship Id="rId46" Type="http://schemas.openxmlformats.org/officeDocument/2006/relationships/slide" Target="slides/slide12.xml"/><Relationship Id="rId47" Type="http://schemas.openxmlformats.org/officeDocument/2006/relationships/slide" Target="slides/slide13.xml"/><Relationship Id="rId48" Type="http://schemas.openxmlformats.org/officeDocument/2006/relationships/slide" Target="slides/slide14.xml"/><Relationship Id="rId4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 Target="slides/slide1.xml"/><Relationship Id="rId36" Type="http://schemas.openxmlformats.org/officeDocument/2006/relationships/slide" Target="slides/slide2.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7/5/15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7/5/15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HOW CAN WE BEGIN TO THINK RIGHTLY ABOUT GOD?</a:t>
            </a:r>
          </a:p>
        </p:txBody>
      </p:sp>
      <p:sp>
        <p:nvSpPr>
          <p:cNvPr id="27651" name="Rectangle 3"/>
          <p:cNvSpPr>
            <a:spLocks noGrp="1" noChangeArrowheads="1"/>
          </p:cNvSpPr>
          <p:nvPr>
            <p:ph type="body" idx="1"/>
          </p:nvPr>
        </p:nvSpPr>
        <p:spPr>
          <a:xfrm>
            <a:off x="228601" y="1432057"/>
            <a:ext cx="8797172" cy="5273543"/>
          </a:xfrm>
        </p:spPr>
        <p:txBody>
          <a:bodyPr/>
          <a:lstStyle/>
          <a:p>
            <a:pPr marL="458788" indent="-458788">
              <a:buNone/>
              <a:defRPr/>
            </a:pPr>
            <a:r>
              <a:rPr lang="en-US" sz="2400" b="1" spc="-10" dirty="0">
                <a:solidFill>
                  <a:srgbClr val="000000"/>
                </a:solidFill>
                <a:latin typeface="Candara" charset="0"/>
                <a:ea typeface="MS PGothic" charset="0"/>
                <a:cs typeface="Arial" charset="0"/>
              </a:rPr>
              <a:t>2</a:t>
            </a:r>
            <a:r>
              <a:rPr lang="en-US" sz="2400" b="1" spc="-10" dirty="0" smtClean="0">
                <a:solidFill>
                  <a:srgbClr val="000000"/>
                </a:solidFill>
                <a:latin typeface="Candara" charset="0"/>
                <a:ea typeface="MS PGothic" charset="0"/>
                <a:cs typeface="Arial" charset="0"/>
              </a:rPr>
              <a:t>)    Think </a:t>
            </a:r>
            <a:r>
              <a:rPr lang="en-US" sz="2400" b="1" spc="-10" dirty="0">
                <a:solidFill>
                  <a:srgbClr val="000000"/>
                </a:solidFill>
                <a:latin typeface="Candara" charset="0"/>
                <a:ea typeface="MS PGothic" charset="0"/>
                <a:cs typeface="Arial" charset="0"/>
              </a:rPr>
              <a:t>rightly about God by </a:t>
            </a:r>
            <a:r>
              <a:rPr lang="en-US" sz="2400" b="1" spc="-10" dirty="0">
                <a:solidFill>
                  <a:srgbClr val="FF0000"/>
                </a:solidFill>
                <a:latin typeface="Candara" charset="0"/>
                <a:ea typeface="MS PGothic" charset="0"/>
                <a:cs typeface="Arial" charset="0"/>
              </a:rPr>
              <a:t>being vigilant against distorted views of </a:t>
            </a:r>
            <a:r>
              <a:rPr lang="en-US" sz="2400" b="1" spc="-10" dirty="0" smtClean="0">
                <a:solidFill>
                  <a:srgbClr val="FF0000"/>
                </a:solidFill>
                <a:latin typeface="Candara" charset="0"/>
                <a:ea typeface="MS PGothic" charset="0"/>
                <a:cs typeface="Arial" charset="0"/>
              </a:rPr>
              <a:t>God from the </a:t>
            </a:r>
            <a:r>
              <a:rPr lang="en-US" sz="2400" b="1" spc="-10" dirty="0">
                <a:solidFill>
                  <a:srgbClr val="FF0000"/>
                </a:solidFill>
                <a:latin typeface="Candara" charset="0"/>
                <a:ea typeface="MS PGothic" charset="0"/>
                <a:cs typeface="Arial" charset="0"/>
              </a:rPr>
              <a:t>external and internal </a:t>
            </a:r>
            <a:r>
              <a:rPr lang="en-US" sz="2400" b="1" spc="-10" dirty="0" smtClean="0">
                <a:solidFill>
                  <a:srgbClr val="FF0000"/>
                </a:solidFill>
                <a:latin typeface="Candara" charset="0"/>
                <a:ea typeface="MS PGothic" charset="0"/>
                <a:cs typeface="Arial" charset="0"/>
              </a:rPr>
              <a:t>influences. </a:t>
            </a:r>
          </a:p>
          <a:p>
            <a:pPr marL="0" indent="0" algn="ctr">
              <a:spcBef>
                <a:spcPts val="0"/>
              </a:spcBef>
              <a:buNone/>
            </a:pPr>
            <a:endParaRPr lang="en-US" sz="1400" i="1" dirty="0">
              <a:latin typeface="Candara"/>
              <a:cs typeface="Candara"/>
            </a:endParaRPr>
          </a:p>
          <a:p>
            <a:pPr marL="0" indent="0" algn="ctr">
              <a:spcBef>
                <a:spcPts val="0"/>
              </a:spcBef>
              <a:buNone/>
            </a:pPr>
            <a:r>
              <a:rPr lang="en-US" sz="2300" i="1" baseline="30000" dirty="0" smtClean="0">
                <a:latin typeface="Candara"/>
                <a:cs typeface="Candara"/>
              </a:rPr>
              <a:t>2</a:t>
            </a:r>
            <a:r>
              <a:rPr lang="en-US" sz="2300" i="1" dirty="0">
                <a:latin typeface="Candara"/>
                <a:cs typeface="Candara"/>
              </a:rPr>
              <a:t> Do not be conformed to this world, </a:t>
            </a:r>
            <a:br>
              <a:rPr lang="en-US" sz="2300" i="1" dirty="0">
                <a:latin typeface="Candara"/>
                <a:cs typeface="Candara"/>
              </a:rPr>
            </a:br>
            <a:r>
              <a:rPr lang="en-US" sz="2300" i="1" dirty="0">
                <a:latin typeface="Candara"/>
                <a:cs typeface="Candara"/>
              </a:rPr>
              <a:t>but be transformed by the renewal of your mind, </a:t>
            </a:r>
            <a:br>
              <a:rPr lang="en-US" sz="2300" i="1" dirty="0">
                <a:latin typeface="Candara"/>
                <a:cs typeface="Candara"/>
              </a:rPr>
            </a:br>
            <a:r>
              <a:rPr lang="en-US" sz="2300" i="1" dirty="0">
                <a:latin typeface="Candara"/>
                <a:cs typeface="Candara"/>
              </a:rPr>
              <a:t>that by testing you may discern what is the will of God, </a:t>
            </a:r>
            <a:br>
              <a:rPr lang="en-US" sz="2300" i="1" dirty="0">
                <a:latin typeface="Candara"/>
                <a:cs typeface="Candara"/>
              </a:rPr>
            </a:br>
            <a:r>
              <a:rPr lang="en-US" sz="2300" i="1" dirty="0">
                <a:latin typeface="Candara"/>
                <a:cs typeface="Candara"/>
              </a:rPr>
              <a:t>what is good and acceptable and perfect.</a:t>
            </a:r>
            <a:br>
              <a:rPr lang="en-US" sz="2300" i="1" dirty="0">
                <a:latin typeface="Candara"/>
                <a:cs typeface="Candara"/>
              </a:rPr>
            </a:br>
            <a:r>
              <a:rPr lang="en-US" sz="2300" i="1" dirty="0">
                <a:latin typeface="Candara"/>
                <a:cs typeface="Candara"/>
              </a:rPr>
              <a:t>Romans 12:</a:t>
            </a:r>
            <a:r>
              <a:rPr lang="en-US" sz="2300" i="1" dirty="0" smtClean="0">
                <a:latin typeface="Candara"/>
                <a:cs typeface="Candara"/>
              </a:rPr>
              <a:t>2</a:t>
            </a:r>
            <a:endParaRPr lang="en-US" sz="2300" b="1" dirty="0">
              <a:latin typeface="Candara" charset="0"/>
              <a:ea typeface="MS PGothic" charset="0"/>
              <a:cs typeface="Arial" charset="0"/>
            </a:endParaRPr>
          </a:p>
        </p:txBody>
      </p:sp>
    </p:spTree>
    <p:extLst>
      <p:ext uri="{BB962C8B-B14F-4D97-AF65-F5344CB8AC3E}">
        <p14:creationId xmlns:p14="http://schemas.microsoft.com/office/powerpoint/2010/main" val="33707931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HOW CAN WE BEGIN TO THINK RIGHTLY ABOUT GOD?</a:t>
            </a:r>
          </a:p>
        </p:txBody>
      </p:sp>
      <p:sp>
        <p:nvSpPr>
          <p:cNvPr id="27651" name="Rectangle 3"/>
          <p:cNvSpPr>
            <a:spLocks noGrp="1" noChangeArrowheads="1"/>
          </p:cNvSpPr>
          <p:nvPr>
            <p:ph type="body" idx="1"/>
          </p:nvPr>
        </p:nvSpPr>
        <p:spPr>
          <a:xfrm>
            <a:off x="228601" y="1432057"/>
            <a:ext cx="8797172" cy="5273543"/>
          </a:xfrm>
        </p:spPr>
        <p:txBody>
          <a:bodyPr/>
          <a:lstStyle/>
          <a:p>
            <a:pPr marL="458788" indent="-458788">
              <a:buNone/>
              <a:defRPr/>
            </a:pPr>
            <a:r>
              <a:rPr lang="en-US" sz="2400" b="1" spc="-10" dirty="0">
                <a:solidFill>
                  <a:srgbClr val="000000"/>
                </a:solidFill>
                <a:latin typeface="Candara" charset="0"/>
                <a:ea typeface="MS PGothic" charset="0"/>
                <a:cs typeface="Arial" charset="0"/>
              </a:rPr>
              <a:t>2</a:t>
            </a:r>
            <a:r>
              <a:rPr lang="en-US" sz="2400" b="1" spc="-10" dirty="0" smtClean="0">
                <a:solidFill>
                  <a:srgbClr val="000000"/>
                </a:solidFill>
                <a:latin typeface="Candara" charset="0"/>
                <a:ea typeface="MS PGothic" charset="0"/>
                <a:cs typeface="Arial" charset="0"/>
              </a:rPr>
              <a:t>)    Think </a:t>
            </a:r>
            <a:r>
              <a:rPr lang="en-US" sz="2400" b="1" spc="-10" dirty="0">
                <a:solidFill>
                  <a:srgbClr val="000000"/>
                </a:solidFill>
                <a:latin typeface="Candara" charset="0"/>
                <a:ea typeface="MS PGothic" charset="0"/>
                <a:cs typeface="Arial" charset="0"/>
              </a:rPr>
              <a:t>rightly about God by </a:t>
            </a:r>
            <a:r>
              <a:rPr lang="en-US" sz="2400" b="1" spc="-10" dirty="0">
                <a:solidFill>
                  <a:srgbClr val="FF0000"/>
                </a:solidFill>
                <a:latin typeface="Candara" charset="0"/>
                <a:ea typeface="MS PGothic" charset="0"/>
                <a:cs typeface="Arial" charset="0"/>
              </a:rPr>
              <a:t>being vigilant against distorted views of </a:t>
            </a:r>
            <a:r>
              <a:rPr lang="en-US" sz="2400" b="1" spc="-10" dirty="0" smtClean="0">
                <a:solidFill>
                  <a:srgbClr val="FF0000"/>
                </a:solidFill>
                <a:latin typeface="Candara" charset="0"/>
                <a:ea typeface="MS PGothic" charset="0"/>
                <a:cs typeface="Arial" charset="0"/>
              </a:rPr>
              <a:t>God from the </a:t>
            </a:r>
            <a:r>
              <a:rPr lang="en-US" sz="2400" b="1" spc="-10" dirty="0">
                <a:solidFill>
                  <a:srgbClr val="FF0000"/>
                </a:solidFill>
                <a:latin typeface="Candara" charset="0"/>
                <a:ea typeface="MS PGothic" charset="0"/>
                <a:cs typeface="Arial" charset="0"/>
              </a:rPr>
              <a:t>external and internal </a:t>
            </a:r>
            <a:r>
              <a:rPr lang="en-US" sz="2400" b="1" spc="-10" dirty="0" smtClean="0">
                <a:solidFill>
                  <a:srgbClr val="FF0000"/>
                </a:solidFill>
                <a:latin typeface="Candara" charset="0"/>
                <a:ea typeface="MS PGothic" charset="0"/>
                <a:cs typeface="Arial" charset="0"/>
              </a:rPr>
              <a:t>influences. </a:t>
            </a:r>
          </a:p>
          <a:p>
            <a:pPr marL="0" indent="0" algn="ctr">
              <a:spcBef>
                <a:spcPts val="0"/>
              </a:spcBef>
              <a:buNone/>
            </a:pPr>
            <a:endParaRPr lang="en-US" sz="800" i="1" dirty="0">
              <a:latin typeface="Candara"/>
              <a:cs typeface="Candara"/>
            </a:endParaRPr>
          </a:p>
          <a:p>
            <a:pPr marL="0" indent="0" algn="ctr">
              <a:spcBef>
                <a:spcPts val="0"/>
              </a:spcBef>
              <a:buNone/>
            </a:pPr>
            <a:r>
              <a:rPr lang="en-US" sz="2300" i="1" baseline="30000" dirty="0" smtClean="0">
                <a:latin typeface="Candara"/>
                <a:cs typeface="Candara"/>
              </a:rPr>
              <a:t>2</a:t>
            </a:r>
            <a:r>
              <a:rPr lang="en-US" sz="2300" i="1" dirty="0">
                <a:latin typeface="Candara"/>
                <a:cs typeface="Candara"/>
              </a:rPr>
              <a:t> </a:t>
            </a:r>
            <a:r>
              <a:rPr lang="en-US" sz="2300" i="1" dirty="0" smtClean="0">
                <a:latin typeface="Candara"/>
                <a:cs typeface="Candara"/>
              </a:rPr>
              <a:t>Don't </a:t>
            </a:r>
            <a:r>
              <a:rPr lang="en-US" sz="2300" i="1" dirty="0">
                <a:latin typeface="Candara"/>
                <a:cs typeface="Candara"/>
              </a:rPr>
              <a:t>become so well-adjusted to your culture </a:t>
            </a:r>
            <a:br>
              <a:rPr lang="en-US" sz="2300" i="1" dirty="0">
                <a:latin typeface="Candara"/>
                <a:cs typeface="Candara"/>
              </a:rPr>
            </a:br>
            <a:r>
              <a:rPr lang="en-US" sz="2300" i="1" dirty="0">
                <a:latin typeface="Candara"/>
                <a:cs typeface="Candara"/>
              </a:rPr>
              <a:t>hat you fit into it without even thinking. Instead,</a:t>
            </a:r>
            <a:br>
              <a:rPr lang="en-US" sz="2300" i="1" dirty="0">
                <a:latin typeface="Candara"/>
                <a:cs typeface="Candara"/>
              </a:rPr>
            </a:br>
            <a:r>
              <a:rPr lang="en-US" sz="2300" i="1" dirty="0">
                <a:latin typeface="Candara"/>
                <a:cs typeface="Candara"/>
              </a:rPr>
              <a:t> fix your attention on God. You'll be changed from the </a:t>
            </a:r>
            <a:br>
              <a:rPr lang="en-US" sz="2300" i="1" dirty="0">
                <a:latin typeface="Candara"/>
                <a:cs typeface="Candara"/>
              </a:rPr>
            </a:br>
            <a:r>
              <a:rPr lang="en-US" sz="2300" i="1" dirty="0">
                <a:latin typeface="Candara"/>
                <a:cs typeface="Candara"/>
              </a:rPr>
              <a:t>inside out. Readily recognize what he wants from you, and quickly </a:t>
            </a:r>
            <a:br>
              <a:rPr lang="en-US" sz="2300" i="1" dirty="0">
                <a:latin typeface="Candara"/>
                <a:cs typeface="Candara"/>
              </a:rPr>
            </a:br>
            <a:r>
              <a:rPr lang="en-US" sz="2300" i="1" dirty="0">
                <a:latin typeface="Candara"/>
                <a:cs typeface="Candara"/>
              </a:rPr>
              <a:t>respond to it. Unlike the culture around you, always dragging </a:t>
            </a:r>
            <a:br>
              <a:rPr lang="en-US" sz="2300" i="1" dirty="0">
                <a:latin typeface="Candara"/>
                <a:cs typeface="Candara"/>
              </a:rPr>
            </a:br>
            <a:r>
              <a:rPr lang="en-US" sz="2300" i="1" dirty="0">
                <a:latin typeface="Candara"/>
                <a:cs typeface="Candara"/>
              </a:rPr>
              <a:t>you down to its level of immaturity, God brings the best </a:t>
            </a:r>
            <a:br>
              <a:rPr lang="en-US" sz="2300" i="1" dirty="0">
                <a:latin typeface="Candara"/>
                <a:cs typeface="Candara"/>
              </a:rPr>
            </a:br>
            <a:r>
              <a:rPr lang="en-US" sz="2300" i="1" dirty="0">
                <a:latin typeface="Candara"/>
                <a:cs typeface="Candara"/>
              </a:rPr>
              <a:t>out of you, develops well-formed maturity in you.</a:t>
            </a:r>
          </a:p>
          <a:p>
            <a:pPr marL="0" indent="0" algn="ctr">
              <a:spcBef>
                <a:spcPts val="0"/>
              </a:spcBef>
              <a:buNone/>
            </a:pPr>
            <a:r>
              <a:rPr lang="en-US" sz="2300" i="1" dirty="0">
                <a:latin typeface="Candara"/>
                <a:cs typeface="Candara"/>
              </a:rPr>
              <a:t>Romans 12:2 [MSG]</a:t>
            </a:r>
          </a:p>
          <a:p>
            <a:pPr marL="0" indent="0" algn="ctr">
              <a:spcBef>
                <a:spcPts val="0"/>
              </a:spcBef>
              <a:buNone/>
            </a:pPr>
            <a:endParaRPr lang="en-US" sz="800" i="1" dirty="0">
              <a:latin typeface="Candara"/>
              <a:cs typeface="Candara"/>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We must never underestimate the power of the culture and philosophy of the world in which we live.</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We are to </a:t>
            </a:r>
            <a:r>
              <a:rPr lang="en-US" sz="2400" b="1" kern="1200" dirty="0" smtClean="0">
                <a:solidFill>
                  <a:prstClr val="black"/>
                </a:solidFill>
                <a:latin typeface="Candara" charset="0"/>
                <a:ea typeface="ＭＳ Ｐゴシック" charset="0"/>
                <a:cs typeface="Candara" charset="0"/>
              </a:rPr>
              <a:t>discern </a:t>
            </a:r>
            <a:r>
              <a:rPr lang="en-US" sz="2400" b="1" kern="1200" dirty="0" smtClean="0">
                <a:solidFill>
                  <a:prstClr val="black"/>
                </a:solidFill>
                <a:latin typeface="Candara" charset="0"/>
                <a:ea typeface="ＭＳ Ｐゴシック" charset="0"/>
                <a:cs typeface="Candara" charset="0"/>
              </a:rPr>
              <a:t>what is true and what is distorted.</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This also includes </a:t>
            </a:r>
            <a:r>
              <a:rPr lang="en-US" sz="2400" b="1" kern="1200" dirty="0" smtClean="0">
                <a:solidFill>
                  <a:prstClr val="black"/>
                </a:solidFill>
                <a:latin typeface="Candara" charset="0"/>
                <a:ea typeface="ＭＳ Ｐゴシック" charset="0"/>
                <a:cs typeface="Candara" charset="0"/>
              </a:rPr>
              <a:t>religious thinking of our day.</a:t>
            </a:r>
            <a:endParaRPr lang="en-US" sz="2400" b="1" kern="1200" dirty="0">
              <a:solidFill>
                <a:prstClr val="black"/>
              </a:solidFill>
              <a:latin typeface="Candara" charset="0"/>
              <a:ea typeface="ＭＳ Ｐゴシック" charset="0"/>
              <a:cs typeface="Candara"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2654957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HOW CAN WE BEGIN TO THINK RIGHTLY ABOUT GOD?</a:t>
            </a:r>
          </a:p>
        </p:txBody>
      </p:sp>
      <p:sp>
        <p:nvSpPr>
          <p:cNvPr id="27651" name="Rectangle 3"/>
          <p:cNvSpPr>
            <a:spLocks noGrp="1" noChangeArrowheads="1"/>
          </p:cNvSpPr>
          <p:nvPr>
            <p:ph type="body" idx="1"/>
          </p:nvPr>
        </p:nvSpPr>
        <p:spPr>
          <a:xfrm>
            <a:off x="228601" y="1432057"/>
            <a:ext cx="8797172" cy="5273543"/>
          </a:xfrm>
        </p:spPr>
        <p:txBody>
          <a:bodyPr/>
          <a:lstStyle/>
          <a:p>
            <a:pPr marL="458788" lvl="0" indent="-458788">
              <a:buNone/>
              <a:defRPr/>
            </a:pPr>
            <a:r>
              <a:rPr lang="en-US" sz="2400" b="1" spc="-10" dirty="0" smtClean="0">
                <a:solidFill>
                  <a:srgbClr val="000000"/>
                </a:solidFill>
                <a:latin typeface="Candara" charset="0"/>
                <a:ea typeface="MS PGothic" charset="0"/>
                <a:cs typeface="Arial" charset="0"/>
              </a:rPr>
              <a:t>3)    Think </a:t>
            </a:r>
            <a:r>
              <a:rPr lang="en-US" sz="2400" b="1" spc="-10" dirty="0">
                <a:solidFill>
                  <a:srgbClr val="000000"/>
                </a:solidFill>
                <a:latin typeface="Candara" charset="0"/>
                <a:ea typeface="MS PGothic" charset="0"/>
                <a:cs typeface="Arial" charset="0"/>
              </a:rPr>
              <a:t>rightly about God by </a:t>
            </a:r>
            <a:r>
              <a:rPr lang="en-US" sz="2400" b="1" spc="-10" dirty="0">
                <a:solidFill>
                  <a:srgbClr val="FF0000"/>
                </a:solidFill>
                <a:latin typeface="Candara" charset="0"/>
                <a:ea typeface="MS PGothic" charset="0"/>
                <a:cs typeface="Arial" charset="0"/>
              </a:rPr>
              <a:t>staying close to people whose view of God is REAL AND BIG both theologically and experientially. </a:t>
            </a:r>
            <a:endParaRPr lang="en-US" sz="2400" b="1" spc="-10" dirty="0" smtClean="0">
              <a:solidFill>
                <a:srgbClr val="FF0000"/>
              </a:solidFill>
              <a:latin typeface="Candara" charset="0"/>
              <a:ea typeface="MS PGothic" charset="0"/>
              <a:cs typeface="Arial" charset="0"/>
            </a:endParaRPr>
          </a:p>
          <a:p>
            <a:pPr marL="458788" lvl="0" indent="-458788">
              <a:buNone/>
              <a:defRPr/>
            </a:pPr>
            <a:endParaRPr lang="en-US" sz="1400" i="1" dirty="0">
              <a:latin typeface="Candara"/>
              <a:cs typeface="Candara"/>
            </a:endParaRPr>
          </a:p>
          <a:p>
            <a:pPr marL="0" indent="0" algn="ctr">
              <a:spcBef>
                <a:spcPts val="0"/>
              </a:spcBef>
              <a:buNone/>
            </a:pPr>
            <a:r>
              <a:rPr lang="en-US" sz="2300" i="1" dirty="0">
                <a:latin typeface="Candara"/>
                <a:cs typeface="Candara"/>
              </a:rPr>
              <a:t> </a:t>
            </a:r>
            <a:r>
              <a:rPr lang="en-US" sz="2300" i="1" baseline="30000" dirty="0">
                <a:latin typeface="Candara"/>
                <a:cs typeface="Candara"/>
              </a:rPr>
              <a:t>22</a:t>
            </a:r>
            <a:r>
              <a:rPr lang="en-US" sz="2300" i="1" dirty="0">
                <a:latin typeface="Candara"/>
                <a:cs typeface="Candara"/>
              </a:rPr>
              <a:t> So flee youthful passions and pursue </a:t>
            </a:r>
            <a:br>
              <a:rPr lang="en-US" sz="2300" i="1" dirty="0">
                <a:latin typeface="Candara"/>
                <a:cs typeface="Candara"/>
              </a:rPr>
            </a:br>
            <a:r>
              <a:rPr lang="en-US" sz="2300" i="1" dirty="0">
                <a:latin typeface="Candara"/>
                <a:cs typeface="Candara"/>
              </a:rPr>
              <a:t>righteousness, faith, love, and peace, along with</a:t>
            </a:r>
            <a:br>
              <a:rPr lang="en-US" sz="2300" i="1" dirty="0">
                <a:latin typeface="Candara"/>
                <a:cs typeface="Candara"/>
              </a:rPr>
            </a:br>
            <a:r>
              <a:rPr lang="en-US" sz="2300" i="1" dirty="0">
                <a:latin typeface="Candara"/>
                <a:cs typeface="Candara"/>
              </a:rPr>
              <a:t> those who call on the Lord from a pure heart.</a:t>
            </a:r>
          </a:p>
          <a:p>
            <a:pPr marL="0" indent="0" algn="ctr">
              <a:spcBef>
                <a:spcPts val="0"/>
              </a:spcBef>
              <a:buNone/>
            </a:pPr>
            <a:r>
              <a:rPr lang="en-US" sz="2300" i="1" dirty="0">
                <a:latin typeface="Candara"/>
                <a:cs typeface="Candara"/>
              </a:rPr>
              <a:t>2 Timothy 2:22</a:t>
            </a:r>
          </a:p>
          <a:p>
            <a:pPr marL="0" indent="0" algn="ctr">
              <a:spcBef>
                <a:spcPts val="0"/>
              </a:spcBef>
              <a:buNone/>
            </a:pPr>
            <a:endParaRPr lang="en-US" sz="1400" i="1" dirty="0">
              <a:latin typeface="Candara"/>
              <a:cs typeface="Candara"/>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We are inevitably influenced by the people we admire and hang out as intimate friends.</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There is NO better way than to pursue godly community &amp; friends whose view of God is BIG and experientially REAL.</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Practically this means we ought to intentionally seek spiritual </a:t>
            </a:r>
            <a:r>
              <a:rPr lang="en-US" sz="2400" b="1" kern="1200" dirty="0" smtClean="0">
                <a:solidFill>
                  <a:prstClr val="black"/>
                </a:solidFill>
                <a:latin typeface="Candara" charset="0"/>
                <a:ea typeface="ＭＳ Ｐゴシック" charset="0"/>
                <a:cs typeface="Candara" charset="0"/>
              </a:rPr>
              <a:t>mentors, book mentors, and </a:t>
            </a:r>
            <a:r>
              <a:rPr lang="en-US" sz="2400" b="1" kern="1200" dirty="0" smtClean="0">
                <a:solidFill>
                  <a:prstClr val="black"/>
                </a:solidFill>
                <a:latin typeface="Candara" charset="0"/>
                <a:ea typeface="ＭＳ Ｐゴシック" charset="0"/>
                <a:cs typeface="Candara" charset="0"/>
              </a:rPr>
              <a:t>spiritual </a:t>
            </a:r>
            <a:r>
              <a:rPr lang="en-US" sz="2400" b="1" kern="1200" dirty="0" smtClean="0">
                <a:solidFill>
                  <a:prstClr val="black"/>
                </a:solidFill>
                <a:latin typeface="Candara" charset="0"/>
                <a:ea typeface="ＭＳ Ｐゴシック" charset="0"/>
                <a:cs typeface="Candara" charset="0"/>
              </a:rPr>
              <a:t>friends.</a:t>
            </a:r>
            <a:endParaRPr lang="en-US" sz="2400" b="1" kern="1200" dirty="0">
              <a:solidFill>
                <a:prstClr val="black"/>
              </a:solidFill>
              <a:latin typeface="Candara" charset="0"/>
              <a:ea typeface="ＭＳ Ｐゴシック" charset="0"/>
              <a:cs typeface="Candara"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3916097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202675" y="304800"/>
            <a:ext cx="8712725" cy="6440312"/>
          </a:xfrm>
        </p:spPr>
        <p:txBody>
          <a:bodyPr/>
          <a:lstStyle/>
          <a:p>
            <a:pPr algn="just">
              <a:spcBef>
                <a:spcPct val="0"/>
              </a:spcBef>
              <a:spcAft>
                <a:spcPts val="300"/>
              </a:spcAft>
            </a:pPr>
            <a:r>
              <a:rPr lang="en-US" sz="2800" dirty="0" smtClean="0">
                <a:solidFill>
                  <a:srgbClr val="800000"/>
                </a:solidFill>
                <a:latin typeface="Candara" charset="0"/>
                <a:cs typeface="ＭＳ Ｐゴシック" charset="0"/>
              </a:rPr>
              <a:t>Redeeming a High View of God</a:t>
            </a:r>
            <a:r>
              <a:rPr lang="en-US" sz="2800" dirty="0">
                <a:solidFill>
                  <a:srgbClr val="800000"/>
                </a:solidFill>
                <a:latin typeface="Candara" charset="0"/>
                <a:cs typeface="ＭＳ Ｐゴシック" charset="0"/>
              </a:rPr>
              <a:t/>
            </a:r>
            <a:br>
              <a:rPr lang="en-US" sz="2800" dirty="0">
                <a:solidFill>
                  <a:srgbClr val="800000"/>
                </a:solidFill>
                <a:latin typeface="Candara" charset="0"/>
                <a:cs typeface="ＭＳ Ｐゴシック" charset="0"/>
              </a:rPr>
            </a:br>
            <a:r>
              <a:rPr lang="en-US" sz="2350" dirty="0" smtClean="0"/>
              <a:t>Perverted </a:t>
            </a:r>
            <a:r>
              <a:rPr lang="en-US" sz="2350" dirty="0"/>
              <a:t>notions about God soon rot the religion in which they appear. The long career of Israel demonstrates this clearly enough, and the history of the Church confirms it. So necessary to the Church is a lofty concept of God that when that concept in any measure declines, the Church with her worship and her moral standards declines along with it. The first step down for any church is taken when it surrenders its high opinion of </a:t>
            </a:r>
            <a:r>
              <a:rPr lang="en-US" sz="2350" dirty="0" smtClean="0"/>
              <a:t>God... The </a:t>
            </a:r>
            <a:r>
              <a:rPr lang="en-US" sz="2350" dirty="0"/>
              <a:t>heaviest obligation lying upon the Christian Church today is to purify and elevate her concept of God until it is once more worthy of Him — and of her. In all her prayers and labors this should have first place. We do the greatest service to the next generation of Christians by passing on to them undimmed and undiminished that noble concept of God which we received from our Hebrew and Christian fathers of generations past. This will prove of greater value to them than anything that art or science can devise.</a:t>
            </a:r>
          </a:p>
          <a:p>
            <a:pPr algn="r"/>
            <a:r>
              <a:rPr lang="en-US" sz="2350" dirty="0" smtClean="0"/>
              <a:t>― A. W. Tozer</a:t>
            </a:r>
            <a:endParaRPr lang="en-US" sz="2350" dirty="0"/>
          </a:p>
          <a:p>
            <a:r>
              <a:rPr lang="en-US" dirty="0"/>
              <a:t> </a:t>
            </a:r>
          </a:p>
          <a:p>
            <a:r>
              <a:rPr lang="en-US" dirty="0"/>
              <a:t> </a:t>
            </a:r>
          </a:p>
        </p:txBody>
      </p:sp>
    </p:spTree>
    <p:extLst>
      <p:ext uri="{BB962C8B-B14F-4D97-AF65-F5344CB8AC3E}">
        <p14:creationId xmlns:p14="http://schemas.microsoft.com/office/powerpoint/2010/main" val="18963196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216186" y="1524000"/>
            <a:ext cx="8796076" cy="5181600"/>
          </a:xfrm>
        </p:spPr>
        <p:txBody>
          <a:bodyPr/>
          <a:lstStyle/>
          <a:p>
            <a:pPr marL="457200" lvl="0" indent="-457200">
              <a:buFont typeface="+mj-lt"/>
              <a:buAutoNum type="arabicPeriod"/>
            </a:pPr>
            <a:r>
              <a:rPr lang="en-US" dirty="0"/>
              <a:t>In what ways do you realize the importance of thinking rightly about God?</a:t>
            </a:r>
          </a:p>
          <a:p>
            <a:pPr marL="457200" lvl="0" indent="-457200">
              <a:buFont typeface="+mj-lt"/>
              <a:buAutoNum type="arabicPeriod"/>
            </a:pPr>
            <a:endParaRPr lang="en-US" sz="2000" dirty="0"/>
          </a:p>
          <a:p>
            <a:pPr marL="457200" lvl="0" indent="-457200">
              <a:buFont typeface="+mj-lt"/>
              <a:buAutoNum type="arabicPeriod"/>
            </a:pPr>
            <a:r>
              <a:rPr lang="en-US" dirty="0"/>
              <a:t>What do you need to change in your perspective of God, attitude toward God, and spiritual posture to God? What is your first step?</a:t>
            </a:r>
          </a:p>
          <a:p>
            <a:pPr marL="457200" lvl="0" indent="-457200">
              <a:buFont typeface="+mj-lt"/>
              <a:buAutoNum type="arabicPeriod"/>
            </a:pPr>
            <a:endParaRPr lang="en-US" sz="2000" dirty="0"/>
          </a:p>
          <a:p>
            <a:pPr marL="457200" lvl="0" indent="-457200">
              <a:buFont typeface="+mj-lt"/>
              <a:buAutoNum type="arabicPeriod"/>
            </a:pPr>
            <a:r>
              <a:rPr lang="en-US" dirty="0"/>
              <a:t>Which of the three practical suggestions on how to think rightly about God hit home for you? What will you do about it? </a:t>
            </a:r>
          </a:p>
        </p:txBody>
      </p:sp>
    </p:spTree>
    <p:extLst>
      <p:ext uri="{BB962C8B-B14F-4D97-AF65-F5344CB8AC3E}">
        <p14:creationId xmlns:p14="http://schemas.microsoft.com/office/powerpoint/2010/main" val="24277173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5800" y="2438400"/>
            <a:ext cx="8001000" cy="6858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Thinking Rightly about God</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3200400"/>
            <a:ext cx="8001000" cy="23622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Thinking Rightly Series [1]</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FontTx/>
              <a:buNone/>
              <a:defRPr/>
            </a:pPr>
            <a:r>
              <a:rPr lang="en-US" sz="2600" i="1" dirty="0">
                <a:effectLst>
                  <a:outerShdw blurRad="38100" dist="38100" dir="2700000" algn="tl">
                    <a:srgbClr val="DDDDDD"/>
                  </a:outerShdw>
                </a:effectLst>
                <a:latin typeface="Candara" charset="0"/>
                <a:ea typeface="MS PGothic" charset="0"/>
                <a:cs typeface="Arial" charset="0"/>
              </a:rPr>
              <a:t>Job 40:1-5; 42:1-6</a:t>
            </a:r>
          </a:p>
          <a:p>
            <a:pPr algn="ctr">
              <a:buFontTx/>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July 5,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8407815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WHY WE MUST THINK RIGHTLY ABOUT GOD</a:t>
            </a:r>
          </a:p>
        </p:txBody>
      </p:sp>
      <p:sp>
        <p:nvSpPr>
          <p:cNvPr id="27651" name="Rectangle 3"/>
          <p:cNvSpPr>
            <a:spLocks noGrp="1" noChangeArrowheads="1"/>
          </p:cNvSpPr>
          <p:nvPr>
            <p:ph type="body" idx="1"/>
          </p:nvPr>
        </p:nvSpPr>
        <p:spPr>
          <a:xfrm>
            <a:off x="228600" y="1447800"/>
            <a:ext cx="8762999" cy="5257800"/>
          </a:xfrm>
        </p:spPr>
        <p:txBody>
          <a:bodyPr/>
          <a:lstStyle/>
          <a:p>
            <a:pPr marL="0" indent="0">
              <a:buNone/>
              <a:defRPr/>
            </a:pPr>
            <a:r>
              <a:rPr lang="en-US" sz="2400" b="1" i="1" dirty="0">
                <a:latin typeface="Candara" charset="0"/>
                <a:ea typeface="MS PGothic" charset="0"/>
                <a:cs typeface="Arial" charset="0"/>
              </a:rPr>
              <a:t>If we don’t think rightly about God, it will lead us to . . . </a:t>
            </a:r>
          </a:p>
          <a:p>
            <a:pPr marL="458788" indent="-458788">
              <a:defRPr/>
            </a:pPr>
            <a:endParaRPr lang="en-US" sz="1200" b="1" dirty="0">
              <a:latin typeface="Candara" charset="0"/>
              <a:ea typeface="MS PGothic" charset="0"/>
              <a:cs typeface="Arial" charset="0"/>
            </a:endParaRPr>
          </a:p>
          <a:p>
            <a:pPr marL="458788" indent="-458788">
              <a:defRPr/>
            </a:pPr>
            <a:r>
              <a:rPr lang="en-US" sz="2400" b="1" dirty="0" smtClean="0">
                <a:solidFill>
                  <a:srgbClr val="FF0000"/>
                </a:solidFill>
                <a:latin typeface="Candara" charset="0"/>
                <a:ea typeface="MS PGothic" charset="0"/>
                <a:cs typeface="Arial" charset="0"/>
              </a:rPr>
              <a:t>IDOLATRY: </a:t>
            </a:r>
            <a:r>
              <a:rPr lang="en-US" sz="2400" b="1" dirty="0" smtClean="0">
                <a:latin typeface="Candara" charset="0"/>
                <a:ea typeface="MS PGothic" charset="0"/>
                <a:cs typeface="Arial" charset="0"/>
              </a:rPr>
              <a:t>rather </a:t>
            </a:r>
            <a:r>
              <a:rPr lang="en-US" sz="2400" b="1" dirty="0">
                <a:latin typeface="Candara" charset="0"/>
                <a:ea typeface="MS PGothic" charset="0"/>
                <a:cs typeface="Arial" charset="0"/>
              </a:rPr>
              <a:t>than </a:t>
            </a:r>
            <a:r>
              <a:rPr lang="en-US" sz="2400" b="1" dirty="0" smtClean="0">
                <a:latin typeface="Candara" charset="0"/>
                <a:ea typeface="MS PGothic" charset="0"/>
                <a:cs typeface="Arial" charset="0"/>
              </a:rPr>
              <a:t>worshipping One True God.</a:t>
            </a:r>
            <a:endParaRPr lang="en-US" sz="2400" b="1" dirty="0">
              <a:latin typeface="Candara" charset="0"/>
              <a:ea typeface="MS PGothic" charset="0"/>
              <a:cs typeface="Arial" charset="0"/>
            </a:endParaRPr>
          </a:p>
          <a:p>
            <a:pPr marL="458788" indent="-458788">
              <a:defRPr/>
            </a:pPr>
            <a:endParaRPr lang="en-US" sz="2000" b="1" dirty="0">
              <a:latin typeface="Candara" charset="0"/>
              <a:ea typeface="MS PGothic" charset="0"/>
              <a:cs typeface="Arial" charset="0"/>
            </a:endParaRPr>
          </a:p>
          <a:p>
            <a:pPr marL="458788" indent="-458788">
              <a:defRPr/>
            </a:pPr>
            <a:r>
              <a:rPr lang="en-US" sz="2400" b="1" dirty="0" smtClean="0">
                <a:solidFill>
                  <a:srgbClr val="FF0000"/>
                </a:solidFill>
                <a:latin typeface="Candara" charset="0"/>
                <a:ea typeface="MS PGothic" charset="0"/>
                <a:cs typeface="Arial" charset="0"/>
              </a:rPr>
              <a:t>SPIRITUAL SUPERFICIALITY: </a:t>
            </a:r>
            <a:r>
              <a:rPr lang="en-US" sz="2400" b="1" dirty="0" smtClean="0">
                <a:latin typeface="Candara" charset="0"/>
                <a:ea typeface="MS PGothic" charset="0"/>
                <a:cs typeface="Arial" charset="0"/>
              </a:rPr>
              <a:t>rather </a:t>
            </a:r>
            <a:r>
              <a:rPr lang="en-US" sz="2400" b="1" dirty="0">
                <a:latin typeface="Candara" charset="0"/>
                <a:ea typeface="MS PGothic" charset="0"/>
                <a:cs typeface="Arial" charset="0"/>
              </a:rPr>
              <a:t>than </a:t>
            </a:r>
            <a:r>
              <a:rPr lang="en-US" sz="2400" b="1" dirty="0" smtClean="0">
                <a:latin typeface="Candara" charset="0"/>
                <a:ea typeface="MS PGothic" charset="0"/>
                <a:cs typeface="Arial" charset="0"/>
              </a:rPr>
              <a:t>spiritual depth.</a:t>
            </a:r>
          </a:p>
          <a:p>
            <a:pPr marL="458788" indent="-458788">
              <a:defRPr/>
            </a:pPr>
            <a:endParaRPr lang="en-US" sz="2000" b="1" dirty="0">
              <a:latin typeface="Candara" charset="0"/>
              <a:ea typeface="MS PGothic" charset="0"/>
              <a:cs typeface="Arial" charset="0"/>
            </a:endParaRPr>
          </a:p>
          <a:p>
            <a:pPr marL="458788" indent="-458788">
              <a:defRPr/>
            </a:pPr>
            <a:r>
              <a:rPr lang="en-US" sz="2400" b="1" dirty="0" smtClean="0">
                <a:solidFill>
                  <a:srgbClr val="FF0000"/>
                </a:solidFill>
                <a:latin typeface="Candara" charset="0"/>
                <a:ea typeface="MS PGothic" charset="0"/>
                <a:cs typeface="Arial" charset="0"/>
              </a:rPr>
              <a:t>PSEUDO TRANSFORMATION: </a:t>
            </a:r>
            <a:r>
              <a:rPr lang="en-US" sz="2400" b="1" dirty="0" smtClean="0">
                <a:latin typeface="Candara" charset="0"/>
                <a:ea typeface="MS PGothic" charset="0"/>
                <a:cs typeface="Arial" charset="0"/>
              </a:rPr>
              <a:t>rather </a:t>
            </a:r>
            <a:r>
              <a:rPr lang="en-US" sz="2400" b="1" dirty="0">
                <a:latin typeface="Candara" charset="0"/>
                <a:ea typeface="MS PGothic" charset="0"/>
                <a:cs typeface="Arial" charset="0"/>
              </a:rPr>
              <a:t>than </a:t>
            </a:r>
            <a:r>
              <a:rPr lang="en-US" sz="2400" b="1" dirty="0" smtClean="0">
                <a:latin typeface="Candara" charset="0"/>
                <a:ea typeface="MS PGothic" charset="0"/>
                <a:cs typeface="Arial" charset="0"/>
              </a:rPr>
              <a:t>real transformation.  </a:t>
            </a:r>
            <a:endParaRPr lang="en-US" sz="2400" b="1" dirty="0">
              <a:latin typeface="Candara" charset="0"/>
              <a:ea typeface="MS PGothic" charset="0"/>
              <a:cs typeface="Arial"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4036024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8600" y="1828800"/>
            <a:ext cx="8686800" cy="5029200"/>
          </a:xfrm>
        </p:spPr>
        <p:txBody>
          <a:bodyPr/>
          <a:lstStyle/>
          <a:p>
            <a:pPr marL="0" algn="ctr">
              <a:spcBef>
                <a:spcPct val="0"/>
              </a:spcBef>
              <a:buNone/>
            </a:pPr>
            <a:r>
              <a:rPr lang="en-US" sz="2400" b="1" i="1" dirty="0">
                <a:latin typeface="Candara" charset="0"/>
                <a:ea typeface="Calibri" charset="0"/>
                <a:cs typeface="Times New Roman" charset="0"/>
              </a:rPr>
              <a:t>Let us beware lest we in our pride </a:t>
            </a:r>
            <a:r>
              <a:rPr lang="en-US" sz="2400" b="1" i="1" dirty="0" smtClean="0">
                <a:latin typeface="Candara" charset="0"/>
                <a:ea typeface="Calibri" charset="0"/>
                <a:cs typeface="Times New Roman" charset="0"/>
              </a:rPr>
              <a:t>accept</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 </a:t>
            </a:r>
            <a:r>
              <a:rPr lang="en-US" sz="2400" b="1" i="1" dirty="0">
                <a:latin typeface="Candara" charset="0"/>
                <a:ea typeface="Calibri" charset="0"/>
                <a:cs typeface="Times New Roman" charset="0"/>
              </a:rPr>
              <a:t>the erroneous notion that idolatry consists only </a:t>
            </a:r>
            <a:r>
              <a:rPr lang="en-US" sz="2400" b="1" i="1" dirty="0" smtClean="0">
                <a:latin typeface="Candara" charset="0"/>
                <a:ea typeface="Calibri" charset="0"/>
                <a:cs typeface="Times New Roman" charset="0"/>
              </a:rPr>
              <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in </a:t>
            </a:r>
            <a:r>
              <a:rPr lang="en-US" sz="2400" b="1" i="1" dirty="0">
                <a:latin typeface="Candara" charset="0"/>
                <a:ea typeface="Calibri" charset="0"/>
                <a:cs typeface="Times New Roman" charset="0"/>
              </a:rPr>
              <a:t>kneeling before visible objects of adoration, and </a:t>
            </a:r>
            <a:r>
              <a:rPr lang="en-US" sz="2400" b="1" i="1" dirty="0" smtClean="0">
                <a:latin typeface="Candara" charset="0"/>
                <a:ea typeface="Calibri" charset="0"/>
                <a:cs typeface="Times New Roman" charset="0"/>
              </a:rPr>
              <a:t>that</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 </a:t>
            </a:r>
            <a:r>
              <a:rPr lang="en-US" sz="2400" b="1" i="1" dirty="0">
                <a:latin typeface="Candara" charset="0"/>
                <a:ea typeface="Calibri" charset="0"/>
                <a:cs typeface="Times New Roman" charset="0"/>
              </a:rPr>
              <a:t>civilized peoples are therefore free from it. The essence of </a:t>
            </a:r>
            <a:r>
              <a:rPr lang="en-US" sz="2400" b="1" i="1" dirty="0" smtClean="0">
                <a:latin typeface="Candara" charset="0"/>
                <a:ea typeface="Calibri" charset="0"/>
                <a:cs typeface="Times New Roman" charset="0"/>
              </a:rPr>
              <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idolatry </a:t>
            </a:r>
            <a:r>
              <a:rPr lang="en-US" sz="2400" b="1" i="1" dirty="0">
                <a:latin typeface="Candara" charset="0"/>
                <a:ea typeface="Calibri" charset="0"/>
                <a:cs typeface="Times New Roman" charset="0"/>
              </a:rPr>
              <a:t>is the entertainment of thoughts about God that are </a:t>
            </a:r>
            <a:r>
              <a:rPr lang="en-US" sz="2400" b="1" i="1" dirty="0" smtClean="0">
                <a:latin typeface="Candara" charset="0"/>
                <a:ea typeface="Calibri" charset="0"/>
                <a:cs typeface="Times New Roman" charset="0"/>
              </a:rPr>
              <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unworthy </a:t>
            </a:r>
            <a:r>
              <a:rPr lang="en-US" sz="2400" b="1" i="1" dirty="0">
                <a:latin typeface="Candara" charset="0"/>
                <a:ea typeface="Calibri" charset="0"/>
                <a:cs typeface="Times New Roman" charset="0"/>
              </a:rPr>
              <a:t>of Him. It begins in the mind and may be </a:t>
            </a:r>
            <a:r>
              <a:rPr lang="en-US" sz="2400" b="1" i="1" dirty="0" smtClean="0">
                <a:latin typeface="Candara" charset="0"/>
                <a:ea typeface="Calibri" charset="0"/>
                <a:cs typeface="Times New Roman" charset="0"/>
              </a:rPr>
              <a:t>present </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where </a:t>
            </a:r>
            <a:r>
              <a:rPr lang="en-US" sz="2400" b="1" i="1" dirty="0">
                <a:latin typeface="Candara" charset="0"/>
                <a:ea typeface="Calibri" charset="0"/>
                <a:cs typeface="Times New Roman" charset="0"/>
              </a:rPr>
              <a:t>no overt act of worship has taken place.</a:t>
            </a:r>
          </a:p>
          <a:p>
            <a:pPr marL="0" algn="ctr">
              <a:spcBef>
                <a:spcPct val="0"/>
              </a:spcBef>
              <a:buNone/>
            </a:pPr>
            <a:r>
              <a:rPr lang="en-US" sz="2400" b="1" i="1" dirty="0" smtClean="0">
                <a:latin typeface="Candara" charset="0"/>
                <a:ea typeface="Calibri" charset="0"/>
                <a:cs typeface="Times New Roman" charset="0"/>
              </a:rPr>
              <a:t>A. W. Tozer</a:t>
            </a:r>
            <a:endParaRPr lang="en-US" sz="2400" b="1" i="1" dirty="0">
              <a:latin typeface="Candara" charset="0"/>
              <a:ea typeface="Calibri" charset="0"/>
              <a:cs typeface="Times New Roman" charset="0"/>
            </a:endParaRPr>
          </a:p>
        </p:txBody>
      </p:sp>
    </p:spTree>
    <p:extLst>
      <p:ext uri="{BB962C8B-B14F-4D97-AF65-F5344CB8AC3E}">
        <p14:creationId xmlns:p14="http://schemas.microsoft.com/office/powerpoint/2010/main" val="28891456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a:xfrm>
            <a:off x="457200" y="533400"/>
            <a:ext cx="8229600" cy="685800"/>
          </a:xfrm>
        </p:spPr>
        <p:txBody>
          <a:bodyPr/>
          <a:lstStyle/>
          <a:p>
            <a:pPr eaLnBrk="1" hangingPunct="1"/>
            <a:r>
              <a:rPr lang="en-US" sz="3200" b="1" dirty="0">
                <a:latin typeface="Candara"/>
                <a:cs typeface="Candara"/>
              </a:rPr>
              <a:t>HOW OUR </a:t>
            </a:r>
            <a:r>
              <a:rPr lang="en-US" sz="3200" b="1" dirty="0" smtClean="0">
                <a:latin typeface="Candara"/>
                <a:cs typeface="Candara"/>
              </a:rPr>
              <a:t>VIEW </a:t>
            </a:r>
            <a:r>
              <a:rPr lang="en-US" sz="3200" b="1" dirty="0">
                <a:latin typeface="Candara"/>
                <a:cs typeface="Candara"/>
              </a:rPr>
              <a:t>OF GOD </a:t>
            </a:r>
            <a:r>
              <a:rPr lang="en-US" sz="3200" b="1" dirty="0" smtClean="0">
                <a:latin typeface="Candara"/>
                <a:cs typeface="Candara"/>
              </a:rPr>
              <a:t>AFFECTS </a:t>
            </a:r>
            <a:r>
              <a:rPr lang="en-US" sz="3200" b="1" dirty="0">
                <a:latin typeface="Candara"/>
                <a:cs typeface="Candara"/>
              </a:rPr>
              <a:t>US </a:t>
            </a:r>
          </a:p>
        </p:txBody>
      </p:sp>
      <p:sp>
        <p:nvSpPr>
          <p:cNvPr id="8" name="Text Placeholder 7"/>
          <p:cNvSpPr>
            <a:spLocks noGrp="1"/>
          </p:cNvSpPr>
          <p:nvPr>
            <p:ph type="body" idx="1"/>
          </p:nvPr>
        </p:nvSpPr>
        <p:spPr>
          <a:xfrm>
            <a:off x="457200" y="1295400"/>
            <a:ext cx="4040188" cy="639763"/>
          </a:xfrm>
        </p:spPr>
        <p:txBody>
          <a:bodyPr/>
          <a:lstStyle/>
          <a:p>
            <a:pPr algn="ctr" eaLnBrk="1" hangingPunct="1"/>
            <a:r>
              <a:rPr lang="en-US" sz="2800" dirty="0" smtClean="0">
                <a:solidFill>
                  <a:srgbClr val="FF0000"/>
                </a:solidFill>
                <a:latin typeface="Candara"/>
                <a:cs typeface="Candara"/>
              </a:rPr>
              <a:t>“Useful God”</a:t>
            </a:r>
            <a:endParaRPr lang="en-US" sz="2800" dirty="0">
              <a:solidFill>
                <a:srgbClr val="FF0000"/>
              </a:solidFill>
              <a:latin typeface="Candara"/>
              <a:cs typeface="Candara"/>
            </a:endParaRPr>
          </a:p>
        </p:txBody>
      </p:sp>
      <p:sp>
        <p:nvSpPr>
          <p:cNvPr id="10" name="Text Placeholder 9"/>
          <p:cNvSpPr>
            <a:spLocks noGrp="1"/>
          </p:cNvSpPr>
          <p:nvPr>
            <p:ph type="body" sz="quarter" idx="3"/>
          </p:nvPr>
        </p:nvSpPr>
        <p:spPr>
          <a:xfrm>
            <a:off x="4648200" y="1295400"/>
            <a:ext cx="4041775" cy="639762"/>
          </a:xfrm>
        </p:spPr>
        <p:txBody>
          <a:bodyPr/>
          <a:lstStyle/>
          <a:p>
            <a:pPr algn="ctr" eaLnBrk="1" hangingPunct="1"/>
            <a:r>
              <a:rPr lang="en-US" sz="2800" dirty="0" smtClean="0">
                <a:solidFill>
                  <a:srgbClr val="FF0000"/>
                </a:solidFill>
                <a:latin typeface="Candara"/>
                <a:cs typeface="Candara"/>
              </a:rPr>
              <a:t>“Sovereign God”</a:t>
            </a:r>
            <a:endParaRPr lang="en-US" sz="2800" dirty="0">
              <a:solidFill>
                <a:srgbClr val="FF0000"/>
              </a:solidFill>
              <a:latin typeface="Candara"/>
              <a:cs typeface="Candara"/>
            </a:endParaRPr>
          </a:p>
        </p:txBody>
      </p:sp>
      <p:sp>
        <p:nvSpPr>
          <p:cNvPr id="11" name="Content Placeholder 10"/>
          <p:cNvSpPr>
            <a:spLocks noGrp="1"/>
          </p:cNvSpPr>
          <p:nvPr>
            <p:ph sz="quarter" idx="4"/>
          </p:nvPr>
        </p:nvSpPr>
        <p:spPr>
          <a:xfrm>
            <a:off x="4648200" y="2057399"/>
            <a:ext cx="4114800" cy="4648201"/>
          </a:xfrm>
        </p:spPr>
        <p:txBody>
          <a:bodyPr/>
          <a:lstStyle/>
          <a:p>
            <a:pPr eaLnBrk="1" hangingPunct="1">
              <a:buFont typeface="Wingdings" charset="2"/>
              <a:buChar char="§"/>
            </a:pPr>
            <a:r>
              <a:rPr lang="en-US" b="1" i="1" dirty="0" smtClean="0">
                <a:latin typeface="Candara"/>
                <a:cs typeface="Candara"/>
              </a:rPr>
              <a:t>God calls me to His sovereign plan.</a:t>
            </a:r>
          </a:p>
          <a:p>
            <a:pPr marL="0" indent="0" eaLnBrk="1" hangingPunct="1">
              <a:buNone/>
            </a:pPr>
            <a:endParaRPr lang="en-US" b="1" dirty="0">
              <a:latin typeface="Candara"/>
              <a:cs typeface="Candara"/>
            </a:endParaRPr>
          </a:p>
          <a:p>
            <a:pPr eaLnBrk="1" hangingPunct="1">
              <a:buFont typeface="Wingdings" charset="2"/>
              <a:buChar char="§"/>
            </a:pPr>
            <a:r>
              <a:rPr lang="en-US" b="1" i="1" dirty="0" smtClean="0">
                <a:latin typeface="Candara"/>
                <a:cs typeface="Candara"/>
              </a:rPr>
              <a:t>I </a:t>
            </a:r>
            <a:r>
              <a:rPr lang="en-US" b="1" i="1" dirty="0">
                <a:latin typeface="Candara"/>
                <a:cs typeface="Candara"/>
              </a:rPr>
              <a:t>am a part of </a:t>
            </a:r>
            <a:r>
              <a:rPr lang="en-US" b="1" i="1" dirty="0" smtClean="0">
                <a:latin typeface="Candara"/>
                <a:cs typeface="Candara"/>
              </a:rPr>
              <a:t>God’s </a:t>
            </a:r>
            <a:r>
              <a:rPr lang="en-US" b="1" i="1" dirty="0">
                <a:latin typeface="Candara"/>
                <a:cs typeface="Candara"/>
              </a:rPr>
              <a:t>life.</a:t>
            </a:r>
            <a:endParaRPr lang="en-US" b="1" dirty="0">
              <a:latin typeface="Candara"/>
              <a:cs typeface="Candara"/>
            </a:endParaRPr>
          </a:p>
          <a:p>
            <a:pPr marL="0" indent="0" eaLnBrk="1" hangingPunct="1">
              <a:buNone/>
            </a:pPr>
            <a:r>
              <a:rPr lang="en-US" b="1" i="1" dirty="0">
                <a:latin typeface="Candara"/>
                <a:cs typeface="Candara"/>
              </a:rPr>
              <a:t>	</a:t>
            </a:r>
            <a:endParaRPr lang="en-US" b="1" i="1" dirty="0" smtClean="0">
              <a:latin typeface="Candara"/>
              <a:cs typeface="Candara"/>
            </a:endParaRPr>
          </a:p>
          <a:p>
            <a:pPr eaLnBrk="1" hangingPunct="1">
              <a:buFont typeface="Wingdings" charset="2"/>
              <a:buChar char="§"/>
            </a:pPr>
            <a:r>
              <a:rPr lang="en-US" b="1" i="1" dirty="0" smtClean="0">
                <a:latin typeface="Candara"/>
                <a:cs typeface="Candara"/>
              </a:rPr>
              <a:t>“</a:t>
            </a:r>
            <a:r>
              <a:rPr lang="en-US" b="1" i="1" dirty="0" smtClean="0">
                <a:latin typeface="Candara"/>
                <a:cs typeface="Candara"/>
              </a:rPr>
              <a:t>What </a:t>
            </a:r>
            <a:r>
              <a:rPr lang="en-US" b="1" i="1" dirty="0">
                <a:latin typeface="Candara"/>
                <a:cs typeface="Candara"/>
              </a:rPr>
              <a:t>do You desire to see in/</a:t>
            </a:r>
            <a:r>
              <a:rPr lang="en-US" b="1" i="1">
                <a:latin typeface="Candara"/>
                <a:cs typeface="Candara"/>
              </a:rPr>
              <a:t>through </a:t>
            </a:r>
            <a:r>
              <a:rPr lang="en-US" b="1" i="1" smtClean="0">
                <a:latin typeface="Candara"/>
                <a:cs typeface="Candara"/>
              </a:rPr>
              <a:t>me</a:t>
            </a:r>
            <a:r>
              <a:rPr lang="en-US" b="1" i="1" smtClean="0">
                <a:latin typeface="Candara"/>
                <a:cs typeface="Candara"/>
              </a:rPr>
              <a:t>?”</a:t>
            </a:r>
            <a:r>
              <a:rPr lang="en-US" b="1" i="1" smtClean="0">
                <a:latin typeface="Candara"/>
                <a:cs typeface="Candara"/>
              </a:rPr>
              <a:t>                         </a:t>
            </a:r>
            <a:endParaRPr lang="en-US" b="1" i="1" dirty="0" smtClean="0">
              <a:latin typeface="Candara"/>
              <a:cs typeface="Candara"/>
            </a:endParaRPr>
          </a:p>
          <a:p>
            <a:pPr eaLnBrk="1" hangingPunct="1">
              <a:buFontTx/>
              <a:buNone/>
            </a:pPr>
            <a:endParaRPr lang="en-US" b="1" i="1" dirty="0">
              <a:latin typeface="Candara"/>
              <a:cs typeface="Candara"/>
            </a:endParaRPr>
          </a:p>
          <a:p>
            <a:pPr algn="ctr" eaLnBrk="1" hangingPunct="1">
              <a:buFontTx/>
              <a:buNone/>
            </a:pPr>
            <a:r>
              <a:rPr lang="en-US" b="1" dirty="0" smtClean="0">
                <a:latin typeface="Candara"/>
                <a:cs typeface="Candara"/>
              </a:rPr>
              <a:t>[</a:t>
            </a:r>
            <a:r>
              <a:rPr lang="en-US" b="1" dirty="0">
                <a:latin typeface="Candara"/>
                <a:cs typeface="Candara"/>
              </a:rPr>
              <a:t>End: </a:t>
            </a:r>
            <a:r>
              <a:rPr lang="en-US" b="1" i="1" dirty="0">
                <a:latin typeface="Candara"/>
                <a:cs typeface="Candara"/>
              </a:rPr>
              <a:t>change me!</a:t>
            </a:r>
            <a:r>
              <a:rPr lang="en-US" b="1" dirty="0">
                <a:latin typeface="Candara"/>
                <a:cs typeface="Candara"/>
              </a:rPr>
              <a:t>]</a:t>
            </a:r>
          </a:p>
          <a:p>
            <a:pPr eaLnBrk="1" hangingPunct="1"/>
            <a:endParaRPr lang="en-US" sz="2100" dirty="0">
              <a:latin typeface="Eras Demi ITC" charset="0"/>
              <a:cs typeface="Arial" charset="0"/>
            </a:endParaRPr>
          </a:p>
        </p:txBody>
      </p:sp>
      <p:cxnSp>
        <p:nvCxnSpPr>
          <p:cNvPr id="7176" name="Straight Connector 14"/>
          <p:cNvCxnSpPr>
            <a:cxnSpLocks noChangeShapeType="1"/>
          </p:cNvCxnSpPr>
          <p:nvPr/>
        </p:nvCxnSpPr>
        <p:spPr bwMode="auto">
          <a:xfrm rot="16200000" flipH="1">
            <a:off x="381000" y="2133600"/>
            <a:ext cx="2286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7177" name="Straight Connector 16"/>
          <p:cNvCxnSpPr>
            <a:cxnSpLocks noChangeShapeType="1"/>
          </p:cNvCxnSpPr>
          <p:nvPr/>
        </p:nvCxnSpPr>
        <p:spPr bwMode="auto">
          <a:xfrm rot="10800000">
            <a:off x="8534400" y="1905000"/>
            <a:ext cx="60960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7178" name="Straight Connector 18"/>
          <p:cNvCxnSpPr>
            <a:cxnSpLocks noChangeShapeType="1"/>
          </p:cNvCxnSpPr>
          <p:nvPr/>
        </p:nvCxnSpPr>
        <p:spPr bwMode="auto">
          <a:xfrm rot="16200000" flipH="1">
            <a:off x="1866900" y="3848100"/>
            <a:ext cx="4648200" cy="152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9" name="Content Placeholder 8"/>
          <p:cNvSpPr>
            <a:spLocks noGrp="1"/>
          </p:cNvSpPr>
          <p:nvPr>
            <p:ph sz="half" idx="2"/>
          </p:nvPr>
        </p:nvSpPr>
        <p:spPr>
          <a:xfrm>
            <a:off x="304800" y="2057400"/>
            <a:ext cx="4114800" cy="4648200"/>
          </a:xfrm>
        </p:spPr>
        <p:txBody>
          <a:bodyPr/>
          <a:lstStyle/>
          <a:p>
            <a:pPr eaLnBrk="1" hangingPunct="1">
              <a:buFont typeface="Wingdings" charset="2"/>
              <a:buChar char="§"/>
            </a:pPr>
            <a:r>
              <a:rPr lang="en-US" b="1" i="1" dirty="0" smtClean="0">
                <a:latin typeface="Candara"/>
                <a:cs typeface="Candara"/>
              </a:rPr>
              <a:t>God </a:t>
            </a:r>
            <a:r>
              <a:rPr lang="en-US" b="1" i="1" dirty="0">
                <a:latin typeface="Candara"/>
                <a:cs typeface="Candara"/>
              </a:rPr>
              <a:t>fixes and makes my life better</a:t>
            </a:r>
            <a:r>
              <a:rPr lang="en-US" b="1" i="1" dirty="0" smtClean="0">
                <a:latin typeface="Candara"/>
                <a:cs typeface="Candara"/>
              </a:rPr>
              <a:t>.</a:t>
            </a:r>
          </a:p>
          <a:p>
            <a:pPr eaLnBrk="1" hangingPunct="1">
              <a:buFont typeface="Wingdings" charset="2"/>
              <a:buChar char="§"/>
            </a:pPr>
            <a:endParaRPr lang="en-US" b="1" dirty="0">
              <a:latin typeface="Candara"/>
              <a:cs typeface="Candara"/>
            </a:endParaRPr>
          </a:p>
          <a:p>
            <a:pPr eaLnBrk="1" hangingPunct="1">
              <a:buFont typeface="Wingdings" charset="2"/>
              <a:buChar char="§"/>
            </a:pPr>
            <a:r>
              <a:rPr lang="en-US" b="1" i="1" dirty="0" smtClean="0">
                <a:latin typeface="Candara"/>
                <a:cs typeface="Candara"/>
              </a:rPr>
              <a:t>God </a:t>
            </a:r>
            <a:r>
              <a:rPr lang="en-US" b="1" i="1" dirty="0">
                <a:latin typeface="Candara"/>
                <a:cs typeface="Candara"/>
              </a:rPr>
              <a:t>is a part of my life.</a:t>
            </a:r>
            <a:endParaRPr lang="en-US" b="1" dirty="0">
              <a:latin typeface="Candara"/>
              <a:cs typeface="Candara"/>
            </a:endParaRPr>
          </a:p>
          <a:p>
            <a:pPr marL="0" indent="0" eaLnBrk="1" hangingPunct="1">
              <a:buNone/>
            </a:pPr>
            <a:endParaRPr lang="en-US" b="1" i="1" dirty="0">
              <a:latin typeface="Candara"/>
              <a:cs typeface="Candara"/>
            </a:endParaRPr>
          </a:p>
          <a:p>
            <a:pPr eaLnBrk="1" hangingPunct="1">
              <a:buFont typeface="Wingdings" charset="2"/>
              <a:buChar char="§"/>
            </a:pPr>
            <a:r>
              <a:rPr lang="en-US" b="1" i="1" dirty="0" smtClean="0">
                <a:latin typeface="Candara"/>
                <a:cs typeface="Candara"/>
              </a:rPr>
              <a:t>“</a:t>
            </a:r>
            <a:r>
              <a:rPr lang="en-US" b="1" i="1" dirty="0" smtClean="0">
                <a:latin typeface="Candara"/>
                <a:cs typeface="Candara"/>
              </a:rPr>
              <a:t>What </a:t>
            </a:r>
            <a:r>
              <a:rPr lang="en-US" b="1" i="1" dirty="0">
                <a:latin typeface="Candara"/>
                <a:cs typeface="Candara"/>
              </a:rPr>
              <a:t>do You want </a:t>
            </a:r>
            <a:r>
              <a:rPr lang="en-US" b="1" i="1" dirty="0" smtClean="0">
                <a:latin typeface="Candara"/>
                <a:cs typeface="Candara"/>
              </a:rPr>
              <a:t>me </a:t>
            </a:r>
            <a:r>
              <a:rPr lang="en-US" b="1" i="1" dirty="0">
                <a:latin typeface="Candara"/>
                <a:cs typeface="Candara"/>
              </a:rPr>
              <a:t>to do</a:t>
            </a:r>
            <a:r>
              <a:rPr lang="en-US" b="1" i="1" dirty="0" smtClean="0">
                <a:latin typeface="Candara"/>
                <a:cs typeface="Candara"/>
              </a:rPr>
              <a:t>?</a:t>
            </a:r>
            <a:r>
              <a:rPr lang="en-US" b="1" i="1" dirty="0" smtClean="0">
                <a:latin typeface="Candara"/>
                <a:cs typeface="Candara"/>
              </a:rPr>
              <a:t>”</a:t>
            </a:r>
            <a:endParaRPr lang="en-US" b="1" dirty="0" smtClean="0">
              <a:latin typeface="Candara"/>
              <a:cs typeface="Candara"/>
            </a:endParaRPr>
          </a:p>
          <a:p>
            <a:pPr algn="ctr" eaLnBrk="1" hangingPunct="1">
              <a:buFontTx/>
              <a:buNone/>
            </a:pPr>
            <a:endParaRPr lang="en-US" b="1" dirty="0">
              <a:latin typeface="Candara"/>
              <a:cs typeface="Candara"/>
            </a:endParaRPr>
          </a:p>
          <a:p>
            <a:pPr algn="ctr" eaLnBrk="1" hangingPunct="1">
              <a:buFontTx/>
              <a:buNone/>
            </a:pPr>
            <a:r>
              <a:rPr lang="en-US" b="1" dirty="0" smtClean="0">
                <a:latin typeface="Candara"/>
                <a:cs typeface="Candara"/>
              </a:rPr>
              <a:t>[End: </a:t>
            </a:r>
            <a:r>
              <a:rPr lang="en-US" b="1" i="1" dirty="0" smtClean="0">
                <a:latin typeface="Candara"/>
                <a:cs typeface="Candara"/>
              </a:rPr>
              <a:t>bless me!</a:t>
            </a:r>
            <a:r>
              <a:rPr lang="en-US" b="1" dirty="0" smtClean="0">
                <a:latin typeface="Candara"/>
                <a:cs typeface="Candara"/>
              </a:rPr>
              <a:t>]</a:t>
            </a:r>
            <a:endParaRPr lang="en-US" b="1" dirty="0">
              <a:latin typeface="Candara"/>
              <a:cs typeface="Candara"/>
            </a:endParaRPr>
          </a:p>
        </p:txBody>
      </p:sp>
      <p:sp>
        <p:nvSpPr>
          <p:cNvPr id="7184" name="Line 16"/>
          <p:cNvSpPr>
            <a:spLocks noChangeShapeType="1"/>
          </p:cNvSpPr>
          <p:nvPr/>
        </p:nvSpPr>
        <p:spPr bwMode="auto">
          <a:xfrm>
            <a:off x="457200" y="6324600"/>
            <a:ext cx="8001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5" name="Line 17"/>
          <p:cNvSpPr>
            <a:spLocks noChangeShapeType="1"/>
          </p:cNvSpPr>
          <p:nvPr/>
        </p:nvSpPr>
        <p:spPr bwMode="auto">
          <a:xfrm>
            <a:off x="457200" y="6400800"/>
            <a:ext cx="8001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6" name="Line 18"/>
          <p:cNvSpPr>
            <a:spLocks noChangeShapeType="1"/>
          </p:cNvSpPr>
          <p:nvPr/>
        </p:nvSpPr>
        <p:spPr bwMode="auto">
          <a:xfrm>
            <a:off x="533400" y="2133600"/>
            <a:ext cx="4038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7" name="Line 19"/>
          <p:cNvSpPr>
            <a:spLocks noChangeShapeType="1"/>
          </p:cNvSpPr>
          <p:nvPr/>
        </p:nvSpPr>
        <p:spPr bwMode="auto">
          <a:xfrm>
            <a:off x="304800" y="1981200"/>
            <a:ext cx="8382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8" name="Line 20"/>
          <p:cNvSpPr>
            <a:spLocks noChangeShapeType="1"/>
          </p:cNvSpPr>
          <p:nvPr/>
        </p:nvSpPr>
        <p:spPr bwMode="auto">
          <a:xfrm>
            <a:off x="4495800" y="1295400"/>
            <a:ext cx="0" cy="5029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298986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JOB’S EXAMPLE: THREE </a:t>
            </a:r>
            <a:r>
              <a:rPr lang="en-US" sz="2800" b="1" dirty="0" smtClean="0">
                <a:latin typeface="Candara" charset="0"/>
                <a:ea typeface="MS PGothic" charset="0"/>
                <a:cs typeface="Arial" charset="0"/>
              </a:rPr>
              <a:t>MOVEMENTS</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 </a:t>
            </a:r>
            <a:r>
              <a:rPr lang="en-US" sz="2800" b="1" dirty="0">
                <a:latin typeface="Candara" charset="0"/>
                <a:ea typeface="MS PGothic" charset="0"/>
                <a:cs typeface="Arial" charset="0"/>
              </a:rPr>
              <a:t>CAUSED BY THE RIGHT VIEW OF GOD</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From a man-centered perspective to </a:t>
            </a:r>
            <a:r>
              <a:rPr lang="en-US" sz="2400" b="1" spc="-10" dirty="0">
                <a:solidFill>
                  <a:srgbClr val="FF0000"/>
                </a:solidFill>
                <a:latin typeface="Candara" charset="0"/>
                <a:ea typeface="MS PGothic" charset="0"/>
                <a:cs typeface="Arial" charset="0"/>
              </a:rPr>
              <a:t>a God-centered perspective.    </a:t>
            </a:r>
            <a:endParaRPr lang="en-US" sz="2400" b="1" spc="-10" dirty="0" smtClean="0">
              <a:solidFill>
                <a:srgbClr val="FF0000"/>
              </a:solidFill>
              <a:latin typeface="Candara" charset="0"/>
              <a:ea typeface="MS PGothic" charset="0"/>
              <a:cs typeface="Arial" charset="0"/>
            </a:endParaRPr>
          </a:p>
          <a:p>
            <a:pPr marL="0" indent="0" algn="ctr">
              <a:spcBef>
                <a:spcPts val="0"/>
              </a:spcBef>
              <a:buNone/>
            </a:pPr>
            <a:endParaRPr lang="en-US" sz="1000" i="1" dirty="0">
              <a:latin typeface="Candara"/>
              <a:cs typeface="Candara"/>
            </a:endParaRPr>
          </a:p>
          <a:p>
            <a:pPr marL="0" indent="0" algn="ctr">
              <a:spcBef>
                <a:spcPts val="0"/>
              </a:spcBef>
              <a:buNone/>
            </a:pPr>
            <a:r>
              <a:rPr lang="en-US" sz="2300" i="1" baseline="30000" dirty="0" smtClean="0">
                <a:latin typeface="Candara"/>
                <a:cs typeface="Candara"/>
              </a:rPr>
              <a:t>3</a:t>
            </a:r>
            <a:r>
              <a:rPr lang="en-US" sz="2300" i="1" dirty="0">
                <a:latin typeface="Candara"/>
                <a:cs typeface="Candara"/>
              </a:rPr>
              <a:t> Then Job answered the Lord and said:</a:t>
            </a:r>
          </a:p>
          <a:p>
            <a:pPr marL="0" indent="0" algn="ctr">
              <a:spcBef>
                <a:spcPts val="0"/>
              </a:spcBef>
              <a:buNone/>
            </a:pPr>
            <a:r>
              <a:rPr lang="en-US" sz="2300" i="1" baseline="30000" dirty="0">
                <a:latin typeface="Candara"/>
                <a:cs typeface="Candara"/>
              </a:rPr>
              <a:t>4</a:t>
            </a:r>
            <a:r>
              <a:rPr lang="en-US" sz="2300" i="1" dirty="0">
                <a:latin typeface="Candara"/>
                <a:cs typeface="Candara"/>
              </a:rPr>
              <a:t> “Behold, I am of small account; </a:t>
            </a:r>
            <a:br>
              <a:rPr lang="en-US" sz="2300" i="1" dirty="0">
                <a:latin typeface="Candara"/>
                <a:cs typeface="Candara"/>
              </a:rPr>
            </a:br>
            <a:r>
              <a:rPr lang="en-US" sz="2300" i="1" dirty="0">
                <a:latin typeface="Candara"/>
                <a:cs typeface="Candara"/>
              </a:rPr>
              <a:t>what shall I answer you?</a:t>
            </a:r>
            <a:br>
              <a:rPr lang="en-US" sz="2300" i="1" dirty="0">
                <a:latin typeface="Candara"/>
                <a:cs typeface="Candara"/>
              </a:rPr>
            </a:br>
            <a:r>
              <a:rPr lang="en-US" sz="2300" i="1" dirty="0">
                <a:latin typeface="Candara"/>
                <a:cs typeface="Candara"/>
              </a:rPr>
              <a:t>    I lay my hand on my mouth.</a:t>
            </a:r>
            <a:br>
              <a:rPr lang="en-US" sz="2300" i="1" dirty="0">
                <a:latin typeface="Candara"/>
                <a:cs typeface="Candara"/>
              </a:rPr>
            </a:br>
            <a:r>
              <a:rPr lang="en-US" sz="2300" i="1" baseline="-25000" dirty="0">
                <a:latin typeface="Candara"/>
                <a:cs typeface="Candara"/>
              </a:rPr>
              <a:t>5</a:t>
            </a:r>
            <a:r>
              <a:rPr lang="en-US" sz="2300" i="1" dirty="0">
                <a:latin typeface="Candara"/>
                <a:cs typeface="Candara"/>
              </a:rPr>
              <a:t> I have spoken once, and I will not answer;</a:t>
            </a:r>
            <a:br>
              <a:rPr lang="en-US" sz="2300" i="1" dirty="0">
                <a:latin typeface="Candara"/>
                <a:cs typeface="Candara"/>
              </a:rPr>
            </a:br>
            <a:r>
              <a:rPr lang="en-US" sz="2300" i="1" dirty="0">
                <a:latin typeface="Candara"/>
                <a:cs typeface="Candara"/>
              </a:rPr>
              <a:t> twice, but I will proceed no further.”</a:t>
            </a:r>
          </a:p>
          <a:p>
            <a:pPr marL="0" indent="0" algn="ctr">
              <a:spcBef>
                <a:spcPts val="0"/>
              </a:spcBef>
              <a:buNone/>
            </a:pPr>
            <a:r>
              <a:rPr lang="en-US" sz="2300" i="1" dirty="0">
                <a:latin typeface="Candara"/>
                <a:cs typeface="Candara"/>
              </a:rPr>
              <a:t>Job 40:3-5</a:t>
            </a:r>
          </a:p>
          <a:p>
            <a:pPr marL="0" indent="0" algn="ctr">
              <a:spcBef>
                <a:spcPts val="0"/>
              </a:spcBef>
              <a:buNone/>
            </a:pPr>
            <a:endParaRPr lang="en-US" sz="1400" i="1" dirty="0" smtClean="0">
              <a:latin typeface="Candara"/>
              <a:cs typeface="Candara"/>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It </a:t>
            </a:r>
            <a:r>
              <a:rPr lang="en-US" sz="2400" b="1" kern="1200" dirty="0">
                <a:solidFill>
                  <a:prstClr val="black"/>
                </a:solidFill>
                <a:latin typeface="Candara" charset="0"/>
                <a:ea typeface="ＭＳ Ｐゴシック" charset="0"/>
                <a:cs typeface="Candara" charset="0"/>
              </a:rPr>
              <a:t>causes us to realize how </a:t>
            </a:r>
            <a:r>
              <a:rPr lang="en-US" sz="2400" b="1" kern="1200" dirty="0" smtClean="0">
                <a:solidFill>
                  <a:prstClr val="black"/>
                </a:solidFill>
                <a:latin typeface="Candara" charset="0"/>
                <a:ea typeface="ＭＳ Ｐゴシック" charset="0"/>
                <a:cs typeface="Candara" charset="0"/>
              </a:rPr>
              <a:t>small and limited </a:t>
            </a:r>
            <a:r>
              <a:rPr lang="en-US" sz="2400" b="1" kern="1200" dirty="0">
                <a:solidFill>
                  <a:prstClr val="black"/>
                </a:solidFill>
                <a:latin typeface="Candara" charset="0"/>
                <a:ea typeface="ＭＳ Ｐゴシック" charset="0"/>
                <a:cs typeface="Candara" charset="0"/>
              </a:rPr>
              <a:t>man’s (</a:t>
            </a:r>
            <a:r>
              <a:rPr lang="en-US" sz="2400" b="1" kern="1200" dirty="0" smtClean="0">
                <a:solidFill>
                  <a:prstClr val="black"/>
                </a:solidFill>
                <a:latin typeface="Candara" charset="0"/>
                <a:ea typeface="ＭＳ Ｐゴシック" charset="0"/>
                <a:cs typeface="Candara" charset="0"/>
              </a:rPr>
              <a:t>my) perspective </a:t>
            </a:r>
            <a:r>
              <a:rPr lang="en-US" sz="2400" b="1" kern="1200" dirty="0">
                <a:solidFill>
                  <a:prstClr val="black"/>
                </a:solidFill>
                <a:latin typeface="Candara" charset="0"/>
                <a:ea typeface="ＭＳ Ｐゴシック" charset="0"/>
                <a:cs typeface="Candara" charset="0"/>
              </a:rPr>
              <a:t>really is. </a:t>
            </a:r>
          </a:p>
          <a:p>
            <a:pPr marL="914400" lvl="1" indent="-455613" defTabSz="457200">
              <a:spcBef>
                <a:spcPct val="0"/>
              </a:spcBef>
              <a:buFont typeface="Wingdings" charset="0"/>
              <a:buChar char="Ø"/>
              <a:defRPr/>
            </a:pPr>
            <a:r>
              <a:rPr lang="en-US" sz="2400" b="1" kern="1200" dirty="0">
                <a:solidFill>
                  <a:prstClr val="black"/>
                </a:solidFill>
                <a:latin typeface="Candara" charset="0"/>
                <a:ea typeface="ＭＳ Ｐゴシック" charset="0"/>
                <a:cs typeface="Candara" charset="0"/>
              </a:rPr>
              <a:t>It helps us see how </a:t>
            </a:r>
            <a:r>
              <a:rPr lang="en-US" sz="2400" b="1" kern="1200" dirty="0" smtClean="0">
                <a:solidFill>
                  <a:prstClr val="black"/>
                </a:solidFill>
                <a:latin typeface="Candara" charset="0"/>
                <a:ea typeface="ＭＳ Ｐゴシック" charset="0"/>
                <a:cs typeface="Candara" charset="0"/>
              </a:rPr>
              <a:t>BIG and limitless </a:t>
            </a:r>
            <a:r>
              <a:rPr lang="en-US" sz="2400" b="1" kern="1200" dirty="0">
                <a:solidFill>
                  <a:prstClr val="black"/>
                </a:solidFill>
                <a:latin typeface="Candara" charset="0"/>
                <a:ea typeface="ＭＳ Ｐゴシック" charset="0"/>
                <a:cs typeface="Candara" charset="0"/>
              </a:rPr>
              <a:t>God’s perspective is.</a:t>
            </a:r>
          </a:p>
          <a:p>
            <a:pPr marL="914400" lvl="1" indent="-455613" defTabSz="457200">
              <a:spcBef>
                <a:spcPct val="0"/>
              </a:spcBef>
              <a:buFont typeface="Wingdings" charset="0"/>
              <a:buChar char="Ø"/>
              <a:defRPr/>
            </a:pPr>
            <a:r>
              <a:rPr lang="en-US" sz="2400" b="1" kern="1200" dirty="0">
                <a:solidFill>
                  <a:prstClr val="black"/>
                </a:solidFill>
                <a:latin typeface="Candara" charset="0"/>
                <a:ea typeface="ＭＳ Ｐゴシック" charset="0"/>
                <a:cs typeface="Candara" charset="0"/>
              </a:rPr>
              <a:t>It leads us to see things from God’s point of view.</a:t>
            </a:r>
          </a:p>
          <a:p>
            <a:pPr marL="914400" lvl="1" indent="-455613" defTabSz="457200">
              <a:spcBef>
                <a:spcPct val="0"/>
              </a:spcBef>
              <a:buFont typeface="Wingdings" charset="0"/>
              <a:buChar char="Ø"/>
              <a:defRPr/>
            </a:pPr>
            <a:endParaRPr lang="en-US" sz="2300" b="1" kern="1200" dirty="0" smtClean="0">
              <a:solidFill>
                <a:prstClr val="black"/>
              </a:solidFill>
              <a:latin typeface="Candara" charset="0"/>
              <a:ea typeface="ＭＳ Ｐゴシック" charset="0"/>
              <a:cs typeface="Candara"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1148028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JOB’S EXAMPLE: THREE </a:t>
            </a:r>
            <a:r>
              <a:rPr lang="en-US" sz="2800" b="1" dirty="0" smtClean="0">
                <a:latin typeface="Candara" charset="0"/>
                <a:ea typeface="MS PGothic" charset="0"/>
                <a:cs typeface="Arial" charset="0"/>
              </a:rPr>
              <a:t>MOVEMENTS</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 </a:t>
            </a:r>
            <a:r>
              <a:rPr lang="en-US" sz="2800" b="1" dirty="0">
                <a:latin typeface="Candara" charset="0"/>
                <a:ea typeface="MS PGothic" charset="0"/>
                <a:cs typeface="Arial" charset="0"/>
              </a:rPr>
              <a:t>CAUSED BY THE RIGHT VIEW OF GOD</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From prideful self-absorption to </a:t>
            </a:r>
            <a:r>
              <a:rPr lang="en-US" sz="2400" b="1" spc="-10" dirty="0">
                <a:solidFill>
                  <a:srgbClr val="FF0000"/>
                </a:solidFill>
                <a:latin typeface="Candara" charset="0"/>
                <a:ea typeface="MS PGothic" charset="0"/>
                <a:cs typeface="Arial" charset="0"/>
              </a:rPr>
              <a:t>humble self-</a:t>
            </a:r>
            <a:r>
              <a:rPr lang="en-US" sz="2400" b="1" spc="-10" dirty="0" smtClean="0">
                <a:solidFill>
                  <a:srgbClr val="FF0000"/>
                </a:solidFill>
                <a:latin typeface="Candara" charset="0"/>
                <a:ea typeface="MS PGothic" charset="0"/>
                <a:cs typeface="Arial" charset="0"/>
              </a:rPr>
              <a:t>surrender.    </a:t>
            </a:r>
          </a:p>
          <a:p>
            <a:pPr marL="0" indent="0" algn="ctr">
              <a:spcBef>
                <a:spcPts val="0"/>
              </a:spcBef>
              <a:buNone/>
            </a:pPr>
            <a:endParaRPr lang="en-US" sz="1000" i="1" dirty="0">
              <a:latin typeface="Candara"/>
              <a:cs typeface="Candara"/>
            </a:endParaRPr>
          </a:p>
          <a:p>
            <a:pPr marL="0" indent="0" algn="ctr">
              <a:spcBef>
                <a:spcPts val="0"/>
              </a:spcBef>
              <a:buNone/>
            </a:pPr>
            <a:r>
              <a:rPr lang="en-US" sz="2300" i="1" baseline="30000" dirty="0" smtClean="0">
                <a:latin typeface="Candara"/>
                <a:cs typeface="Candara"/>
              </a:rPr>
              <a:t>1</a:t>
            </a:r>
            <a:r>
              <a:rPr lang="en-US" sz="2300" i="1" dirty="0" smtClean="0">
                <a:latin typeface="Candara"/>
                <a:cs typeface="Candara"/>
              </a:rPr>
              <a:t> </a:t>
            </a:r>
            <a:r>
              <a:rPr lang="en-US" sz="2300" i="1" dirty="0">
                <a:latin typeface="Candara"/>
                <a:cs typeface="Candara"/>
              </a:rPr>
              <a:t>Then Job answered the LORD and said:</a:t>
            </a:r>
          </a:p>
          <a:p>
            <a:pPr marL="0" indent="0" algn="ctr">
              <a:spcBef>
                <a:spcPts val="0"/>
              </a:spcBef>
              <a:buNone/>
            </a:pPr>
            <a:r>
              <a:rPr lang="en-US" sz="2300" i="1" baseline="30000" dirty="0">
                <a:latin typeface="Candara"/>
                <a:cs typeface="Candara"/>
              </a:rPr>
              <a:t>2</a:t>
            </a:r>
            <a:r>
              <a:rPr lang="en-US" sz="2300" i="1" dirty="0">
                <a:latin typeface="Candara"/>
                <a:cs typeface="Candara"/>
              </a:rPr>
              <a:t> “I know that you can do all things,</a:t>
            </a:r>
            <a:br>
              <a:rPr lang="en-US" sz="2300" i="1" dirty="0">
                <a:latin typeface="Candara"/>
                <a:cs typeface="Candara"/>
              </a:rPr>
            </a:br>
            <a:r>
              <a:rPr lang="en-US" sz="2300" i="1" dirty="0">
                <a:latin typeface="Candara"/>
                <a:cs typeface="Candara"/>
              </a:rPr>
              <a:t> and that no purpose of yours can be thwarted.</a:t>
            </a:r>
            <a:br>
              <a:rPr lang="en-US" sz="2300" i="1" dirty="0">
                <a:latin typeface="Candara"/>
                <a:cs typeface="Candara"/>
              </a:rPr>
            </a:br>
            <a:r>
              <a:rPr lang="en-US" sz="2300" i="1" baseline="30000" dirty="0">
                <a:latin typeface="Candara"/>
                <a:cs typeface="Candara"/>
              </a:rPr>
              <a:t>3</a:t>
            </a:r>
            <a:r>
              <a:rPr lang="en-US" sz="2300" i="1" dirty="0">
                <a:latin typeface="Candara"/>
                <a:cs typeface="Candara"/>
              </a:rPr>
              <a:t> ‘Who is this that hides counsel without knowledge?’</a:t>
            </a:r>
            <a:br>
              <a:rPr lang="en-US" sz="2300" i="1" dirty="0">
                <a:latin typeface="Candara"/>
                <a:cs typeface="Candara"/>
              </a:rPr>
            </a:br>
            <a:r>
              <a:rPr lang="en-US" sz="2300" i="1" dirty="0">
                <a:latin typeface="Candara"/>
                <a:cs typeface="Candara"/>
              </a:rPr>
              <a:t>Therefore I have uttered what I did not understand,</a:t>
            </a:r>
            <a:br>
              <a:rPr lang="en-US" sz="2300" i="1" dirty="0">
                <a:latin typeface="Candara"/>
                <a:cs typeface="Candara"/>
              </a:rPr>
            </a:br>
            <a:r>
              <a:rPr lang="en-US" sz="2300" i="1" dirty="0">
                <a:latin typeface="Candara"/>
                <a:cs typeface="Candara"/>
              </a:rPr>
              <a:t> things too wonderful for me, which I did not know.</a:t>
            </a:r>
            <a:br>
              <a:rPr lang="en-US" sz="2300" i="1" dirty="0">
                <a:latin typeface="Candara"/>
                <a:cs typeface="Candara"/>
              </a:rPr>
            </a:br>
            <a:r>
              <a:rPr lang="en-US" sz="2300" i="1" dirty="0">
                <a:latin typeface="Candara"/>
                <a:cs typeface="Candara"/>
              </a:rPr>
              <a:t>Job 42:1-3</a:t>
            </a:r>
          </a:p>
          <a:p>
            <a:pPr marL="0" indent="0" algn="ctr">
              <a:spcBef>
                <a:spcPts val="0"/>
              </a:spcBef>
              <a:buNone/>
            </a:pPr>
            <a:endParaRPr lang="en-US" sz="1400" i="1" dirty="0" smtClean="0">
              <a:latin typeface="Candara"/>
              <a:cs typeface="Candara"/>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It takes our attention from ourselves to God.</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It opens our eyes to see incomparable greatness of God. </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400" b="1" kern="1200" dirty="0">
                <a:solidFill>
                  <a:prstClr val="black"/>
                </a:solidFill>
                <a:latin typeface="Candara" charset="0"/>
                <a:ea typeface="ＭＳ Ｐゴシック" charset="0"/>
                <a:cs typeface="Candara" charset="0"/>
              </a:rPr>
              <a:t>It leads us </a:t>
            </a:r>
            <a:r>
              <a:rPr lang="en-US" sz="2400" b="1" kern="1200" dirty="0" smtClean="0">
                <a:solidFill>
                  <a:prstClr val="black"/>
                </a:solidFill>
                <a:latin typeface="Candara" charset="0"/>
                <a:ea typeface="ＭＳ Ｐゴシック" charset="0"/>
                <a:cs typeface="Candara" charset="0"/>
              </a:rPr>
              <a:t>to surrender </a:t>
            </a:r>
            <a:r>
              <a:rPr lang="en-US" sz="2400" b="1" kern="1200" dirty="0" smtClean="0">
                <a:solidFill>
                  <a:prstClr val="black"/>
                </a:solidFill>
                <a:latin typeface="Candara" charset="0"/>
                <a:ea typeface="ＭＳ Ｐゴシック" charset="0"/>
                <a:cs typeface="Candara" charset="0"/>
              </a:rPr>
              <a:t>ourselves to God humbly.</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endParaRPr lang="en-US" sz="2300" b="1" kern="1200" dirty="0" smtClean="0">
              <a:solidFill>
                <a:prstClr val="black"/>
              </a:solidFill>
              <a:latin typeface="Candara" charset="0"/>
              <a:ea typeface="ＭＳ Ｐゴシック" charset="0"/>
              <a:cs typeface="Candara"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1658121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JOB’S EXAMPLE: THREE </a:t>
            </a:r>
            <a:r>
              <a:rPr lang="en-US" sz="2800" b="1" dirty="0" smtClean="0">
                <a:latin typeface="Candara" charset="0"/>
                <a:ea typeface="MS PGothic" charset="0"/>
                <a:cs typeface="Arial" charset="0"/>
              </a:rPr>
              <a:t>MOVEMENTS</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 </a:t>
            </a:r>
            <a:r>
              <a:rPr lang="en-US" sz="2800" b="1" dirty="0">
                <a:latin typeface="Candara" charset="0"/>
                <a:ea typeface="MS PGothic" charset="0"/>
                <a:cs typeface="Arial" charset="0"/>
              </a:rPr>
              <a:t>CAUSED BY THE RIGHT VIEW OF GOD</a:t>
            </a:r>
          </a:p>
        </p:txBody>
      </p:sp>
      <p:sp>
        <p:nvSpPr>
          <p:cNvPr id="27651" name="Rectangle 3"/>
          <p:cNvSpPr>
            <a:spLocks noGrp="1" noChangeArrowheads="1"/>
          </p:cNvSpPr>
          <p:nvPr>
            <p:ph type="body" idx="1"/>
          </p:nvPr>
        </p:nvSpPr>
        <p:spPr>
          <a:xfrm>
            <a:off x="228601" y="1432057"/>
            <a:ext cx="8716102" cy="5273543"/>
          </a:xfrm>
        </p:spPr>
        <p:txBody>
          <a:bodyPr/>
          <a:lstStyle/>
          <a:p>
            <a:pPr>
              <a:defRPr/>
            </a:pPr>
            <a:r>
              <a:rPr lang="en-US" sz="2400" b="1" spc="-10" dirty="0">
                <a:solidFill>
                  <a:srgbClr val="000000"/>
                </a:solidFill>
                <a:latin typeface="Candara" charset="0"/>
                <a:ea typeface="MS PGothic" charset="0"/>
                <a:cs typeface="Arial" charset="0"/>
              </a:rPr>
              <a:t>From a demanding spirit to </a:t>
            </a:r>
            <a:r>
              <a:rPr lang="en-US" sz="2400" b="1" spc="-10" dirty="0">
                <a:solidFill>
                  <a:srgbClr val="FF0000"/>
                </a:solidFill>
                <a:latin typeface="Candara" charset="0"/>
                <a:ea typeface="MS PGothic" charset="0"/>
                <a:cs typeface="Arial" charset="0"/>
              </a:rPr>
              <a:t>a repentant </a:t>
            </a:r>
            <a:r>
              <a:rPr lang="en-US" sz="2400" b="1" spc="-10" dirty="0" smtClean="0">
                <a:solidFill>
                  <a:srgbClr val="FF0000"/>
                </a:solidFill>
                <a:latin typeface="Candara" charset="0"/>
                <a:ea typeface="MS PGothic" charset="0"/>
                <a:cs typeface="Arial" charset="0"/>
              </a:rPr>
              <a:t>spirit.    </a:t>
            </a:r>
          </a:p>
          <a:p>
            <a:pPr marL="0" indent="0" algn="ctr">
              <a:spcBef>
                <a:spcPts val="0"/>
              </a:spcBef>
              <a:buNone/>
            </a:pPr>
            <a:endParaRPr lang="en-US" sz="1000" i="1" dirty="0">
              <a:latin typeface="Candara"/>
              <a:cs typeface="Candara"/>
            </a:endParaRPr>
          </a:p>
          <a:p>
            <a:pPr marL="0" indent="0" algn="ctr">
              <a:spcBef>
                <a:spcPts val="0"/>
              </a:spcBef>
              <a:buNone/>
            </a:pPr>
            <a:r>
              <a:rPr lang="en-US" sz="2200" i="1" dirty="0">
                <a:latin typeface="Candara"/>
                <a:cs typeface="Candara"/>
              </a:rPr>
              <a:t> </a:t>
            </a:r>
            <a:r>
              <a:rPr lang="en-US" sz="2300" i="1" baseline="30000" dirty="0">
                <a:latin typeface="Candara"/>
                <a:cs typeface="Candara"/>
              </a:rPr>
              <a:t>5</a:t>
            </a:r>
            <a:r>
              <a:rPr lang="en-US" sz="2300" i="1" dirty="0">
                <a:latin typeface="Candara"/>
                <a:cs typeface="Candara"/>
              </a:rPr>
              <a:t> I had heard of you </a:t>
            </a:r>
            <a:br>
              <a:rPr lang="en-US" sz="2300" i="1" dirty="0">
                <a:latin typeface="Candara"/>
                <a:cs typeface="Candara"/>
              </a:rPr>
            </a:br>
            <a:r>
              <a:rPr lang="en-US" sz="2300" i="1" dirty="0">
                <a:latin typeface="Candara"/>
                <a:cs typeface="Candara"/>
              </a:rPr>
              <a:t>by the hearing of the ear,</a:t>
            </a:r>
            <a:br>
              <a:rPr lang="en-US" sz="2300" i="1" dirty="0">
                <a:latin typeface="Candara"/>
                <a:cs typeface="Candara"/>
              </a:rPr>
            </a:br>
            <a:r>
              <a:rPr lang="en-US" sz="2300" i="1" dirty="0">
                <a:latin typeface="Candara"/>
                <a:cs typeface="Candara"/>
              </a:rPr>
              <a:t>    but now my eye sees you;</a:t>
            </a:r>
            <a:br>
              <a:rPr lang="en-US" sz="2300" i="1" dirty="0">
                <a:latin typeface="Candara"/>
                <a:cs typeface="Candara"/>
              </a:rPr>
            </a:br>
            <a:r>
              <a:rPr lang="en-US" sz="2300" i="1" baseline="30000" dirty="0">
                <a:latin typeface="Candara"/>
                <a:cs typeface="Candara"/>
              </a:rPr>
              <a:t>6</a:t>
            </a:r>
            <a:r>
              <a:rPr lang="en-US" sz="2300" i="1" dirty="0">
                <a:latin typeface="Candara"/>
                <a:cs typeface="Candara"/>
              </a:rPr>
              <a:t> therefore I despise myself,</a:t>
            </a:r>
            <a:br>
              <a:rPr lang="en-US" sz="2300" i="1" dirty="0">
                <a:latin typeface="Candara"/>
                <a:cs typeface="Candara"/>
              </a:rPr>
            </a:br>
            <a:r>
              <a:rPr lang="en-US" sz="2300" i="1" dirty="0">
                <a:latin typeface="Candara"/>
                <a:cs typeface="Candara"/>
              </a:rPr>
              <a:t>    and repent in dust and ashes.”</a:t>
            </a:r>
          </a:p>
          <a:p>
            <a:pPr marL="0" indent="0" algn="ctr">
              <a:spcBef>
                <a:spcPts val="0"/>
              </a:spcBef>
              <a:buNone/>
            </a:pPr>
            <a:r>
              <a:rPr lang="en-US" sz="2300" i="1" dirty="0">
                <a:latin typeface="Candara"/>
                <a:cs typeface="Candara"/>
              </a:rPr>
              <a:t>Job 42:5-6</a:t>
            </a:r>
          </a:p>
          <a:p>
            <a:pPr marL="0" indent="0" algn="ctr">
              <a:spcBef>
                <a:spcPts val="0"/>
              </a:spcBef>
              <a:buNone/>
            </a:pPr>
            <a:endParaRPr lang="en-US" sz="1400" i="1" dirty="0" smtClean="0">
              <a:latin typeface="Candara"/>
              <a:cs typeface="Candara"/>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It helps us realize without God’s mercy, we are hopeless.</a:t>
            </a:r>
          </a:p>
          <a:p>
            <a:pPr marL="914400" lvl="1" indent="-455613" defTabSz="457200">
              <a:spcBef>
                <a:spcPct val="0"/>
              </a:spcBef>
              <a:buFont typeface="Wingdings" charset="0"/>
              <a:buChar char="Ø"/>
              <a:defRPr/>
            </a:pPr>
            <a:r>
              <a:rPr lang="en-US" sz="2400" b="1" kern="1200" dirty="0">
                <a:solidFill>
                  <a:prstClr val="black"/>
                </a:solidFill>
                <a:latin typeface="Candara" charset="0"/>
                <a:ea typeface="ＭＳ Ｐゴシック" charset="0"/>
                <a:cs typeface="Candara" charset="0"/>
              </a:rPr>
              <a:t>It awakens us to see how </a:t>
            </a:r>
            <a:r>
              <a:rPr lang="en-US" sz="2400" b="1" kern="1200" dirty="0" smtClean="0">
                <a:solidFill>
                  <a:prstClr val="black"/>
                </a:solidFill>
                <a:latin typeface="Candara" charset="0"/>
                <a:ea typeface="ＭＳ Ｐゴシック" charset="0"/>
                <a:cs typeface="Candara" charset="0"/>
              </a:rPr>
              <a:t>our demanding spirit </a:t>
            </a:r>
            <a:r>
              <a:rPr lang="en-US" sz="2400" b="1" kern="1200" dirty="0">
                <a:solidFill>
                  <a:prstClr val="black"/>
                </a:solidFill>
                <a:latin typeface="Candara" charset="0"/>
                <a:ea typeface="ＭＳ Ｐゴシック" charset="0"/>
                <a:cs typeface="Candara" charset="0"/>
              </a:rPr>
              <a:t>to God is </a:t>
            </a:r>
            <a:r>
              <a:rPr lang="en-US" sz="2400" b="1" kern="1200" dirty="0" smtClean="0">
                <a:solidFill>
                  <a:prstClr val="black"/>
                </a:solidFill>
                <a:latin typeface="Candara" charset="0"/>
                <a:ea typeface="ＭＳ Ｐゴシック" charset="0"/>
                <a:cs typeface="Candara" charset="0"/>
              </a:rPr>
              <a:t>utterly groundless and sinful. </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400" b="1" kern="1200" dirty="0">
                <a:solidFill>
                  <a:prstClr val="black"/>
                </a:solidFill>
                <a:latin typeface="Candara" charset="0"/>
                <a:ea typeface="ＭＳ Ｐゴシック" charset="0"/>
                <a:cs typeface="Candara" charset="0"/>
              </a:rPr>
              <a:t>It leads us to see </a:t>
            </a:r>
            <a:r>
              <a:rPr lang="en-US" sz="2400" b="1" kern="1200" dirty="0" smtClean="0">
                <a:solidFill>
                  <a:prstClr val="black"/>
                </a:solidFill>
                <a:latin typeface="Candara" charset="0"/>
                <a:ea typeface="ＭＳ Ｐゴシック" charset="0"/>
                <a:cs typeface="Candara" charset="0"/>
              </a:rPr>
              <a:t>our brokenness and turns our hearts </a:t>
            </a:r>
            <a:r>
              <a:rPr lang="en-US" sz="2400" b="1" kern="1200" dirty="0" smtClean="0">
                <a:solidFill>
                  <a:prstClr val="black"/>
                </a:solidFill>
                <a:latin typeface="Candara" charset="0"/>
                <a:ea typeface="ＭＳ Ｐゴシック" charset="0"/>
                <a:cs typeface="Candara" charset="0"/>
              </a:rPr>
              <a:t>to be genuinely </a:t>
            </a:r>
            <a:r>
              <a:rPr lang="en-US" sz="2400" b="1" kern="1200" dirty="0" smtClean="0">
                <a:solidFill>
                  <a:prstClr val="black"/>
                </a:solidFill>
                <a:latin typeface="Candara" charset="0"/>
                <a:ea typeface="ＭＳ Ｐゴシック" charset="0"/>
                <a:cs typeface="Candara" charset="0"/>
              </a:rPr>
              <a:t>repentant.</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endParaRPr lang="en-US" sz="2300" b="1" kern="1200" dirty="0" smtClean="0">
              <a:solidFill>
                <a:prstClr val="black"/>
              </a:solidFill>
              <a:latin typeface="Candara" charset="0"/>
              <a:ea typeface="ＭＳ Ｐゴシック" charset="0"/>
              <a:cs typeface="Candara"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3778276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HOW CAN WE BEGIN TO THINK RIGHTLY ABOUT GOD?</a:t>
            </a:r>
          </a:p>
        </p:txBody>
      </p:sp>
      <p:sp>
        <p:nvSpPr>
          <p:cNvPr id="27651" name="Rectangle 3"/>
          <p:cNvSpPr>
            <a:spLocks noGrp="1" noChangeArrowheads="1"/>
          </p:cNvSpPr>
          <p:nvPr>
            <p:ph type="body" idx="1"/>
          </p:nvPr>
        </p:nvSpPr>
        <p:spPr>
          <a:xfrm>
            <a:off x="228601" y="1432057"/>
            <a:ext cx="8797172" cy="5273543"/>
          </a:xfrm>
        </p:spPr>
        <p:txBody>
          <a:bodyPr/>
          <a:lstStyle/>
          <a:p>
            <a:pPr marL="458788" lvl="0" indent="-458788">
              <a:buNone/>
              <a:defRPr/>
            </a:pPr>
            <a:r>
              <a:rPr lang="en-US" sz="2400" b="1" spc="-10" dirty="0" smtClean="0">
                <a:solidFill>
                  <a:srgbClr val="000000"/>
                </a:solidFill>
                <a:latin typeface="Candara" charset="0"/>
                <a:ea typeface="MS PGothic" charset="0"/>
                <a:cs typeface="Arial" charset="0"/>
              </a:rPr>
              <a:t>1)    Think </a:t>
            </a:r>
            <a:r>
              <a:rPr lang="en-US" sz="2400" b="1" spc="-10" dirty="0">
                <a:solidFill>
                  <a:srgbClr val="000000"/>
                </a:solidFill>
                <a:latin typeface="Candara" charset="0"/>
                <a:ea typeface="MS PGothic" charset="0"/>
                <a:cs typeface="Arial" charset="0"/>
              </a:rPr>
              <a:t>rightly about God by </a:t>
            </a:r>
            <a:r>
              <a:rPr lang="en-US" sz="2400" b="1" spc="-10" dirty="0">
                <a:solidFill>
                  <a:srgbClr val="FF0000"/>
                </a:solidFill>
                <a:latin typeface="Candara" charset="0"/>
                <a:ea typeface="MS PGothic" charset="0"/>
                <a:cs typeface="Arial" charset="0"/>
              </a:rPr>
              <a:t>submitting yourself unreservedly to Scripture as the “supreme authority” in your view about </a:t>
            </a:r>
            <a:r>
              <a:rPr lang="en-US" sz="2400" b="1" spc="-10" dirty="0" smtClean="0">
                <a:solidFill>
                  <a:srgbClr val="FF0000"/>
                </a:solidFill>
                <a:latin typeface="Candara" charset="0"/>
                <a:ea typeface="MS PGothic" charset="0"/>
                <a:cs typeface="Arial" charset="0"/>
              </a:rPr>
              <a:t>God. </a:t>
            </a:r>
          </a:p>
          <a:p>
            <a:pPr marL="0" indent="0" algn="ctr">
              <a:spcBef>
                <a:spcPts val="0"/>
              </a:spcBef>
              <a:buNone/>
            </a:pPr>
            <a:endParaRPr lang="en-US" sz="1400" i="1" dirty="0">
              <a:latin typeface="Candara"/>
              <a:cs typeface="Candara"/>
            </a:endParaRPr>
          </a:p>
          <a:p>
            <a:pPr marL="0" indent="0" algn="ctr">
              <a:spcBef>
                <a:spcPts val="0"/>
              </a:spcBef>
              <a:buNone/>
            </a:pPr>
            <a:r>
              <a:rPr lang="en-US" sz="2300" i="1" baseline="30000" dirty="0" smtClean="0">
                <a:latin typeface="Candara"/>
                <a:cs typeface="Candara"/>
              </a:rPr>
              <a:t>16</a:t>
            </a:r>
            <a:r>
              <a:rPr lang="en-US" sz="2300" i="1" dirty="0">
                <a:latin typeface="Candara"/>
                <a:cs typeface="Candara"/>
              </a:rPr>
              <a:t> All Scripture is breathed out by God </a:t>
            </a:r>
            <a:br>
              <a:rPr lang="en-US" sz="2300" i="1" dirty="0">
                <a:latin typeface="Candara"/>
                <a:cs typeface="Candara"/>
              </a:rPr>
            </a:br>
            <a:r>
              <a:rPr lang="en-US" sz="2300" i="1" dirty="0">
                <a:latin typeface="Candara"/>
                <a:cs typeface="Candara"/>
              </a:rPr>
              <a:t>and profitable for teaching, for reproof, for correction, </a:t>
            </a:r>
            <a:br>
              <a:rPr lang="en-US" sz="2300" i="1" dirty="0">
                <a:latin typeface="Candara"/>
                <a:cs typeface="Candara"/>
              </a:rPr>
            </a:br>
            <a:r>
              <a:rPr lang="en-US" sz="2300" i="1" dirty="0">
                <a:latin typeface="Candara"/>
                <a:cs typeface="Candara"/>
              </a:rPr>
              <a:t>and for training in righteousness, </a:t>
            </a:r>
            <a:r>
              <a:rPr lang="en-US" sz="2300" i="1" baseline="30000" dirty="0">
                <a:latin typeface="Candara"/>
                <a:cs typeface="Candara"/>
              </a:rPr>
              <a:t>17</a:t>
            </a:r>
            <a:r>
              <a:rPr lang="en-US" sz="2300" i="1" dirty="0">
                <a:latin typeface="Candara"/>
                <a:cs typeface="Candara"/>
              </a:rPr>
              <a:t> that the man of God</a:t>
            </a:r>
            <a:br>
              <a:rPr lang="en-US" sz="2300" i="1" dirty="0">
                <a:latin typeface="Candara"/>
                <a:cs typeface="Candara"/>
              </a:rPr>
            </a:br>
            <a:r>
              <a:rPr lang="en-US" sz="2300" i="1" dirty="0">
                <a:latin typeface="Candara"/>
                <a:cs typeface="Candara"/>
              </a:rPr>
              <a:t> may be complete, equipped for every good work.</a:t>
            </a:r>
          </a:p>
          <a:p>
            <a:pPr marL="0" indent="0" algn="ctr">
              <a:spcBef>
                <a:spcPts val="0"/>
              </a:spcBef>
              <a:buNone/>
            </a:pPr>
            <a:r>
              <a:rPr lang="en-US" sz="2300" i="1" dirty="0">
                <a:latin typeface="Candara"/>
                <a:cs typeface="Candara"/>
              </a:rPr>
              <a:t>2 Timothy 3:16-17</a:t>
            </a:r>
          </a:p>
          <a:p>
            <a:pPr marL="0" indent="0" algn="ctr">
              <a:spcBef>
                <a:spcPts val="0"/>
              </a:spcBef>
              <a:buNone/>
            </a:pPr>
            <a:endParaRPr lang="en-US" sz="1400" i="1" dirty="0">
              <a:latin typeface="Candara"/>
              <a:cs typeface="Candara"/>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We cannot think right thoughts of God apart from what God has specifically revealed himself in Scripture.</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Hence, the first thing to do is to submit to Scripture as the supreme authority of all we believe and think about God.</a:t>
            </a:r>
            <a:endParaRPr lang="en-US" sz="24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This requires </a:t>
            </a:r>
            <a:r>
              <a:rPr lang="en-US" sz="2400" b="1" kern="1200" dirty="0" smtClean="0">
                <a:solidFill>
                  <a:prstClr val="black"/>
                </a:solidFill>
                <a:latin typeface="Candara" charset="0"/>
                <a:ea typeface="ＭＳ Ｐゴシック" charset="0"/>
                <a:cs typeface="Candara" charset="0"/>
              </a:rPr>
              <a:t>a </a:t>
            </a:r>
            <a:r>
              <a:rPr lang="en-US" sz="2400" b="1" kern="1200" dirty="0" smtClean="0">
                <a:solidFill>
                  <a:prstClr val="black"/>
                </a:solidFill>
                <a:latin typeface="Candara" charset="0"/>
                <a:ea typeface="ＭＳ Ｐゴシック" charset="0"/>
                <a:cs typeface="Candara" charset="0"/>
              </a:rPr>
              <a:t>perpetual </a:t>
            </a:r>
            <a:r>
              <a:rPr lang="en-US" sz="2400" b="1" kern="1200" dirty="0" smtClean="0">
                <a:solidFill>
                  <a:prstClr val="black"/>
                </a:solidFill>
                <a:latin typeface="Candara" charset="0"/>
                <a:ea typeface="ＭＳ Ｐゴシック" charset="0"/>
                <a:cs typeface="Candara" charset="0"/>
              </a:rPr>
              <a:t>renewal of our </a:t>
            </a:r>
            <a:r>
              <a:rPr lang="en-US" sz="2400" b="1" kern="1200" dirty="0" smtClean="0">
                <a:solidFill>
                  <a:prstClr val="black"/>
                </a:solidFill>
                <a:latin typeface="Candara" charset="0"/>
                <a:ea typeface="ＭＳ Ｐゴシック" charset="0"/>
                <a:cs typeface="Candara" charset="0"/>
              </a:rPr>
              <a:t>mind from </a:t>
            </a:r>
            <a:r>
              <a:rPr lang="en-US" sz="2400" b="1" kern="1200" dirty="0" smtClean="0">
                <a:solidFill>
                  <a:prstClr val="black"/>
                </a:solidFill>
                <a:latin typeface="Candara" charset="0"/>
                <a:ea typeface="ＭＳ Ｐゴシック" charset="0"/>
                <a:cs typeface="Candara" charset="0"/>
              </a:rPr>
              <a:t>a man-centered view to a Scripture-centered view of God.</a:t>
            </a:r>
            <a:endParaRPr lang="en-US" sz="2400" b="1" kern="1200" dirty="0">
              <a:solidFill>
                <a:prstClr val="black"/>
              </a:solidFill>
              <a:latin typeface="Candara" charset="0"/>
              <a:ea typeface="ＭＳ Ｐゴシック" charset="0"/>
              <a:cs typeface="Candara" charset="0"/>
            </a:endParaRPr>
          </a:p>
          <a:p>
            <a:pPr marL="0" indent="0" algn="ctr">
              <a:buNone/>
              <a:defRPr/>
            </a:pPr>
            <a:endParaRPr lang="en-US" sz="2400" b="1" dirty="0">
              <a:latin typeface="Candara" charset="0"/>
              <a:ea typeface="MS PGothic" charset="0"/>
              <a:cs typeface="Arial" charset="0"/>
            </a:endParaRPr>
          </a:p>
        </p:txBody>
      </p:sp>
    </p:spTree>
    <p:extLst>
      <p:ext uri="{BB962C8B-B14F-4D97-AF65-F5344CB8AC3E}">
        <p14:creationId xmlns:p14="http://schemas.microsoft.com/office/powerpoint/2010/main" val="1746523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70004</TotalTime>
  <Words>419</Words>
  <Application>Microsoft Macintosh PowerPoint</Application>
  <PresentationFormat>On-screen Show (4:3)</PresentationFormat>
  <Paragraphs>103</Paragraphs>
  <Slides>15</Slides>
  <Notes>13</Notes>
  <HiddenSlides>0</HiddenSlides>
  <MMClips>0</MMClips>
  <ScaleCrop>false</ScaleCrop>
  <HeadingPairs>
    <vt:vector size="4" baseType="variant">
      <vt:variant>
        <vt:lpstr>Theme</vt:lpstr>
      </vt:variant>
      <vt:variant>
        <vt:i4>34</vt:i4>
      </vt:variant>
      <vt:variant>
        <vt:lpstr>Slide Titles</vt:lpstr>
      </vt:variant>
      <vt:variant>
        <vt:i4>15</vt:i4>
      </vt:variant>
    </vt:vector>
  </HeadingPairs>
  <TitlesOfParts>
    <vt:vector size="49"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PowerPoint Presentation</vt:lpstr>
      <vt:lpstr>Thinking Rightly about God</vt:lpstr>
      <vt:lpstr>WHY WE MUST THINK RIGHTLY ABOUT GOD</vt:lpstr>
      <vt:lpstr>PowerPoint Presentation</vt:lpstr>
      <vt:lpstr>HOW OUR VIEW OF GOD AFFECTS US </vt:lpstr>
      <vt:lpstr>JOB’S EXAMPLE: THREE MOVEMENTS  CAUSED BY THE RIGHT VIEW OF GOD</vt:lpstr>
      <vt:lpstr>JOB’S EXAMPLE: THREE MOVEMENTS  CAUSED BY THE RIGHT VIEW OF GOD</vt:lpstr>
      <vt:lpstr>JOB’S EXAMPLE: THREE MOVEMENTS  CAUSED BY THE RIGHT VIEW OF GOD</vt:lpstr>
      <vt:lpstr>HOW CAN WE BEGIN TO THINK RIGHTLY ABOUT GOD?</vt:lpstr>
      <vt:lpstr>HOW CAN WE BEGIN TO THINK RIGHTLY ABOUT GOD?</vt:lpstr>
      <vt:lpstr>HOW CAN WE BEGIN TO THINK RIGHTLY ABOUT GOD?</vt:lpstr>
      <vt:lpstr>HOW CAN WE BEGIN TO THINK RIGHTLY ABOUT GOD?</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3192</cp:revision>
  <cp:lastPrinted>2015-03-08T16:07:57Z</cp:lastPrinted>
  <dcterms:created xsi:type="dcterms:W3CDTF">2007-10-20T20:09:35Z</dcterms:created>
  <dcterms:modified xsi:type="dcterms:W3CDTF">2015-07-06T03:26:05Z</dcterms:modified>
</cp:coreProperties>
</file>