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45"/>
  </p:notesMasterIdLst>
  <p:handoutMasterIdLst>
    <p:handoutMasterId r:id="rId46"/>
  </p:handoutMasterIdLst>
  <p:sldIdLst>
    <p:sldId id="1626" r:id="rId35"/>
    <p:sldId id="2828" r:id="rId36"/>
    <p:sldId id="2855" r:id="rId37"/>
    <p:sldId id="2858" r:id="rId38"/>
    <p:sldId id="2859" r:id="rId39"/>
    <p:sldId id="2831" r:id="rId40"/>
    <p:sldId id="2860" r:id="rId41"/>
    <p:sldId id="2857" r:id="rId42"/>
    <p:sldId id="2823" r:id="rId43"/>
    <p:sldId id="1929" r:id="rId44"/>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208"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6/15/15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6/15/15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362200"/>
            <a:ext cx="8001000" cy="7620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Final Greetings</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00400"/>
            <a:ext cx="8001000" cy="23622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Studies in 1 Corinthians Series </a:t>
            </a:r>
            <a:r>
              <a:rPr lang="en-US" sz="2800" b="1" i="1" dirty="0" smtClean="0">
                <a:effectLst>
                  <a:outerShdw blurRad="38100" dist="38100" dir="2700000" algn="tl">
                    <a:srgbClr val="DDDDDD"/>
                  </a:outerShdw>
                </a:effectLst>
                <a:latin typeface="Candara" charset="0"/>
                <a:ea typeface="MS PGothic" charset="0"/>
                <a:cs typeface="Arial" charset="0"/>
              </a:rPr>
              <a:t>[45]</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1 Corinthians 16:19-24</a:t>
            </a:r>
          </a:p>
          <a:p>
            <a:pPr algn="ctr">
              <a:buFontTx/>
              <a:buNone/>
              <a:defRPr/>
            </a:pPr>
            <a:r>
              <a:rPr lang="en-US" sz="2800" b="1" dirty="0">
                <a:latin typeface="Candara"/>
                <a:cs typeface="Candara"/>
              </a:rPr>
              <a:t>©</a:t>
            </a:r>
            <a:r>
              <a:rPr lang="en-US" sz="2800" dirty="0"/>
              <a:t> </a:t>
            </a:r>
            <a:r>
              <a:rPr lang="en-US" sz="2800" b="1" dirty="0" smtClean="0">
                <a:effectLst>
                  <a:outerShdw blurRad="38100" dist="38100" dir="2700000" algn="tl">
                    <a:srgbClr val="DDDDDD"/>
                  </a:outerShdw>
                </a:effectLst>
                <a:latin typeface="Candara" charset="0"/>
                <a:ea typeface="MS PGothic" charset="0"/>
                <a:cs typeface="Arial" charset="0"/>
              </a:rPr>
              <a:t>June 14,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928355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LESSONS ON THE CHRISTIAN LIFE AND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MINISTRY </a:t>
            </a:r>
            <a:r>
              <a:rPr lang="en-US" sz="2800" b="1" dirty="0">
                <a:latin typeface="Candara" charset="0"/>
                <a:ea typeface="MS PGothic" charset="0"/>
                <a:cs typeface="Arial" charset="0"/>
              </a:rPr>
              <a:t>FROM THE FINAL GREETINGS</a:t>
            </a:r>
          </a:p>
        </p:txBody>
      </p:sp>
      <p:sp>
        <p:nvSpPr>
          <p:cNvPr id="27651" name="Rectangle 3"/>
          <p:cNvSpPr>
            <a:spLocks noGrp="1" noChangeArrowheads="1"/>
          </p:cNvSpPr>
          <p:nvPr>
            <p:ph type="body" idx="1"/>
          </p:nvPr>
        </p:nvSpPr>
        <p:spPr>
          <a:xfrm>
            <a:off x="228601" y="1432057"/>
            <a:ext cx="8716102" cy="5273543"/>
          </a:xfrm>
        </p:spPr>
        <p:txBody>
          <a:bodyPr/>
          <a:lstStyle/>
          <a:p>
            <a:pPr>
              <a:buFont typeface="Wingdings" charset="2"/>
              <a:buChar char="§"/>
              <a:defRPr/>
            </a:pPr>
            <a:r>
              <a:rPr lang="en-US" sz="2400" b="1" spc="-10" dirty="0">
                <a:solidFill>
                  <a:srgbClr val="000000"/>
                </a:solidFill>
                <a:latin typeface="Candara" charset="0"/>
                <a:ea typeface="MS PGothic" charset="0"/>
                <a:cs typeface="Arial" charset="0"/>
              </a:rPr>
              <a:t>Lesson #1: </a:t>
            </a:r>
            <a:r>
              <a:rPr lang="en-US" sz="2400" b="1" u="sng" spc="-10" dirty="0" smtClean="0">
                <a:solidFill>
                  <a:srgbClr val="FF0000"/>
                </a:solidFill>
                <a:latin typeface="Candara" charset="0"/>
                <a:ea typeface="MS PGothic" charset="0"/>
                <a:cs typeface="Arial" charset="0"/>
              </a:rPr>
              <a:t>PARTNERSHIP FOR CHRIST</a:t>
            </a:r>
            <a:endParaRPr lang="en-US" sz="2400" b="1" u="sng" spc="-10" dirty="0">
              <a:solidFill>
                <a:srgbClr val="FF0000"/>
              </a:solidFill>
              <a:latin typeface="Candara" charset="0"/>
              <a:ea typeface="MS PGothic" charset="0"/>
              <a:cs typeface="Arial" charset="0"/>
            </a:endParaRPr>
          </a:p>
          <a:p>
            <a:pPr marL="0" indent="0" algn="ctr">
              <a:spcBef>
                <a:spcPts val="0"/>
              </a:spcBef>
              <a:buNone/>
            </a:pPr>
            <a:endParaRPr lang="en-US" sz="1000" i="1" dirty="0">
              <a:latin typeface="Candara"/>
              <a:cs typeface="Candara"/>
            </a:endParaRPr>
          </a:p>
          <a:p>
            <a:pPr marL="0" indent="0" algn="ctr">
              <a:spcBef>
                <a:spcPts val="0"/>
              </a:spcBef>
              <a:buNone/>
            </a:pPr>
            <a:r>
              <a:rPr lang="en-US" sz="2200" i="1" dirty="0">
                <a:latin typeface="Candara"/>
                <a:cs typeface="Candara"/>
              </a:rPr>
              <a:t> </a:t>
            </a:r>
            <a:r>
              <a:rPr lang="en-US" sz="2200" i="1" baseline="30000" dirty="0" smtClean="0">
                <a:latin typeface="Candara"/>
                <a:cs typeface="Candara"/>
              </a:rPr>
              <a:t>19</a:t>
            </a:r>
            <a:r>
              <a:rPr lang="en-US" sz="2200" i="1" dirty="0">
                <a:latin typeface="Candara"/>
                <a:cs typeface="Candara"/>
              </a:rPr>
              <a:t> The churches of Asia send you greetings. Aquila and Prisca,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together </a:t>
            </a:r>
            <a:r>
              <a:rPr lang="en-US" sz="2200" i="1" dirty="0">
                <a:latin typeface="Candara"/>
                <a:cs typeface="Candara"/>
              </a:rPr>
              <a:t>with the church in their house, send you hearty greetings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in </a:t>
            </a:r>
            <a:r>
              <a:rPr lang="en-US" sz="2200" i="1" dirty="0">
                <a:latin typeface="Candara"/>
                <a:cs typeface="Candara"/>
              </a:rPr>
              <a:t>the Lord. </a:t>
            </a:r>
            <a:r>
              <a:rPr lang="en-US" sz="2200" i="1" baseline="30000" dirty="0">
                <a:latin typeface="Candara"/>
                <a:cs typeface="Candara"/>
              </a:rPr>
              <a:t>20</a:t>
            </a:r>
            <a:r>
              <a:rPr lang="en-US" sz="2200" i="1" dirty="0">
                <a:latin typeface="Candara"/>
                <a:cs typeface="Candara"/>
              </a:rPr>
              <a:t> All the brothers send you greetings. </a:t>
            </a:r>
            <a:r>
              <a:rPr lang="en-US" sz="2200" i="1" dirty="0" smtClean="0">
                <a:latin typeface="Candara"/>
                <a:cs typeface="Candara"/>
              </a:rPr>
              <a:t>(vs. 19-20a)</a:t>
            </a:r>
            <a:endParaRPr lang="en-US" sz="2200" i="1" dirty="0">
              <a:latin typeface="Candara"/>
              <a:cs typeface="Candara"/>
            </a:endParaRPr>
          </a:p>
          <a:p>
            <a:pPr marL="0" indent="0" algn="ctr">
              <a:spcBef>
                <a:spcPts val="0"/>
              </a:spcBef>
              <a:buNone/>
            </a:pPr>
            <a:endParaRPr lang="en-US" sz="800" i="1" dirty="0">
              <a:latin typeface="Candara"/>
              <a:cs typeface="Candara"/>
            </a:endParaRPr>
          </a:p>
          <a:p>
            <a:pPr marL="0" indent="0" algn="ctr">
              <a:spcBef>
                <a:spcPts val="0"/>
              </a:spcBef>
              <a:buNone/>
            </a:pPr>
            <a:r>
              <a:rPr lang="en-US" sz="2200" i="1" baseline="30000" dirty="0">
                <a:latin typeface="Candara"/>
                <a:cs typeface="Candara"/>
              </a:rPr>
              <a:t>3</a:t>
            </a:r>
            <a:r>
              <a:rPr lang="en-US" sz="2200" i="1" dirty="0">
                <a:latin typeface="Candara"/>
                <a:cs typeface="Candara"/>
              </a:rPr>
              <a:t> Greet Prisca and Aquila, my fellow workers in Christ Jesus, </a:t>
            </a:r>
            <a:r>
              <a:rPr lang="en-US" sz="2200" i="1" dirty="0" smtClean="0">
                <a:latin typeface="Candara"/>
                <a:cs typeface="Candara"/>
              </a:rPr>
              <a:t/>
            </a:r>
            <a:br>
              <a:rPr lang="en-US" sz="2200" i="1" dirty="0" smtClean="0">
                <a:latin typeface="Candara"/>
                <a:cs typeface="Candara"/>
              </a:rPr>
            </a:br>
            <a:r>
              <a:rPr lang="en-US" sz="2200" i="1" baseline="30000" dirty="0" smtClean="0">
                <a:latin typeface="Candara"/>
                <a:cs typeface="Candara"/>
              </a:rPr>
              <a:t>4</a:t>
            </a:r>
            <a:r>
              <a:rPr lang="en-US" sz="2200" i="1" dirty="0" smtClean="0">
                <a:latin typeface="Candara"/>
                <a:cs typeface="Candara"/>
              </a:rPr>
              <a:t> </a:t>
            </a:r>
            <a:r>
              <a:rPr lang="en-US" sz="2200" i="1" dirty="0">
                <a:latin typeface="Candara"/>
                <a:cs typeface="Candara"/>
              </a:rPr>
              <a:t>who risked their necks for my life, to whom not only I give thanks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but </a:t>
            </a:r>
            <a:r>
              <a:rPr lang="en-US" sz="2200" i="1" dirty="0">
                <a:latin typeface="Candara"/>
                <a:cs typeface="Candara"/>
              </a:rPr>
              <a:t>all the churches of the Gentiles give thanks as </a:t>
            </a:r>
            <a:r>
              <a:rPr lang="en-US" sz="2200" i="1" dirty="0" smtClean="0">
                <a:latin typeface="Candara"/>
                <a:cs typeface="Candara"/>
              </a:rPr>
              <a:t>well.</a:t>
            </a:r>
            <a:br>
              <a:rPr lang="en-US" sz="2200" i="1" dirty="0" smtClean="0">
                <a:latin typeface="Candara"/>
                <a:cs typeface="Candara"/>
              </a:rPr>
            </a:br>
            <a:r>
              <a:rPr lang="en-US" sz="2200" i="1" dirty="0" smtClean="0">
                <a:latin typeface="Candara"/>
                <a:cs typeface="Candara"/>
              </a:rPr>
              <a:t>Romans </a:t>
            </a:r>
            <a:r>
              <a:rPr lang="en-US" sz="2200" i="1" dirty="0">
                <a:latin typeface="Candara"/>
                <a:cs typeface="Candara"/>
              </a:rPr>
              <a:t>16:3-4</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With the churches in Asia [Ephesus].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With Aquila and </a:t>
            </a:r>
            <a:r>
              <a:rPr lang="en-US" sz="2300" b="1" kern="1200" dirty="0" smtClean="0">
                <a:solidFill>
                  <a:prstClr val="black"/>
                </a:solidFill>
                <a:latin typeface="Candara" charset="0"/>
                <a:ea typeface="ＭＳ Ｐゴシック" charset="0"/>
                <a:cs typeface="Candara" charset="0"/>
              </a:rPr>
              <a:t>Prisca</a:t>
            </a:r>
            <a:r>
              <a:rPr lang="en-US" sz="2300" b="1" kern="1200" dirty="0" smtClean="0">
                <a:solidFill>
                  <a:prstClr val="black"/>
                </a:solidFill>
                <a:latin typeface="Candara" charset="0"/>
                <a:ea typeface="ＭＳ Ｐゴシック" charset="0"/>
                <a:cs typeface="Candara" charset="0"/>
              </a:rPr>
              <a: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Partnership for missional living begins with an open heart and hospitality to other Christ-followers and churches.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With the global churches but also intentional cultivation of strategic partnership for the gospel.</a:t>
            </a:r>
            <a:endParaRPr lang="en-US" sz="2300" b="1" kern="1200" dirty="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14802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LESSONS ON THE CHRISTIAN LIFE AND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MINISTRY </a:t>
            </a:r>
            <a:r>
              <a:rPr lang="en-US" sz="2800" b="1" dirty="0">
                <a:latin typeface="Candara" charset="0"/>
                <a:ea typeface="MS PGothic" charset="0"/>
                <a:cs typeface="Arial" charset="0"/>
              </a:rPr>
              <a:t>FROM THE FINAL GREETINGS</a:t>
            </a:r>
          </a:p>
        </p:txBody>
      </p:sp>
      <p:sp>
        <p:nvSpPr>
          <p:cNvPr id="27651" name="Rectangle 3"/>
          <p:cNvSpPr>
            <a:spLocks noGrp="1" noChangeArrowheads="1"/>
          </p:cNvSpPr>
          <p:nvPr>
            <p:ph type="body" idx="1"/>
          </p:nvPr>
        </p:nvSpPr>
        <p:spPr>
          <a:xfrm>
            <a:off x="228601" y="1432057"/>
            <a:ext cx="8716102" cy="5273543"/>
          </a:xfrm>
        </p:spPr>
        <p:txBody>
          <a:bodyPr/>
          <a:lstStyle/>
          <a:p>
            <a:pPr>
              <a:buFont typeface="Wingdings" charset="2"/>
              <a:buChar char="§"/>
              <a:defRPr/>
            </a:pPr>
            <a:r>
              <a:rPr lang="en-US" sz="2400" b="1" spc="-10" dirty="0">
                <a:solidFill>
                  <a:srgbClr val="000000"/>
                </a:solidFill>
                <a:latin typeface="Candara" charset="0"/>
                <a:ea typeface="MS PGothic" charset="0"/>
                <a:cs typeface="Arial" charset="0"/>
              </a:rPr>
              <a:t>Lesson </a:t>
            </a:r>
            <a:r>
              <a:rPr lang="en-US" sz="2400" b="1" spc="-10" dirty="0" smtClean="0">
                <a:solidFill>
                  <a:srgbClr val="000000"/>
                </a:solidFill>
                <a:latin typeface="Candara" charset="0"/>
                <a:ea typeface="MS PGothic" charset="0"/>
                <a:cs typeface="Arial" charset="0"/>
              </a:rPr>
              <a:t>#2: </a:t>
            </a:r>
            <a:r>
              <a:rPr lang="en-US" sz="2400" b="1" u="sng" spc="-10" dirty="0" smtClean="0">
                <a:solidFill>
                  <a:srgbClr val="FF0000"/>
                </a:solidFill>
                <a:latin typeface="Candara" charset="0"/>
                <a:ea typeface="MS PGothic" charset="0"/>
                <a:cs typeface="Arial" charset="0"/>
              </a:rPr>
              <a:t>AFFECTION FOR ONE ANOTHER</a:t>
            </a:r>
            <a:endParaRPr lang="en-US" sz="2400" b="1" u="sng" spc="-10" dirty="0">
              <a:solidFill>
                <a:srgbClr val="FF0000"/>
              </a:solidFill>
              <a:latin typeface="Candara" charset="0"/>
              <a:ea typeface="MS PGothic" charset="0"/>
              <a:cs typeface="Arial" charset="0"/>
            </a:endParaRPr>
          </a:p>
          <a:p>
            <a:pPr marL="0" indent="0" algn="ctr">
              <a:spcBef>
                <a:spcPts val="0"/>
              </a:spcBef>
              <a:buNone/>
            </a:pPr>
            <a:endParaRPr lang="en-US" sz="1400" i="1" dirty="0">
              <a:latin typeface="Candara"/>
              <a:cs typeface="Candara"/>
            </a:endParaRPr>
          </a:p>
          <a:p>
            <a:pPr marL="0" indent="0" algn="ctr">
              <a:spcBef>
                <a:spcPts val="0"/>
              </a:spcBef>
              <a:buNone/>
            </a:pPr>
            <a:r>
              <a:rPr lang="en-US" sz="2200" i="1" dirty="0">
                <a:latin typeface="Candara"/>
                <a:cs typeface="Candara"/>
              </a:rPr>
              <a:t> </a:t>
            </a:r>
            <a:r>
              <a:rPr lang="en-US" sz="2200" i="1" baseline="30000" dirty="0" smtClean="0">
                <a:latin typeface="Candara"/>
                <a:cs typeface="Candara"/>
              </a:rPr>
              <a:t>20</a:t>
            </a:r>
            <a:r>
              <a:rPr lang="en-US" sz="2200" i="1" dirty="0">
                <a:latin typeface="Candara"/>
                <a:cs typeface="Candara"/>
              </a:rPr>
              <a:t> </a:t>
            </a:r>
            <a:r>
              <a:rPr lang="en-US" sz="2200" i="1" dirty="0" smtClean="0">
                <a:latin typeface="Candara"/>
                <a:cs typeface="Candara"/>
              </a:rPr>
              <a:t>...Greet </a:t>
            </a:r>
            <a:r>
              <a:rPr lang="en-US" sz="2200" i="1" dirty="0">
                <a:latin typeface="Candara"/>
                <a:cs typeface="Candara"/>
              </a:rPr>
              <a:t>one another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with </a:t>
            </a:r>
            <a:r>
              <a:rPr lang="en-US" sz="2200" i="1" dirty="0">
                <a:latin typeface="Candara"/>
                <a:cs typeface="Candara"/>
              </a:rPr>
              <a:t>a holy </a:t>
            </a:r>
            <a:r>
              <a:rPr lang="en-US" sz="2200" i="1" dirty="0" smtClean="0">
                <a:latin typeface="Candara"/>
                <a:cs typeface="Candara"/>
              </a:rPr>
              <a:t>kiss.</a:t>
            </a:r>
            <a:r>
              <a:rPr lang="en-US" sz="2200" i="1" dirty="0">
                <a:latin typeface="Candara"/>
                <a:cs typeface="Candara"/>
              </a:rPr>
              <a:t> </a:t>
            </a:r>
            <a:r>
              <a:rPr lang="en-US" sz="2200" i="1" dirty="0" smtClean="0">
                <a:latin typeface="Candara"/>
                <a:cs typeface="Candara"/>
              </a:rPr>
              <a:t>(v. 20b)</a:t>
            </a:r>
            <a:endParaRPr lang="en-US" sz="2200" i="1" dirty="0">
              <a:latin typeface="Candara"/>
              <a:cs typeface="Candara"/>
            </a:endParaRPr>
          </a:p>
          <a:p>
            <a:pPr marL="0" indent="0" algn="ctr">
              <a:spcBef>
                <a:spcPts val="0"/>
              </a:spcBef>
              <a:buNone/>
            </a:pPr>
            <a:endParaRPr lang="en-US" sz="1400" i="1" dirty="0">
              <a:latin typeface="Candara"/>
              <a:cs typeface="Candara"/>
            </a:endParaRPr>
          </a:p>
          <a:p>
            <a:pPr marL="0" indent="0" algn="ctr">
              <a:spcBef>
                <a:spcPts val="0"/>
              </a:spcBef>
              <a:buNone/>
            </a:pPr>
            <a:r>
              <a:rPr lang="en-US" sz="2200" i="1" baseline="30000" dirty="0" smtClean="0">
                <a:latin typeface="Candara"/>
                <a:cs typeface="Candara"/>
              </a:rPr>
              <a:t>14</a:t>
            </a:r>
            <a:r>
              <a:rPr lang="en-US" sz="2200" i="1" dirty="0" smtClean="0">
                <a:latin typeface="Candara"/>
                <a:cs typeface="Candara"/>
              </a:rPr>
              <a:t> </a:t>
            </a:r>
            <a:r>
              <a:rPr lang="en-US" sz="2200" i="1" dirty="0">
                <a:latin typeface="Candara"/>
                <a:cs typeface="Candara"/>
              </a:rPr>
              <a:t>Greet one another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with </a:t>
            </a:r>
            <a:r>
              <a:rPr lang="en-US" sz="2200" i="1" dirty="0">
                <a:latin typeface="Candara"/>
                <a:cs typeface="Candara"/>
              </a:rPr>
              <a:t>the kiss of love.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Peace </a:t>
            </a:r>
            <a:r>
              <a:rPr lang="en-US" sz="2200" i="1" dirty="0">
                <a:latin typeface="Candara"/>
                <a:cs typeface="Candara"/>
              </a:rPr>
              <a:t>to all of you who are in Christ.</a:t>
            </a:r>
          </a:p>
          <a:p>
            <a:pPr marL="0" indent="0" algn="ctr">
              <a:spcBef>
                <a:spcPts val="0"/>
              </a:spcBef>
              <a:buNone/>
            </a:pPr>
            <a:r>
              <a:rPr lang="en-US" sz="2200" i="1" dirty="0">
                <a:latin typeface="Candara"/>
                <a:cs typeface="Candara"/>
              </a:rPr>
              <a:t>1 Peter 5:14</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Affection is for brotherly love in Christ.</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Affection for one another </a:t>
            </a:r>
            <a:r>
              <a:rPr lang="en-US" sz="2300" b="1" kern="1200" dirty="0" smtClean="0">
                <a:solidFill>
                  <a:prstClr val="black"/>
                </a:solidFill>
                <a:latin typeface="Candara" charset="0"/>
                <a:ea typeface="ＭＳ Ｐゴシック" charset="0"/>
                <a:cs typeface="Candara" charset="0"/>
              </a:rPr>
              <a:t>must </a:t>
            </a:r>
            <a:r>
              <a:rPr lang="en-US" sz="2300" b="1" kern="1200" dirty="0" smtClean="0">
                <a:solidFill>
                  <a:prstClr val="black"/>
                </a:solidFill>
                <a:latin typeface="Candara" charset="0"/>
                <a:ea typeface="ＭＳ Ｐゴシック" charset="0"/>
                <a:cs typeface="Candara" charset="0"/>
              </a:rPr>
              <a:t>be deliberate and active.</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For </a:t>
            </a:r>
            <a:r>
              <a:rPr lang="en-US" sz="2300" b="1" kern="1200" dirty="0" smtClean="0">
                <a:solidFill>
                  <a:prstClr val="black"/>
                </a:solidFill>
                <a:latin typeface="Candara" charset="0"/>
                <a:ea typeface="ＭＳ Ｐゴシック" charset="0"/>
                <a:cs typeface="Candara" charset="0"/>
              </a:rPr>
              <a:t>us, warm </a:t>
            </a:r>
            <a:r>
              <a:rPr lang="en-US" sz="2300" b="1" kern="1200" dirty="0" smtClean="0">
                <a:solidFill>
                  <a:prstClr val="black"/>
                </a:solidFill>
                <a:latin typeface="Candara" charset="0"/>
                <a:ea typeface="ＭＳ Ｐゴシック" charset="0"/>
                <a:cs typeface="Candara" charset="0"/>
              </a:rPr>
              <a:t>hugs are more </a:t>
            </a:r>
            <a:r>
              <a:rPr lang="en-US" sz="2300" b="1" kern="1200" dirty="0" smtClean="0">
                <a:solidFill>
                  <a:prstClr val="black"/>
                </a:solidFill>
                <a:latin typeface="Candara" charset="0"/>
                <a:ea typeface="ＭＳ Ｐゴシック" charset="0"/>
                <a:cs typeface="Candara" charset="0"/>
              </a:rPr>
              <a:t>fitting than kiss in our cultural context.</a:t>
            </a:r>
            <a:endParaRPr lang="en-US" sz="2300" b="1" kern="1200" dirty="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6070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LESSONS ON THE CHRISTIAN LIFE AND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MINISTRY </a:t>
            </a:r>
            <a:r>
              <a:rPr lang="en-US" sz="2800" b="1" dirty="0">
                <a:latin typeface="Candara" charset="0"/>
                <a:ea typeface="MS PGothic" charset="0"/>
                <a:cs typeface="Arial" charset="0"/>
              </a:rPr>
              <a:t>FROM THE FINAL GREETINGS</a:t>
            </a:r>
          </a:p>
        </p:txBody>
      </p:sp>
      <p:sp>
        <p:nvSpPr>
          <p:cNvPr id="27651" name="Rectangle 3"/>
          <p:cNvSpPr>
            <a:spLocks noGrp="1" noChangeArrowheads="1"/>
          </p:cNvSpPr>
          <p:nvPr>
            <p:ph type="body" idx="1"/>
          </p:nvPr>
        </p:nvSpPr>
        <p:spPr>
          <a:xfrm>
            <a:off x="228601" y="1432057"/>
            <a:ext cx="8716102" cy="5273543"/>
          </a:xfrm>
        </p:spPr>
        <p:txBody>
          <a:bodyPr/>
          <a:lstStyle/>
          <a:p>
            <a:pPr>
              <a:buFont typeface="Wingdings" charset="2"/>
              <a:buChar char="§"/>
              <a:defRPr/>
            </a:pPr>
            <a:r>
              <a:rPr lang="en-US" sz="2400" b="1" spc="-10" dirty="0">
                <a:solidFill>
                  <a:srgbClr val="000000"/>
                </a:solidFill>
                <a:latin typeface="Candara" charset="0"/>
                <a:ea typeface="MS PGothic" charset="0"/>
                <a:cs typeface="Arial" charset="0"/>
              </a:rPr>
              <a:t>Lesson </a:t>
            </a:r>
            <a:r>
              <a:rPr lang="en-US" sz="2400" b="1" spc="-10" dirty="0" smtClean="0">
                <a:solidFill>
                  <a:srgbClr val="000000"/>
                </a:solidFill>
                <a:latin typeface="Candara" charset="0"/>
                <a:ea typeface="MS PGothic" charset="0"/>
                <a:cs typeface="Arial" charset="0"/>
              </a:rPr>
              <a:t>#3: </a:t>
            </a:r>
            <a:r>
              <a:rPr lang="en-US" sz="2400" b="1" u="sng" spc="-10" dirty="0" smtClean="0">
                <a:solidFill>
                  <a:srgbClr val="FF0000"/>
                </a:solidFill>
                <a:latin typeface="Candara" charset="0"/>
                <a:ea typeface="MS PGothic" charset="0"/>
                <a:cs typeface="Arial" charset="0"/>
              </a:rPr>
              <a:t>SINCERE LOVE</a:t>
            </a:r>
            <a:endParaRPr lang="en-US" sz="2400" b="1" u="sng" spc="-10" dirty="0">
              <a:solidFill>
                <a:srgbClr val="FF0000"/>
              </a:solidFill>
              <a:latin typeface="Candara" charset="0"/>
              <a:ea typeface="MS PGothic" charset="0"/>
              <a:cs typeface="Arial" charset="0"/>
            </a:endParaRPr>
          </a:p>
          <a:p>
            <a:pPr marL="0" indent="0" algn="ctr">
              <a:spcBef>
                <a:spcPts val="0"/>
              </a:spcBef>
              <a:buNone/>
            </a:pPr>
            <a:endParaRPr lang="en-US" sz="1000" i="1" dirty="0">
              <a:latin typeface="Candara"/>
              <a:cs typeface="Candara"/>
            </a:endParaRPr>
          </a:p>
          <a:p>
            <a:pPr marL="0" indent="0" algn="ctr">
              <a:spcBef>
                <a:spcPts val="0"/>
              </a:spcBef>
              <a:buNone/>
            </a:pPr>
            <a:r>
              <a:rPr lang="en-US" sz="2200" i="1" dirty="0">
                <a:latin typeface="Candara"/>
                <a:cs typeface="Candara"/>
              </a:rPr>
              <a:t> </a:t>
            </a:r>
            <a:r>
              <a:rPr lang="en-US" sz="2200" i="1" baseline="30000" dirty="0" smtClean="0">
                <a:latin typeface="Candara"/>
                <a:cs typeface="Candara"/>
              </a:rPr>
              <a:t>21 </a:t>
            </a:r>
            <a:r>
              <a:rPr lang="en-US" sz="2200" i="1" dirty="0" smtClean="0">
                <a:latin typeface="Candara"/>
                <a:cs typeface="Candara"/>
              </a:rPr>
              <a:t>I</a:t>
            </a:r>
            <a:r>
              <a:rPr lang="en-US" sz="2200" i="1" dirty="0">
                <a:latin typeface="Candara"/>
                <a:cs typeface="Candara"/>
              </a:rPr>
              <a:t>, Paul, write this greeting with my own hand</a:t>
            </a:r>
            <a:r>
              <a:rPr lang="en-US" sz="2200" i="1" dirty="0" smtClean="0">
                <a:latin typeface="Candara"/>
                <a:cs typeface="Candara"/>
              </a:rPr>
              <a:t>.</a:t>
            </a:r>
            <a:br>
              <a:rPr lang="en-US" sz="2200" i="1" dirty="0" smtClean="0">
                <a:latin typeface="Candara"/>
                <a:cs typeface="Candara"/>
              </a:rPr>
            </a:br>
            <a:r>
              <a:rPr lang="en-US" sz="2200" i="1" dirty="0">
                <a:latin typeface="Candara"/>
                <a:cs typeface="Candara"/>
              </a:rPr>
              <a:t> </a:t>
            </a:r>
            <a:r>
              <a:rPr lang="en-US" sz="2200" i="1" baseline="30000" dirty="0">
                <a:latin typeface="Candara"/>
                <a:cs typeface="Candara"/>
              </a:rPr>
              <a:t>22</a:t>
            </a:r>
            <a:r>
              <a:rPr lang="en-US" sz="2200" i="1" dirty="0">
                <a:latin typeface="Candara"/>
                <a:cs typeface="Candara"/>
              </a:rPr>
              <a:t> If anyone has no love for the Lord, let him be accursed.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Our </a:t>
            </a:r>
            <a:r>
              <a:rPr lang="en-US" sz="2200" i="1" dirty="0">
                <a:latin typeface="Candara"/>
                <a:cs typeface="Candara"/>
              </a:rPr>
              <a:t>Lord, come! </a:t>
            </a:r>
            <a:r>
              <a:rPr lang="en-US" sz="2200" i="1" baseline="30000" dirty="0">
                <a:latin typeface="Candara"/>
                <a:cs typeface="Candara"/>
              </a:rPr>
              <a:t>23</a:t>
            </a:r>
            <a:r>
              <a:rPr lang="en-US" sz="2200" i="1" dirty="0">
                <a:latin typeface="Candara"/>
                <a:cs typeface="Candara"/>
              </a:rPr>
              <a:t> The grace of the Lord Jesus be with you</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 </a:t>
            </a:r>
            <a:r>
              <a:rPr lang="en-US" sz="2200" i="1" baseline="30000" dirty="0">
                <a:latin typeface="Candara"/>
                <a:cs typeface="Candara"/>
              </a:rPr>
              <a:t>24</a:t>
            </a:r>
            <a:r>
              <a:rPr lang="en-US" sz="2200" i="1" dirty="0">
                <a:latin typeface="Candara"/>
                <a:cs typeface="Candara"/>
              </a:rPr>
              <a:t> My love be with you all in Christ Jesus. Amen</a:t>
            </a:r>
            <a:r>
              <a:rPr lang="en-US" sz="2200" i="1" dirty="0" smtClean="0">
                <a:latin typeface="Candara"/>
                <a:cs typeface="Candara"/>
              </a:rPr>
              <a:t>. (vs. 21-2)</a:t>
            </a:r>
            <a:endParaRPr lang="en-US" sz="2200" i="1" dirty="0">
              <a:latin typeface="Candara"/>
              <a:cs typeface="Candara"/>
            </a:endParaRPr>
          </a:p>
          <a:p>
            <a:pPr marL="0" indent="0" algn="ctr">
              <a:spcBef>
                <a:spcPts val="0"/>
              </a:spcBef>
              <a:buNone/>
            </a:pPr>
            <a:endParaRPr lang="en-US" sz="800" i="1" dirty="0">
              <a:latin typeface="Candara"/>
              <a:cs typeface="Candara"/>
            </a:endParaRPr>
          </a:p>
          <a:p>
            <a:pPr marL="0" indent="0" algn="ctr">
              <a:spcBef>
                <a:spcPts val="0"/>
              </a:spcBef>
              <a:buNone/>
            </a:pPr>
            <a:r>
              <a:rPr lang="en-US" sz="2200" i="1" baseline="30000" dirty="0" smtClean="0">
                <a:latin typeface="Candara"/>
                <a:cs typeface="Candara"/>
              </a:rPr>
              <a:t>2</a:t>
            </a:r>
            <a:r>
              <a:rPr lang="en-US" sz="2200" i="1" dirty="0" smtClean="0">
                <a:latin typeface="Candara"/>
                <a:cs typeface="Candara"/>
              </a:rPr>
              <a:t> </a:t>
            </a:r>
            <a:r>
              <a:rPr lang="en-US" sz="2200" i="1" dirty="0">
                <a:latin typeface="Candara"/>
                <a:cs typeface="Candara"/>
              </a:rPr>
              <a:t>Make room in your hearts for </a:t>
            </a:r>
            <a:r>
              <a:rPr lang="en-US" sz="2200" i="1" dirty="0" smtClean="0">
                <a:latin typeface="Candara"/>
                <a:cs typeface="Candara"/>
              </a:rPr>
              <a:t>us... </a:t>
            </a:r>
            <a:br>
              <a:rPr lang="en-US" sz="2200" i="1" dirty="0" smtClean="0">
                <a:latin typeface="Candara"/>
                <a:cs typeface="Candara"/>
              </a:rPr>
            </a:br>
            <a:r>
              <a:rPr lang="en-US" sz="2200" i="1" baseline="30000" dirty="0" smtClean="0">
                <a:latin typeface="Candara"/>
                <a:cs typeface="Candara"/>
              </a:rPr>
              <a:t>3</a:t>
            </a:r>
            <a:r>
              <a:rPr lang="en-US" sz="2200" i="1" dirty="0" smtClean="0">
                <a:latin typeface="Candara"/>
                <a:cs typeface="Candara"/>
              </a:rPr>
              <a:t> </a:t>
            </a:r>
            <a:r>
              <a:rPr lang="en-US" sz="2200" i="1" dirty="0">
                <a:latin typeface="Candara"/>
                <a:cs typeface="Candara"/>
              </a:rPr>
              <a:t>I do </a:t>
            </a:r>
            <a:r>
              <a:rPr lang="en-US" sz="2200" i="1" dirty="0" smtClean="0">
                <a:latin typeface="Candara"/>
                <a:cs typeface="Candara"/>
              </a:rPr>
              <a:t>not </a:t>
            </a:r>
            <a:r>
              <a:rPr lang="en-US" sz="2200" i="1" dirty="0">
                <a:latin typeface="Candara"/>
                <a:cs typeface="Candara"/>
              </a:rPr>
              <a:t>say this to </a:t>
            </a:r>
            <a:r>
              <a:rPr lang="en-US" sz="2200" i="1" dirty="0" smtClean="0">
                <a:latin typeface="Candara"/>
                <a:cs typeface="Candara"/>
              </a:rPr>
              <a:t>condemn </a:t>
            </a:r>
            <a:r>
              <a:rPr lang="en-US" sz="2200" i="1" dirty="0">
                <a:latin typeface="Candara"/>
                <a:cs typeface="Candara"/>
              </a:rPr>
              <a:t>you</a:t>
            </a:r>
            <a:r>
              <a:rPr lang="en-US" sz="2200" i="1" dirty="0" smtClean="0">
                <a:latin typeface="Candara"/>
                <a:cs typeface="Candara"/>
              </a:rPr>
              <a:t>, </a:t>
            </a:r>
            <a:r>
              <a:rPr lang="en-US" sz="2200" i="1" dirty="0">
                <a:latin typeface="Candara"/>
                <a:cs typeface="Candara"/>
              </a:rPr>
              <a:t>for I said before that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you </a:t>
            </a:r>
            <a:r>
              <a:rPr lang="en-US" sz="2200" i="1" dirty="0">
                <a:latin typeface="Candara"/>
                <a:cs typeface="Candara"/>
              </a:rPr>
              <a:t>are in our hearts, </a:t>
            </a:r>
            <a:r>
              <a:rPr lang="en-US" sz="2200" i="1" dirty="0" smtClean="0">
                <a:latin typeface="Candara"/>
                <a:cs typeface="Candara"/>
              </a:rPr>
              <a:t>to </a:t>
            </a:r>
            <a:r>
              <a:rPr lang="en-US" sz="2200" i="1" dirty="0">
                <a:latin typeface="Candara"/>
                <a:cs typeface="Candara"/>
              </a:rPr>
              <a:t>die together and to live together</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2 </a:t>
            </a:r>
            <a:r>
              <a:rPr lang="en-US" sz="2200" i="1" dirty="0">
                <a:latin typeface="Candara"/>
                <a:cs typeface="Candara"/>
              </a:rPr>
              <a:t>Corinthians 7:</a:t>
            </a:r>
            <a:r>
              <a:rPr lang="en-US" sz="2200" i="1" dirty="0" smtClean="0">
                <a:latin typeface="Candara"/>
                <a:cs typeface="Candara"/>
              </a:rPr>
              <a:t>2-</a:t>
            </a:r>
            <a:r>
              <a:rPr lang="en-US" sz="2200" i="1" dirty="0">
                <a:latin typeface="Candara"/>
                <a:cs typeface="Candara"/>
              </a:rPr>
              <a:t>3</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Paul </a:t>
            </a:r>
            <a:r>
              <a:rPr lang="en-US" sz="2300" b="1" kern="1200" dirty="0" smtClean="0">
                <a:solidFill>
                  <a:prstClr val="black"/>
                </a:solidFill>
                <a:latin typeface="Candara" charset="0"/>
                <a:ea typeface="ＭＳ Ｐゴシック" charset="0"/>
                <a:cs typeface="Candara" charset="0"/>
              </a:rPr>
              <a:t>was </a:t>
            </a:r>
            <a:r>
              <a:rPr lang="en-US" sz="2300" b="1" kern="1200" dirty="0" smtClean="0">
                <a:solidFill>
                  <a:prstClr val="black"/>
                </a:solidFill>
                <a:latin typeface="Candara" charset="0"/>
                <a:ea typeface="ＭＳ Ｐゴシック" charset="0"/>
                <a:cs typeface="Candara" charset="0"/>
              </a:rPr>
              <a:t>personal and vulnerable in loving the Corinthians.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Paul </a:t>
            </a:r>
            <a:r>
              <a:rPr lang="en-US" sz="2300" b="1" kern="1200" dirty="0" smtClean="0">
                <a:solidFill>
                  <a:prstClr val="black"/>
                </a:solidFill>
                <a:latin typeface="Candara" charset="0"/>
                <a:ea typeface="ＭＳ Ｐゴシック" charset="0"/>
                <a:cs typeface="Candara" charset="0"/>
              </a:rPr>
              <a:t>wa</a:t>
            </a:r>
            <a:r>
              <a:rPr lang="en-US" sz="2300" b="1" kern="1200" dirty="0" smtClean="0">
                <a:solidFill>
                  <a:prstClr val="black"/>
                </a:solidFill>
                <a:latin typeface="Candara" charset="0"/>
                <a:ea typeface="ＭＳ Ｐゴシック" charset="0"/>
                <a:cs typeface="Candara" charset="0"/>
              </a:rPr>
              <a:t>s </a:t>
            </a:r>
            <a:r>
              <a:rPr lang="en-US" sz="2300" b="1" kern="1200" dirty="0" smtClean="0">
                <a:solidFill>
                  <a:prstClr val="black"/>
                </a:solidFill>
                <a:latin typeface="Candara" charset="0"/>
                <a:ea typeface="ＭＳ Ｐゴシック" charset="0"/>
                <a:cs typeface="Candara" charset="0"/>
              </a:rPr>
              <a:t>also truthful in loving them.</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a:t>
            </a:r>
            <a:r>
              <a:rPr lang="en-US" sz="2300" b="1" kern="1200" dirty="0" smtClean="0">
                <a:solidFill>
                  <a:prstClr val="black"/>
                </a:solidFill>
                <a:latin typeface="Candara" charset="0"/>
                <a:ea typeface="ＭＳ Ｐゴシック" charset="0"/>
                <a:cs typeface="Candara" charset="0"/>
              </a:rPr>
              <a:t>are</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to </a:t>
            </a:r>
            <a:r>
              <a:rPr lang="en-US" sz="2300" b="1" kern="1200" dirty="0" smtClean="0">
                <a:solidFill>
                  <a:prstClr val="black"/>
                </a:solidFill>
                <a:latin typeface="Candara" charset="0"/>
                <a:ea typeface="ＭＳ Ｐゴシック" charset="0"/>
                <a:cs typeface="Candara" charset="0"/>
              </a:rPr>
              <a:t>follow</a:t>
            </a:r>
            <a:r>
              <a:rPr lang="en-US" sz="2300" b="1" kern="1200" dirty="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the example of</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Paul’s sincere love of truthfulness and tenderness.</a:t>
            </a:r>
            <a:endParaRPr lang="en-US" sz="2300" b="1" kern="1200" dirty="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364376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RECAP: LESSONS ON “TRUE SPIRITUALITY”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FROM OUR STUDIES IN 1 </a:t>
            </a:r>
            <a:r>
              <a:rPr lang="en-US" sz="2800" b="1" dirty="0">
                <a:latin typeface="Candara" charset="0"/>
                <a:ea typeface="MS PGothic" charset="0"/>
                <a:cs typeface="Arial" charset="0"/>
              </a:rPr>
              <a:t>CORINTHIANS</a:t>
            </a:r>
          </a:p>
        </p:txBody>
      </p:sp>
      <p:sp>
        <p:nvSpPr>
          <p:cNvPr id="27651" name="Rectangle 3"/>
          <p:cNvSpPr>
            <a:spLocks noGrp="1" noChangeArrowheads="1"/>
          </p:cNvSpPr>
          <p:nvPr>
            <p:ph type="body" idx="1"/>
          </p:nvPr>
        </p:nvSpPr>
        <p:spPr>
          <a:xfrm>
            <a:off x="228601" y="1600200"/>
            <a:ext cx="8716102" cy="5105400"/>
          </a:xfrm>
        </p:spPr>
        <p:txBody>
          <a:bodyPr/>
          <a:lstStyle/>
          <a:p>
            <a:pPr marL="404813" indent="-404813">
              <a:buFont typeface="Wingdings" charset="2"/>
              <a:buChar char="§"/>
              <a:defRPr/>
            </a:pPr>
            <a:r>
              <a:rPr lang="en-US" sz="2600" b="1" dirty="0" smtClean="0">
                <a:solidFill>
                  <a:srgbClr val="FF0000"/>
                </a:solidFill>
                <a:latin typeface="Candara" charset="0"/>
                <a:ea typeface="MS PGothic" charset="0"/>
                <a:cs typeface="Arial" charset="0"/>
              </a:rPr>
              <a:t>True spirituality is NOT:</a:t>
            </a:r>
          </a:p>
          <a:p>
            <a:pPr marL="458788" indent="-458788">
              <a:buFont typeface="+mj-lt"/>
              <a:buAutoNum type="arabicPeriod"/>
              <a:defRPr/>
            </a:pPr>
            <a:endParaRPr lang="en-US" sz="12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Syncretism [adding and mixing </a:t>
            </a:r>
            <a:r>
              <a:rPr lang="en-US" sz="2400" b="1" dirty="0" smtClean="0">
                <a:latin typeface="Candara" charset="0"/>
                <a:ea typeface="MS PGothic" charset="0"/>
                <a:cs typeface="Arial" charset="0"/>
              </a:rPr>
              <a:t>into </a:t>
            </a:r>
            <a:r>
              <a:rPr lang="en-US" sz="2400" b="1" dirty="0" smtClean="0">
                <a:latin typeface="Candara" charset="0"/>
                <a:ea typeface="MS PGothic" charset="0"/>
                <a:cs typeface="Arial" charset="0"/>
              </a:rPr>
              <a:t>our worldly </a:t>
            </a:r>
            <a:r>
              <a:rPr lang="en-US" sz="2400" b="1" dirty="0" smtClean="0">
                <a:latin typeface="Candara" charset="0"/>
                <a:ea typeface="MS PGothic" charset="0"/>
                <a:cs typeface="Arial" charset="0"/>
              </a:rPr>
              <a:t>ways</a:t>
            </a:r>
            <a:r>
              <a:rPr lang="en-US" sz="2400" b="1" dirty="0" smtClean="0">
                <a:latin typeface="Candara" charset="0"/>
                <a:ea typeface="MS PGothic" charset="0"/>
                <a:cs typeface="Arial" charset="0"/>
              </a:rPr>
              <a:t>]</a:t>
            </a:r>
            <a:endParaRPr lang="en-US" sz="2400" b="1" dirty="0" smtClean="0">
              <a:solidFill>
                <a:srgbClr val="FF0000"/>
              </a:solidFill>
              <a:latin typeface="Candara" charset="0"/>
              <a:ea typeface="MS PGothic" charset="0"/>
              <a:cs typeface="Arial" charset="0"/>
            </a:endParaRP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Self-improvement/self-actualization.</a:t>
            </a:r>
            <a:endParaRPr lang="en-US" sz="2400" b="1" dirty="0" smtClean="0">
              <a:solidFill>
                <a:srgbClr val="FF0000"/>
              </a:solidFill>
              <a:latin typeface="Candara" charset="0"/>
              <a:ea typeface="MS PGothic" charset="0"/>
              <a:cs typeface="Arial" charset="0"/>
            </a:endParaRP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Becoming more spiritual, more knowledgeable, more powerfully gifted in the Christian life.</a:t>
            </a: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Rugged individualism &amp; independence.</a:t>
            </a:r>
          </a:p>
          <a:p>
            <a:pPr marL="857250" lvl="1" indent="-457200">
              <a:buFont typeface="+mj-lt"/>
              <a:buAutoNum type="arabicPeriod"/>
              <a:defRPr/>
            </a:pPr>
            <a:endParaRPr lang="en-US" sz="2400" b="1" dirty="0" smtClean="0">
              <a:latin typeface="Candara" charset="0"/>
              <a:ea typeface="MS PGothic" charset="0"/>
              <a:cs typeface="Arial" charset="0"/>
            </a:endParaRPr>
          </a:p>
          <a:p>
            <a:pPr marL="0" indent="0" algn="ctr">
              <a:buNone/>
              <a:defRPr/>
            </a:pP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1362153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RECAP: LESSONS ON “TRUE SPIRITUALITY”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FROM OUR STUDIES IN 1 </a:t>
            </a:r>
            <a:r>
              <a:rPr lang="en-US" sz="2800" b="1" dirty="0">
                <a:latin typeface="Candara" charset="0"/>
                <a:ea typeface="MS PGothic" charset="0"/>
                <a:cs typeface="Arial" charset="0"/>
              </a:rPr>
              <a:t>CORINTHIANS</a:t>
            </a:r>
          </a:p>
        </p:txBody>
      </p:sp>
      <p:sp>
        <p:nvSpPr>
          <p:cNvPr id="27651" name="Rectangle 3"/>
          <p:cNvSpPr>
            <a:spLocks noGrp="1" noChangeArrowheads="1"/>
          </p:cNvSpPr>
          <p:nvPr>
            <p:ph type="body" idx="1"/>
          </p:nvPr>
        </p:nvSpPr>
        <p:spPr>
          <a:xfrm>
            <a:off x="228601" y="1600200"/>
            <a:ext cx="8716102" cy="5105400"/>
          </a:xfrm>
        </p:spPr>
        <p:txBody>
          <a:bodyPr/>
          <a:lstStyle/>
          <a:p>
            <a:pPr marL="404813" indent="-404813">
              <a:buFont typeface="Wingdings" charset="2"/>
              <a:buChar char="§"/>
              <a:defRPr/>
            </a:pPr>
            <a:r>
              <a:rPr lang="en-US" sz="2600" b="1" dirty="0" smtClean="0">
                <a:solidFill>
                  <a:srgbClr val="FF0000"/>
                </a:solidFill>
                <a:latin typeface="Candara" charset="0"/>
                <a:ea typeface="MS PGothic" charset="0"/>
                <a:cs typeface="Arial" charset="0"/>
              </a:rPr>
              <a:t>True spirituality IS: </a:t>
            </a:r>
          </a:p>
          <a:p>
            <a:pPr marL="458788" indent="-458788">
              <a:buFont typeface="+mj-lt"/>
              <a:buAutoNum type="arabicPeriod"/>
              <a:defRPr/>
            </a:pPr>
            <a:endParaRPr lang="en-US" sz="12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In one word</a:t>
            </a:r>
            <a:r>
              <a:rPr lang="en-US" sz="2400" b="1" dirty="0" smtClean="0">
                <a:latin typeface="Candara" charset="0"/>
                <a:ea typeface="MS PGothic" charset="0"/>
                <a:cs typeface="Arial" charset="0"/>
              </a:rPr>
              <a:t>, “LOVE”</a:t>
            </a:r>
            <a:r>
              <a:rPr lang="en-US" sz="2400" b="1" dirty="0" smtClean="0">
                <a:latin typeface="Candara" charset="0"/>
                <a:ea typeface="MS PGothic" charset="0"/>
                <a:cs typeface="Arial" charset="0"/>
              </a:rPr>
              <a:t>—becoming a more loving </a:t>
            </a:r>
            <a:r>
              <a:rPr lang="en-US" sz="2400" b="1" dirty="0" smtClean="0">
                <a:latin typeface="Candara" charset="0"/>
                <a:ea typeface="MS PGothic" charset="0"/>
                <a:cs typeface="Arial" charset="0"/>
              </a:rPr>
              <a:t>person.</a:t>
            </a:r>
            <a:endParaRPr lang="en-US" sz="2400" b="1" dirty="0" smtClean="0">
              <a:solidFill>
                <a:srgbClr val="FF0000"/>
              </a:solidFill>
              <a:latin typeface="Candara" charset="0"/>
              <a:ea typeface="MS PGothic" charset="0"/>
              <a:cs typeface="Arial" charset="0"/>
            </a:endParaRP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a:latin typeface="Candara" charset="0"/>
                <a:ea typeface="MS PGothic" charset="0"/>
                <a:cs typeface="Arial" charset="0"/>
              </a:rPr>
              <a:t>Being strengthened by the </a:t>
            </a:r>
            <a:r>
              <a:rPr lang="en-US" sz="2400" b="1" dirty="0" smtClean="0">
                <a:latin typeface="Candara" charset="0"/>
                <a:ea typeface="MS PGothic" charset="0"/>
                <a:cs typeface="Arial" charset="0"/>
              </a:rPr>
              <a:t>Spirit </a:t>
            </a:r>
            <a:r>
              <a:rPr lang="en-US" sz="2400" b="1" dirty="0">
                <a:latin typeface="Candara" charset="0"/>
                <a:ea typeface="MS PGothic" charset="0"/>
                <a:cs typeface="Arial" charset="0"/>
              </a:rPr>
              <a:t>through our </a:t>
            </a:r>
            <a:r>
              <a:rPr lang="en-US" sz="2400" b="1" dirty="0" smtClean="0">
                <a:latin typeface="Candara" charset="0"/>
                <a:ea typeface="MS PGothic" charset="0"/>
                <a:cs typeface="Arial" charset="0"/>
              </a:rPr>
              <a:t>weaknesses.</a:t>
            </a:r>
            <a:endParaRPr lang="en-US" sz="2400" b="1" dirty="0" smtClean="0">
              <a:solidFill>
                <a:srgbClr val="FF0000"/>
              </a:solidFill>
              <a:latin typeface="Candara" charset="0"/>
              <a:ea typeface="MS PGothic" charset="0"/>
              <a:cs typeface="Arial" charset="0"/>
            </a:endParaRP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Seeking to build up </a:t>
            </a:r>
            <a:r>
              <a:rPr lang="en-US" sz="2400" b="1" dirty="0" smtClean="0">
                <a:latin typeface="Candara" charset="0"/>
                <a:ea typeface="MS PGothic" charset="0"/>
                <a:cs typeface="Arial" charset="0"/>
              </a:rPr>
              <a:t>others by surrendering our </a:t>
            </a:r>
            <a:r>
              <a:rPr lang="en-US" sz="2400" b="1" dirty="0" smtClean="0">
                <a:latin typeface="Candara" charset="0"/>
                <a:ea typeface="MS PGothic" charset="0"/>
                <a:cs typeface="Arial" charset="0"/>
              </a:rPr>
              <a:t>rights</a:t>
            </a:r>
            <a:r>
              <a:rPr lang="en-US" sz="2400" b="1" dirty="0" smtClean="0">
                <a:latin typeface="Candara" charset="0"/>
                <a:ea typeface="MS PGothic" charset="0"/>
                <a:cs typeface="Arial" charset="0"/>
              </a:rPr>
              <a:t>.</a:t>
            </a:r>
            <a:endParaRPr lang="en-US" sz="2400" b="1" dirty="0" smtClean="0">
              <a:latin typeface="Candara" charset="0"/>
              <a:ea typeface="MS PGothic" charset="0"/>
              <a:cs typeface="Arial" charset="0"/>
            </a:endParaRPr>
          </a:p>
          <a:p>
            <a:pPr marL="628650" lvl="1" indent="-228600">
              <a:buFont typeface="+mj-lt"/>
              <a:buAutoNum type="arabicPeriod"/>
              <a:defRPr/>
            </a:pPr>
            <a:endParaRPr lang="en-US" sz="800" b="1" dirty="0" smtClean="0">
              <a:latin typeface="Candara" charset="0"/>
              <a:ea typeface="MS PGothic" charset="0"/>
              <a:cs typeface="Arial" charset="0"/>
            </a:endParaRPr>
          </a:p>
          <a:p>
            <a:pPr marL="857250" lvl="1" indent="-457200">
              <a:buFont typeface="+mj-lt"/>
              <a:buAutoNum type="arabicPeriod"/>
              <a:defRPr/>
            </a:pPr>
            <a:r>
              <a:rPr lang="en-US" sz="2400" b="1" dirty="0" smtClean="0">
                <a:latin typeface="Candara" charset="0"/>
                <a:ea typeface="MS PGothic" charset="0"/>
                <a:cs typeface="Arial" charset="0"/>
              </a:rPr>
              <a:t>Living out faith and hope in </a:t>
            </a:r>
            <a:r>
              <a:rPr lang="en-US" sz="2400" b="1" dirty="0" smtClean="0">
                <a:latin typeface="Candara" charset="0"/>
                <a:ea typeface="MS PGothic" charset="0"/>
                <a:cs typeface="Arial" charset="0"/>
              </a:rPr>
              <a:t>Christ now </a:t>
            </a:r>
            <a:r>
              <a:rPr lang="en-US" sz="2400" b="1" dirty="0" smtClean="0">
                <a:latin typeface="Candara" charset="0"/>
                <a:ea typeface="MS PGothic" charset="0"/>
                <a:cs typeface="Arial" charset="0"/>
              </a:rPr>
              <a:t>in light of eternity and </a:t>
            </a:r>
            <a:r>
              <a:rPr lang="en-US" sz="2400" b="1" dirty="0" smtClean="0">
                <a:latin typeface="Candara" charset="0"/>
                <a:ea typeface="MS PGothic" charset="0"/>
                <a:cs typeface="Arial" charset="0"/>
              </a:rPr>
              <a:t>God’s </a:t>
            </a:r>
            <a:r>
              <a:rPr lang="en-US" sz="2400" b="1" dirty="0" smtClean="0">
                <a:latin typeface="Candara" charset="0"/>
                <a:ea typeface="MS PGothic" charset="0"/>
                <a:cs typeface="Arial" charset="0"/>
              </a:rPr>
              <a:t>promises.</a:t>
            </a:r>
          </a:p>
        </p:txBody>
      </p:sp>
    </p:spTree>
    <p:extLst>
      <p:ext uri="{BB962C8B-B14F-4D97-AF65-F5344CB8AC3E}">
        <p14:creationId xmlns:p14="http://schemas.microsoft.com/office/powerpoint/2010/main" val="3802630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18861" y="228600"/>
            <a:ext cx="8309656" cy="6629400"/>
          </a:xfrm>
        </p:spPr>
        <p:txBody>
          <a:bodyPr/>
          <a:lstStyle/>
          <a:p>
            <a:pPr marL="0" indent="0" algn="just">
              <a:spcBef>
                <a:spcPts val="0"/>
              </a:spcBef>
              <a:buNone/>
            </a:pPr>
            <a:r>
              <a:rPr lang="en-US" sz="2800" b="1" dirty="0">
                <a:solidFill>
                  <a:srgbClr val="800000"/>
                </a:solidFill>
                <a:latin typeface="Candara" charset="0"/>
                <a:cs typeface="Arial" charset="0"/>
              </a:rPr>
              <a:t>True </a:t>
            </a:r>
            <a:r>
              <a:rPr lang="en-US" sz="2800" b="1" dirty="0" smtClean="0">
                <a:solidFill>
                  <a:srgbClr val="800000"/>
                </a:solidFill>
                <a:latin typeface="Candara" charset="0"/>
                <a:cs typeface="Arial" charset="0"/>
              </a:rPr>
              <a:t>Spirituality</a:t>
            </a:r>
          </a:p>
          <a:p>
            <a:pPr marL="0" indent="0" algn="just">
              <a:spcBef>
                <a:spcPts val="0"/>
              </a:spcBef>
              <a:buNone/>
            </a:pPr>
            <a:r>
              <a:rPr lang="en-US" sz="2300" b="1" dirty="0" smtClean="0">
                <a:latin typeface="Candara" charset="0"/>
                <a:cs typeface="Arial" charset="0"/>
              </a:rPr>
              <a:t>One </a:t>
            </a:r>
            <a:r>
              <a:rPr lang="en-US" sz="2300" b="1" dirty="0">
                <a:latin typeface="Candara" charset="0"/>
                <a:cs typeface="Arial" charset="0"/>
              </a:rPr>
              <a:t>way to define spiritual life is getting so tired and fed up with yourself you go on to something better, which is following Jesus. </a:t>
            </a:r>
            <a:r>
              <a:rPr lang="en-US" sz="2300" b="1" dirty="0" smtClean="0">
                <a:latin typeface="Candara" charset="0"/>
                <a:cs typeface="Arial" charset="0"/>
              </a:rPr>
              <a:t>But the minute we start advertising the faith in terms of benefits, we're just exacerbating the self problem. "With Christ, you're better, stronger, more likeable, you enjoy some ecstasy." But it's just more self. Instead, we want to get people bored with themselves so they can start looking at Jesus. We've all met a certain type of spiritual person. She's a wonderful person. She loves the Lord. She prays and reads the Bible all the time. But all she thinks about is herself. She's not a selfish person. But she's always at the center of everything she's doing. "How can I witness better? How can I do this better? How can I take care of this person's problem better?" It's me, me, me disguised in a way that is difficult to see because her spiritual talk disarms us . . .  The cultivation of consumer spirituality is the antithesis of a sacrificial, "deny yourself" congregation.</a:t>
            </a:r>
          </a:p>
          <a:p>
            <a:pPr marL="0" indent="0" algn="r">
              <a:spcBef>
                <a:spcPts val="0"/>
              </a:spcBef>
              <a:buFontTx/>
              <a:buNone/>
            </a:pPr>
            <a:r>
              <a:rPr lang="en-US" sz="2300" b="1" dirty="0" smtClean="0">
                <a:latin typeface="Candara" charset="0"/>
                <a:cs typeface="Arial" charset="0"/>
              </a:rPr>
              <a:t>― </a:t>
            </a:r>
            <a:r>
              <a:rPr lang="en-US" sz="2300" b="1" dirty="0">
                <a:latin typeface="Candara" charset="0"/>
                <a:cs typeface="Arial" charset="0"/>
              </a:rPr>
              <a:t>Eugene H. Peterson</a:t>
            </a:r>
          </a:p>
          <a:p>
            <a:pPr marL="0" indent="0" algn="r">
              <a:spcBef>
                <a:spcPts val="0"/>
              </a:spcBef>
              <a:buFontTx/>
              <a:buNone/>
            </a:pPr>
            <a:endParaRPr lang="en-US" sz="2300" b="1" dirty="0" smtClean="0">
              <a:latin typeface="Candara" charset="0"/>
              <a:cs typeface="Arial" charset="0"/>
            </a:endParaRPr>
          </a:p>
          <a:p>
            <a:pPr marL="0" indent="0" algn="r">
              <a:spcBef>
                <a:spcPts val="0"/>
              </a:spcBef>
              <a:buFontTx/>
              <a:buNone/>
            </a:pPr>
            <a:endParaRPr lang="en-US" sz="2300" b="1" i="1" dirty="0">
              <a:latin typeface="Candara" charset="0"/>
              <a:cs typeface="Arial" charset="0"/>
            </a:endParaRPr>
          </a:p>
        </p:txBody>
      </p:sp>
    </p:spTree>
    <p:extLst>
      <p:ext uri="{BB962C8B-B14F-4D97-AF65-F5344CB8AC3E}">
        <p14:creationId xmlns:p14="http://schemas.microsoft.com/office/powerpoint/2010/main" val="29262551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What would it mean for you to </a:t>
            </a:r>
            <a:r>
              <a:rPr lang="en-US" dirty="0" smtClean="0"/>
              <a:t>show affection </a:t>
            </a:r>
            <a:r>
              <a:rPr lang="en-US" dirty="0"/>
              <a:t>and </a:t>
            </a:r>
            <a:r>
              <a:rPr lang="en-US" dirty="0" smtClean="0"/>
              <a:t>hospitality </a:t>
            </a:r>
            <a:r>
              <a:rPr lang="en-US" dirty="0"/>
              <a:t>to </a:t>
            </a:r>
            <a:r>
              <a:rPr lang="en-US" dirty="0" smtClean="0"/>
              <a:t>others—simply </a:t>
            </a:r>
            <a:r>
              <a:rPr lang="en-US" dirty="0"/>
              <a:t>because they are </a:t>
            </a:r>
            <a:r>
              <a:rPr lang="en-US" dirty="0" smtClean="0"/>
              <a:t>brothers/sisters </a:t>
            </a:r>
            <a:r>
              <a:rPr lang="en-US" dirty="0"/>
              <a:t>in Christ?</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a:t>
            </a:r>
            <a:r>
              <a:rPr lang="en-US" dirty="0" smtClean="0"/>
              <a:t>partner with other Christ-followers in missional living for Christ? </a:t>
            </a:r>
            <a:r>
              <a:rPr lang="en-US" dirty="0"/>
              <a:t>What is your first step?</a:t>
            </a:r>
          </a:p>
          <a:p>
            <a:pPr marL="457200" lvl="0" indent="-457200">
              <a:buFont typeface="+mj-lt"/>
              <a:buAutoNum type="arabicPeriod"/>
            </a:pPr>
            <a:endParaRPr lang="en-US" sz="2000" dirty="0"/>
          </a:p>
          <a:p>
            <a:pPr marL="457200" lvl="0" indent="-457200">
              <a:buFont typeface="+mj-lt"/>
              <a:buAutoNum type="arabicPeriod"/>
            </a:pPr>
            <a:r>
              <a:rPr lang="en-US" dirty="0"/>
              <a:t>What will you apply the lessons on true spirituality from our studies in 1 Corinthians? </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69634</TotalTime>
  <Words>467</Words>
  <Application>Microsoft Macintosh PowerPoint</Application>
  <PresentationFormat>On-screen Show (4:3)</PresentationFormat>
  <Paragraphs>68</Paragraphs>
  <Slides>10</Slides>
  <Notes>9</Notes>
  <HiddenSlides>0</HiddenSlides>
  <MMClips>0</MMClips>
  <ScaleCrop>false</ScaleCrop>
  <HeadingPairs>
    <vt:vector size="4" baseType="variant">
      <vt:variant>
        <vt:lpstr>Theme</vt:lpstr>
      </vt:variant>
      <vt:variant>
        <vt:i4>34</vt:i4>
      </vt:variant>
      <vt:variant>
        <vt:lpstr>Slide Titles</vt:lpstr>
      </vt:variant>
      <vt:variant>
        <vt:i4>10</vt:i4>
      </vt:variant>
    </vt:vector>
  </HeadingPairs>
  <TitlesOfParts>
    <vt:vector size="4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Final Greetings</vt:lpstr>
      <vt:lpstr>LESSONS ON THE CHRISTIAN LIFE AND  MINISTRY FROM THE FINAL GREETINGS</vt:lpstr>
      <vt:lpstr>LESSONS ON THE CHRISTIAN LIFE AND  MINISTRY FROM THE FINAL GREETINGS</vt:lpstr>
      <vt:lpstr>LESSONS ON THE CHRISTIAN LIFE AND  MINISTRY FROM THE FINAL GREETINGS</vt:lpstr>
      <vt:lpstr>RECAP: LESSONS ON “TRUE SPIRITUALITY”  FROM OUR STUDIES IN 1 CORINTHIANS</vt:lpstr>
      <vt:lpstr>RECAP: LESSONS ON “TRUE SPIRITUALITY”  FROM OUR STUDIES IN 1 CORINTHIANS</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3165</cp:revision>
  <cp:lastPrinted>2015-03-08T16:07:57Z</cp:lastPrinted>
  <dcterms:created xsi:type="dcterms:W3CDTF">2007-10-20T20:09:35Z</dcterms:created>
  <dcterms:modified xsi:type="dcterms:W3CDTF">2015-06-15T21:07:47Z</dcterms:modified>
</cp:coreProperties>
</file>