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</p:sldMasterIdLst>
  <p:notesMasterIdLst>
    <p:notesMasterId r:id="rId46"/>
  </p:notesMasterIdLst>
  <p:handoutMasterIdLst>
    <p:handoutMasterId r:id="rId47"/>
  </p:handoutMasterIdLst>
  <p:sldIdLst>
    <p:sldId id="1626" r:id="rId35"/>
    <p:sldId id="2828" r:id="rId36"/>
    <p:sldId id="2831" r:id="rId37"/>
    <p:sldId id="2817" r:id="rId38"/>
    <p:sldId id="2847" r:id="rId39"/>
    <p:sldId id="2844" r:id="rId40"/>
    <p:sldId id="2845" r:id="rId41"/>
    <p:sldId id="2846" r:id="rId42"/>
    <p:sldId id="2843" r:id="rId43"/>
    <p:sldId id="2823" r:id="rId44"/>
    <p:sldId id="1929" r:id="rId4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94" d="100"/>
          <a:sy n="94" d="100"/>
        </p:scale>
        <p:origin x="-1208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" Target="slides/slide1.xml"/><Relationship Id="rId36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3.xml"/><Relationship Id="rId38" Type="http://schemas.openxmlformats.org/officeDocument/2006/relationships/slide" Target="slides/slide4.xml"/><Relationship Id="rId39" Type="http://schemas.openxmlformats.org/officeDocument/2006/relationships/slide" Target="slides/slide5.xml"/><Relationship Id="rId40" Type="http://schemas.openxmlformats.org/officeDocument/2006/relationships/slide" Target="slides/slide6.xml"/><Relationship Id="rId41" Type="http://schemas.openxmlformats.org/officeDocument/2006/relationships/slide" Target="slides/slide7.xml"/><Relationship Id="rId42" Type="http://schemas.openxmlformats.org/officeDocument/2006/relationships/slide" Target="slides/slide8.xml"/><Relationship Id="rId43" Type="http://schemas.openxmlformats.org/officeDocument/2006/relationships/slide" Target="slides/slide9.xml"/><Relationship Id="rId44" Type="http://schemas.openxmlformats.org/officeDocument/2006/relationships/slide" Target="slides/slide10.xml"/><Relationship Id="rId45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6/8/15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6/8/15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Which one of the four lessons hit home for you in leading and following in a spiritual community? What will you do about it?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devote yourself to people ministry and to be a refreshing encouragement to others?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willingly submit to and emulate servant-leaders? </a:t>
            </a:r>
          </a:p>
        </p:txBody>
      </p:sp>
    </p:spTree>
    <p:extLst>
      <p:ext uri="{BB962C8B-B14F-4D97-AF65-F5344CB8AC3E}">
        <p14:creationId xmlns:p14="http://schemas.microsoft.com/office/powerpoint/2010/main" val="24277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28800"/>
            <a:ext cx="8001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Leading and Following </a:t>
            </a:r>
            <a:b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in a Spiritual Community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200400"/>
            <a:ext cx="8001000" cy="2362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1 Corinthians Series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[44]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16:15-18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June 7,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5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FIVE COMMON REASONS FOR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LEADERSHIP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CRISIS IN A SPIRITUAL COMMUNITY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0"/>
            <a:ext cx="8716102" cy="5105400"/>
          </a:xfrm>
        </p:spPr>
        <p:txBody>
          <a:bodyPr/>
          <a:lstStyle/>
          <a:p>
            <a:pPr marL="458788" indent="-458788"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 unhealthy emphasis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 positional leadership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&amp; authority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buFont typeface="+mj-lt"/>
              <a:buAutoNum type="arabicPeriod"/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 unhealthy emphasis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 democratic leadership and process.</a:t>
            </a:r>
          </a:p>
          <a:p>
            <a:pPr marL="458788" indent="-458788">
              <a:buFont typeface="+mj-lt"/>
              <a:buAutoNum type="arabicPeriod"/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lack of self-initiative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emulate and submit to spiritual leaders (esp. in close proximity). </a:t>
            </a:r>
          </a:p>
          <a:p>
            <a:pPr marL="458788" indent="-458788">
              <a:buFont typeface="+mj-lt"/>
              <a:buAutoNum type="arabicPeriod"/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lack of real-life examples 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godly spiritual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leaders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(esp. in close proximity). </a:t>
            </a:r>
          </a:p>
          <a:p>
            <a:pPr marL="458788" indent="-458788">
              <a:buFont typeface="+mj-lt"/>
              <a:buAutoNum type="arabicPeriod"/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lack of a clear vision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for every-member ministry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(esp. clergy vs. laity or paid staff vs. volunteers). </a:t>
            </a:r>
          </a:p>
          <a:p>
            <a:pPr marL="0" indent="0" algn="ctr">
              <a:buNone/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5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FOUR LESSONS ON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LEADING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A SPIRITUAL COMMUNITY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863633" cy="5410406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Lesson #1: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DEVOTION TO SERVE GOD’S PEOPLE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15</a:t>
            </a:r>
            <a:r>
              <a:rPr lang="en-US" sz="2200" i="1" dirty="0">
                <a:latin typeface="Candara"/>
                <a:cs typeface="Candara"/>
              </a:rPr>
              <a:t> Now I urge you, brothers—you know that the household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of Stephanas were the first converts in Achaia, and that they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have devoted themselves to the service of the saints (v.15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As </a:t>
            </a:r>
            <a:r>
              <a:rPr lang="en-US" sz="2200" i="1" dirty="0">
                <a:latin typeface="Candara"/>
                <a:cs typeface="Candara"/>
              </a:rPr>
              <a:t>each has received a gift, use it to serve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one </a:t>
            </a:r>
            <a:r>
              <a:rPr lang="en-US" sz="2200" i="1" dirty="0">
                <a:latin typeface="Candara"/>
                <a:cs typeface="Candara"/>
              </a:rPr>
              <a:t>another, </a:t>
            </a:r>
            <a:r>
              <a:rPr lang="en-US" sz="2200" i="1" dirty="0" smtClean="0">
                <a:latin typeface="Candara"/>
                <a:cs typeface="Candara"/>
              </a:rPr>
              <a:t>as </a:t>
            </a:r>
            <a:r>
              <a:rPr lang="en-US" sz="2200" i="1" dirty="0">
                <a:latin typeface="Candara"/>
                <a:cs typeface="Candara"/>
              </a:rPr>
              <a:t>good stewards of God's varied grace.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1 Peter 4:10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household of Stephanas was the “firstfruits” that the Lord gave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postle Paul in Achaia (today’s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outhern Greece).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So, Stephanas didn’t have a title or position in his beginning; but he “devoted” himself to serve others in the local church.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track of humble service is a mark of true spiritual leader and a healthy church needs contagious “people ministry.” </a:t>
            </a:r>
          </a:p>
        </p:txBody>
      </p:sp>
    </p:spTree>
    <p:extLst>
      <p:ext uri="{BB962C8B-B14F-4D97-AF65-F5344CB8AC3E}">
        <p14:creationId xmlns:p14="http://schemas.microsoft.com/office/powerpoint/2010/main" val="376181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50292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The true leader is concerned primarily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with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the welfare of others, not with his own comfort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or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prestige. He shows sympathy for the problems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of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others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,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but his sympathy fortifies and stimulates,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it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does not soften or make weak. A spiritual leader will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always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direct the confidence of others to the Lord.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J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. Oswald Sanders </a:t>
            </a:r>
          </a:p>
        </p:txBody>
      </p:sp>
    </p:spTree>
    <p:extLst>
      <p:ext uri="{BB962C8B-B14F-4D97-AF65-F5344CB8AC3E}">
        <p14:creationId xmlns:p14="http://schemas.microsoft.com/office/powerpoint/2010/main" val="58727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FOUR LESSONS ON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LEADING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A SPIRITUAL COMMUNITY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931191" cy="5410406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Lesson #2: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WILLING SUBMISSION TO SPIRITUAL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LEADERS</a:t>
            </a:r>
          </a:p>
          <a:p>
            <a:pPr marL="0" indent="0">
              <a:buNone/>
              <a:defRPr/>
            </a:pP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 smtClean="0">
                <a:latin typeface="Candara"/>
                <a:cs typeface="Candara"/>
              </a:rPr>
              <a:t>16</a:t>
            </a:r>
            <a:r>
              <a:rPr lang="en-US" sz="2200" i="1" dirty="0">
                <a:latin typeface="Candara"/>
                <a:cs typeface="Candara"/>
              </a:rPr>
              <a:t> be subject to such as these, and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to every fellow worker and laborer. (v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r>
              <a:rPr lang="en-US" sz="2200" i="1" baseline="30000" dirty="0" smtClean="0">
                <a:latin typeface="Candara"/>
                <a:cs typeface="Candara"/>
              </a:rPr>
              <a:t> </a:t>
            </a:r>
            <a:r>
              <a:rPr lang="en-US" sz="2200" i="1" dirty="0" smtClean="0">
                <a:latin typeface="Candara"/>
                <a:cs typeface="Candara"/>
              </a:rPr>
              <a:t>16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17</a:t>
            </a:r>
            <a:r>
              <a:rPr lang="en-US" sz="2200" i="1" dirty="0">
                <a:latin typeface="Candara"/>
                <a:cs typeface="Candara"/>
              </a:rPr>
              <a:t> Obey your leaders and submit to them, for </a:t>
            </a:r>
            <a:r>
              <a:rPr lang="en-US" sz="2200" i="1" dirty="0" smtClean="0">
                <a:latin typeface="Candara"/>
                <a:cs typeface="Candara"/>
              </a:rPr>
              <a:t>they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are keeping watch </a:t>
            </a:r>
            <a:r>
              <a:rPr lang="en-US" sz="2200" i="1" dirty="0" smtClean="0">
                <a:latin typeface="Candara"/>
                <a:cs typeface="Candara"/>
              </a:rPr>
              <a:t>over </a:t>
            </a:r>
            <a:r>
              <a:rPr lang="en-US" sz="2200" i="1" dirty="0">
                <a:latin typeface="Candara"/>
                <a:cs typeface="Candara"/>
              </a:rPr>
              <a:t>your souls, as those who will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have </a:t>
            </a:r>
            <a:r>
              <a:rPr lang="en-US" sz="2200" i="1" dirty="0">
                <a:latin typeface="Candara"/>
                <a:cs typeface="Candara"/>
              </a:rPr>
              <a:t>to give an account. Let them do </a:t>
            </a:r>
            <a:r>
              <a:rPr lang="en-US" sz="2200" i="1" dirty="0" smtClean="0">
                <a:latin typeface="Candara"/>
                <a:cs typeface="Candara"/>
              </a:rPr>
              <a:t>this </a:t>
            </a:r>
            <a:r>
              <a:rPr lang="en-US" sz="2200" i="1" dirty="0">
                <a:latin typeface="Candara"/>
                <a:cs typeface="Candara"/>
              </a:rPr>
              <a:t>with joy and </a:t>
            </a:r>
            <a:r>
              <a:rPr lang="en-US" sz="2200" i="1" dirty="0" smtClean="0">
                <a:latin typeface="Candara"/>
                <a:cs typeface="Candara"/>
              </a:rPr>
              <a:t>not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with groaning</a:t>
            </a:r>
            <a:r>
              <a:rPr lang="en-US" sz="2200" i="1" dirty="0">
                <a:latin typeface="Candara"/>
                <a:cs typeface="Candara"/>
              </a:rPr>
              <a:t>, for that would be of no advantage to </a:t>
            </a:r>
            <a:r>
              <a:rPr lang="en-US" sz="2200" i="1" dirty="0" smtClean="0">
                <a:latin typeface="Candara"/>
                <a:cs typeface="Candara"/>
              </a:rPr>
              <a:t>you.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Hebrews </a:t>
            </a:r>
            <a:r>
              <a:rPr lang="en-US" sz="2200" i="1" dirty="0">
                <a:latin typeface="Candara"/>
                <a:cs typeface="Candara"/>
              </a:rPr>
              <a:t>13:17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Notice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two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implications here: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(1) leadership authority is to be </a:t>
            </a:r>
            <a:r>
              <a:rPr lang="en-US" sz="23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earned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through serving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; (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2) willing submission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a </a:t>
            </a:r>
            <a:r>
              <a:rPr lang="en-US" sz="23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must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all.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 main part of the Corinthian church’s problems was this: the leaders were demanding authority; the members were cynical.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our individualistic culture, we are also to give heed to this: a healthy church needs willing hearts to submit to their leaders.</a:t>
            </a:r>
          </a:p>
        </p:txBody>
      </p:sp>
    </p:spTree>
    <p:extLst>
      <p:ext uri="{BB962C8B-B14F-4D97-AF65-F5344CB8AC3E}">
        <p14:creationId xmlns:p14="http://schemas.microsoft.com/office/powerpoint/2010/main" val="77199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FOUR LESSONS ON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LEADING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A SPIRITUAL COMMUNITY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863633" cy="5410406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Lesson #3: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REFRESHING/ENCOURAGING OTHER’S SPIRIT</a:t>
            </a:r>
            <a:endParaRPr lang="en-US" sz="14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 </a:t>
            </a:r>
            <a:r>
              <a:rPr lang="en-US" sz="2200" i="1" baseline="30000" dirty="0" smtClean="0">
                <a:latin typeface="Candara"/>
                <a:cs typeface="Candara"/>
              </a:rPr>
              <a:t>17</a:t>
            </a:r>
            <a:r>
              <a:rPr lang="en-US" sz="2200" i="1" dirty="0">
                <a:latin typeface="Candara"/>
                <a:cs typeface="Candara"/>
              </a:rPr>
              <a:t> I rejoice at the coming of Stephanas </a:t>
            </a:r>
            <a:r>
              <a:rPr lang="en-US" sz="2200" i="1" dirty="0" smtClean="0">
                <a:latin typeface="Candara"/>
                <a:cs typeface="Candara"/>
              </a:rPr>
              <a:t>and Fortunatus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 err="1">
                <a:latin typeface="Candara"/>
                <a:cs typeface="Candara"/>
              </a:rPr>
              <a:t>Achaicus</a:t>
            </a:r>
            <a:r>
              <a:rPr lang="en-US" sz="2200" i="1" dirty="0" smtClean="0">
                <a:latin typeface="Candara"/>
                <a:cs typeface="Candara"/>
              </a:rPr>
              <a:t>, because </a:t>
            </a:r>
            <a:r>
              <a:rPr lang="en-US" sz="2200" i="1" dirty="0">
                <a:latin typeface="Candara"/>
                <a:cs typeface="Candara"/>
              </a:rPr>
              <a:t>they have </a:t>
            </a:r>
            <a:r>
              <a:rPr lang="en-US" sz="2200" i="1" dirty="0" smtClean="0">
                <a:latin typeface="Candara"/>
                <a:cs typeface="Candara"/>
              </a:rPr>
              <a:t>made </a:t>
            </a:r>
            <a:r>
              <a:rPr lang="en-US" sz="2200" i="1" dirty="0">
                <a:latin typeface="Candara"/>
                <a:cs typeface="Candara"/>
              </a:rPr>
              <a:t>up for your absence,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baseline="30000" dirty="0" smtClean="0">
                <a:latin typeface="Candara"/>
                <a:cs typeface="Candara"/>
              </a:rPr>
              <a:t>18</a:t>
            </a:r>
            <a:r>
              <a:rPr lang="en-US" sz="2200" i="1" dirty="0">
                <a:latin typeface="Candara"/>
                <a:cs typeface="Candara"/>
              </a:rPr>
              <a:t> for they refreshed </a:t>
            </a:r>
            <a:r>
              <a:rPr lang="en-US" sz="2200" i="1" dirty="0" smtClean="0">
                <a:latin typeface="Candara"/>
                <a:cs typeface="Candara"/>
              </a:rPr>
              <a:t>my </a:t>
            </a:r>
            <a:r>
              <a:rPr lang="en-US" sz="2200" i="1" dirty="0">
                <a:latin typeface="Candara"/>
                <a:cs typeface="Candara"/>
              </a:rPr>
              <a:t>spirit as well as yours. (vs. 17-</a:t>
            </a:r>
            <a:r>
              <a:rPr lang="en-US" sz="2200" i="1" dirty="0" smtClean="0">
                <a:latin typeface="Candara"/>
                <a:cs typeface="Candara"/>
              </a:rPr>
              <a:t>18a)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baseline="30000" dirty="0">
                <a:latin typeface="Candara"/>
                <a:cs typeface="Candara"/>
              </a:rPr>
              <a:t>16</a:t>
            </a:r>
            <a:r>
              <a:rPr lang="en-US" sz="2200" i="1" dirty="0">
                <a:latin typeface="Candara"/>
                <a:cs typeface="Candara"/>
              </a:rPr>
              <a:t> May the Lord grant mercy to the household of </a:t>
            </a:r>
            <a:r>
              <a:rPr lang="en-US" sz="2200" i="1" dirty="0" err="1">
                <a:latin typeface="Candara"/>
                <a:cs typeface="Candara"/>
              </a:rPr>
              <a:t>Onesiphorus</a:t>
            </a:r>
            <a:r>
              <a:rPr lang="en-US" sz="2200" i="1" dirty="0">
                <a:latin typeface="Candara"/>
                <a:cs typeface="Candara"/>
              </a:rPr>
              <a:t>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for </a:t>
            </a:r>
            <a:r>
              <a:rPr lang="en-US" sz="2200" i="1" dirty="0">
                <a:latin typeface="Candara"/>
                <a:cs typeface="Candara"/>
              </a:rPr>
              <a:t>he often refreshed me and was not ashamed of my chains, </a:t>
            </a:r>
            <a:r>
              <a:rPr lang="en-US" sz="2200" i="1" baseline="30000" dirty="0">
                <a:latin typeface="Candara"/>
                <a:cs typeface="Candara"/>
              </a:rPr>
              <a:t>17</a:t>
            </a:r>
            <a:r>
              <a:rPr lang="en-US" sz="2200" i="1" dirty="0">
                <a:latin typeface="Candara"/>
                <a:cs typeface="Candara"/>
              </a:rPr>
              <a:t> but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when </a:t>
            </a:r>
            <a:r>
              <a:rPr lang="en-US" sz="2200" i="1" dirty="0">
                <a:latin typeface="Candara"/>
                <a:cs typeface="Candara"/>
              </a:rPr>
              <a:t>he arrived in Rome he searched for me earnestly and found </a:t>
            </a:r>
            <a:r>
              <a:rPr lang="en-US" sz="2200" i="1" dirty="0" smtClean="0">
                <a:latin typeface="Candara"/>
                <a:cs typeface="Candara"/>
              </a:rPr>
              <a:t>me.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2 </a:t>
            </a:r>
            <a:r>
              <a:rPr lang="en-US" sz="2200" i="1" dirty="0">
                <a:latin typeface="Candara"/>
                <a:cs typeface="Candara"/>
              </a:rPr>
              <a:t>Timothy 1:16-17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Another important quality for a healthy spiritual community 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 organic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ministry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“refreshing other’s spirit”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requires a generous heart that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eager to meet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needs of others because of love for them as well as for Christ.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These are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“Kingdom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-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builders”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Christ that we need desperately in a healthy spiritual community.</a:t>
            </a:r>
          </a:p>
        </p:txBody>
      </p:sp>
    </p:spTree>
    <p:extLst>
      <p:ext uri="{BB962C8B-B14F-4D97-AF65-F5344CB8AC3E}">
        <p14:creationId xmlns:p14="http://schemas.microsoft.com/office/powerpoint/2010/main" val="86307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FOUR LESSONS ON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LEADING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A SPIRITUAL COMMUNITY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371600"/>
            <a:ext cx="8863633" cy="5410406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Lesson #4: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HONORING &amp;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EMULATING SERVANT-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LEADERS</a:t>
            </a:r>
          </a:p>
          <a:p>
            <a:pPr marL="0" indent="0" algn="ctr">
              <a:buNone/>
              <a:defRPr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18</a:t>
            </a:r>
            <a:r>
              <a:rPr lang="en-US" sz="2200" i="1" dirty="0">
                <a:latin typeface="Candara"/>
                <a:cs typeface="Candara"/>
              </a:rPr>
              <a:t> ..</a:t>
            </a:r>
            <a:r>
              <a:rPr lang="en-US" sz="2200" i="1" dirty="0" smtClean="0">
                <a:latin typeface="Candara"/>
                <a:cs typeface="Candara"/>
              </a:rPr>
              <a:t>. Give </a:t>
            </a:r>
            <a:r>
              <a:rPr lang="en-US" sz="2200" i="1" dirty="0">
                <a:latin typeface="Candara"/>
                <a:cs typeface="Candara"/>
              </a:rPr>
              <a:t>recognition </a:t>
            </a:r>
            <a:r>
              <a:rPr lang="en-US" sz="2200" i="1" dirty="0" smtClean="0">
                <a:latin typeface="Candara"/>
                <a:cs typeface="Candara"/>
              </a:rPr>
              <a:t>to </a:t>
            </a:r>
            <a:r>
              <a:rPr lang="en-US" sz="2200" i="1" dirty="0">
                <a:latin typeface="Candara"/>
                <a:cs typeface="Candara"/>
              </a:rPr>
              <a:t>such people. (v.</a:t>
            </a:r>
            <a:r>
              <a:rPr lang="en-US" sz="2200" i="1" dirty="0" smtClean="0">
                <a:latin typeface="Candara"/>
                <a:cs typeface="Candara"/>
              </a:rPr>
              <a:t>18b)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12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 We ask you, brothers, to respect those who labor 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among 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you and are over you in the Lord and admonish 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you.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1 Thessalonians 5:12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  </a:t>
            </a:r>
            <a:r>
              <a:rPr lang="en-US" sz="2200" i="1" baseline="30000" dirty="0">
                <a:latin typeface="Candara"/>
                <a:cs typeface="Candara"/>
              </a:rPr>
              <a:t>9</a:t>
            </a:r>
            <a:r>
              <a:rPr lang="en-US" sz="2200" i="1" dirty="0">
                <a:latin typeface="Candara"/>
                <a:cs typeface="Candara"/>
              </a:rPr>
              <a:t> What you have learned and received and </a:t>
            </a:r>
            <a:r>
              <a:rPr lang="en-US" sz="2200" i="1" dirty="0" smtClean="0">
                <a:latin typeface="Candara"/>
                <a:cs typeface="Candara"/>
              </a:rPr>
              <a:t>heard </a:t>
            </a:r>
            <a:r>
              <a:rPr lang="en-US" sz="2200" i="1" dirty="0">
                <a:latin typeface="Candara"/>
                <a:cs typeface="Candara"/>
              </a:rPr>
              <a:t>and seen in </a:t>
            </a:r>
            <a:r>
              <a:rPr lang="en-US" sz="2200" i="1" dirty="0" smtClean="0">
                <a:latin typeface="Candara"/>
                <a:cs typeface="Candara"/>
              </a:rPr>
              <a:t>me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—practice </a:t>
            </a:r>
            <a:r>
              <a:rPr lang="en-US" sz="2200" i="1" dirty="0">
                <a:latin typeface="Candara"/>
                <a:cs typeface="Candara"/>
              </a:rPr>
              <a:t>these things, </a:t>
            </a:r>
            <a:r>
              <a:rPr lang="en-US" sz="2200" i="1" dirty="0" smtClean="0">
                <a:latin typeface="Candara"/>
                <a:cs typeface="Candara"/>
              </a:rPr>
              <a:t>and</a:t>
            </a:r>
            <a:r>
              <a:rPr lang="en-US" sz="2200" i="1" dirty="0">
                <a:latin typeface="Candara"/>
                <a:cs typeface="Candara"/>
              </a:rPr>
              <a:t> the God of peace will be with you.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Philippians 4:</a:t>
            </a:r>
            <a:r>
              <a:rPr lang="en-US" sz="2200" i="1" dirty="0" smtClean="0">
                <a:latin typeface="Candara"/>
                <a:cs typeface="Candara"/>
              </a:rPr>
              <a:t>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word, “recognition” has two sides: (1) to acknowledge &amp; honor them and (2) to recognize them as examples to follow.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to show genuine respect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tireless servant-leaders among us; we are also to emulate their life &amp; ministry.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is the organic harmony of contagious culture of servant leadership and ministry of a healthy church!</a:t>
            </a:r>
          </a:p>
        </p:txBody>
      </p:sp>
    </p:spTree>
    <p:extLst>
      <p:ext uri="{BB962C8B-B14F-4D97-AF65-F5344CB8AC3E}">
        <p14:creationId xmlns:p14="http://schemas.microsoft.com/office/powerpoint/2010/main" val="72992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>
                <a:latin typeface="Candara"/>
                <a:cs typeface="Candara"/>
              </a:rPr>
              <a:t> </a:t>
            </a:r>
            <a:r>
              <a:rPr lang="en-US" sz="2400" b="1" i="1" baseline="30000" dirty="0">
                <a:latin typeface="Candara"/>
                <a:cs typeface="Candara"/>
              </a:rPr>
              <a:t>10</a:t>
            </a:r>
            <a:r>
              <a:rPr lang="en-US" sz="2400" b="1" i="1" dirty="0">
                <a:latin typeface="Candara"/>
                <a:cs typeface="Candara"/>
              </a:rPr>
              <a:t> You, however, have followed my teaching,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my </a:t>
            </a:r>
            <a:r>
              <a:rPr lang="en-US" sz="2400" b="1" i="1" dirty="0">
                <a:latin typeface="Candara"/>
                <a:cs typeface="Candara"/>
              </a:rPr>
              <a:t>conduct</a:t>
            </a:r>
            <a:r>
              <a:rPr lang="en-US" sz="2400" b="1" i="1" dirty="0" smtClean="0">
                <a:latin typeface="Candara"/>
                <a:cs typeface="Candara"/>
              </a:rPr>
              <a:t>, </a:t>
            </a:r>
            <a:r>
              <a:rPr lang="en-US" sz="2400" b="1" i="1" dirty="0">
                <a:latin typeface="Candara"/>
                <a:cs typeface="Candara"/>
              </a:rPr>
              <a:t>my aim in life, my faith, my patience, my love,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my steadfastness </a:t>
            </a:r>
            <a:r>
              <a:rPr lang="en-US" sz="2400" b="1" i="1" dirty="0">
                <a:latin typeface="Candara"/>
                <a:cs typeface="Candara"/>
              </a:rPr>
              <a:t>. . </a:t>
            </a:r>
            <a:r>
              <a:rPr lang="en-US" sz="2400" b="1" i="1" dirty="0" smtClean="0">
                <a:latin typeface="Candara"/>
                <a:cs typeface="Candara"/>
              </a:rPr>
              <a:t>. </a:t>
            </a:r>
            <a:r>
              <a:rPr lang="en-US" sz="2400" b="1" i="1" baseline="30000" dirty="0" smtClean="0">
                <a:latin typeface="Candara"/>
                <a:cs typeface="Candara"/>
              </a:rPr>
              <a:t>13</a:t>
            </a:r>
            <a:r>
              <a:rPr lang="en-US" sz="2400" b="1" i="1" dirty="0">
                <a:latin typeface="Candara"/>
                <a:cs typeface="Candara"/>
              </a:rPr>
              <a:t> while evil people and impostors will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go on </a:t>
            </a:r>
            <a:r>
              <a:rPr lang="en-US" sz="2400" b="1" i="1" dirty="0">
                <a:latin typeface="Candara"/>
                <a:cs typeface="Candara"/>
              </a:rPr>
              <a:t>from bad to worse, deceiving and being deceived. </a:t>
            </a:r>
            <a:r>
              <a:rPr lang="en-US" sz="2400" b="1" i="1" baseline="30000" dirty="0">
                <a:latin typeface="Candara"/>
                <a:cs typeface="Candara"/>
              </a:rPr>
              <a:t>14</a:t>
            </a:r>
            <a:r>
              <a:rPr lang="en-US" sz="2400" b="1" i="1" dirty="0">
                <a:latin typeface="Candara"/>
                <a:cs typeface="Candara"/>
              </a:rPr>
              <a:t> But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as for you</a:t>
            </a:r>
            <a:r>
              <a:rPr lang="en-US" sz="2400" b="1" i="1" dirty="0">
                <a:latin typeface="Candara"/>
                <a:cs typeface="Candara"/>
              </a:rPr>
              <a:t>, continue in what you have learned and have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firmly </a:t>
            </a:r>
            <a:r>
              <a:rPr lang="en-US" sz="2400" b="1" i="1" dirty="0">
                <a:latin typeface="Candara"/>
                <a:cs typeface="Candara"/>
              </a:rPr>
              <a:t>believed, knowing from whom you learned it. 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2 Timothy 3:</a:t>
            </a:r>
            <a:r>
              <a:rPr lang="en-US" sz="2400" b="1" i="1" dirty="0" smtClean="0">
                <a:latin typeface="Candara"/>
                <a:cs typeface="Candara"/>
              </a:rPr>
              <a:t>10, 13-</a:t>
            </a:r>
            <a:r>
              <a:rPr lang="en-US" sz="2400" b="1" i="1" dirty="0">
                <a:latin typeface="Candara"/>
                <a:cs typeface="Candara"/>
              </a:rPr>
              <a:t>14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b="1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baseline="30000" dirty="0">
                <a:latin typeface="Candara"/>
                <a:cs typeface="Candara"/>
              </a:rPr>
              <a:t>2</a:t>
            </a:r>
            <a:r>
              <a:rPr lang="en-US" sz="2400" b="1" i="1" dirty="0">
                <a:latin typeface="Candara"/>
                <a:cs typeface="Candara"/>
              </a:rPr>
              <a:t> Shepherd the flock of God that is among you,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exercising oversight, not under compulsion, but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willingly, as God would have you; not for shameful gain,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 but eagerly; 3 not domineering over those in your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charge, but being examples to the flock.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>
                <a:latin typeface="Candara"/>
                <a:cs typeface="Candara"/>
              </a:rPr>
              <a:t>1 Peter 5:2-3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6585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69345</TotalTime>
  <Words>248</Words>
  <Application>Microsoft Macintosh PowerPoint</Application>
  <PresentationFormat>On-screen Show (4:3)</PresentationFormat>
  <Paragraphs>73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11</vt:i4>
      </vt:variant>
    </vt:vector>
  </HeadingPairs>
  <TitlesOfParts>
    <vt:vector size="45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PowerPoint Presentation</vt:lpstr>
      <vt:lpstr>Leading and Following  in a Spiritual Community</vt:lpstr>
      <vt:lpstr>FIVE COMMON REASONS FOR  LEADERSHIP CRISIS IN A SPIRITUAL COMMUNITY</vt:lpstr>
      <vt:lpstr>FOUR LESSONS ON LEADING AND  FOLLOWING IN A SPIRITUAL COMMUNITY</vt:lpstr>
      <vt:lpstr>PowerPoint Presentation</vt:lpstr>
      <vt:lpstr>FOUR LESSONS ON LEADING AND  FOLLOWING IN A SPIRITUAL COMMUNITY</vt:lpstr>
      <vt:lpstr>FOUR LESSONS ON LEADING AND  FOLLOWING IN A SPIRITUAL COMMUNITY</vt:lpstr>
      <vt:lpstr>FOUR LESSONS ON LEADING AND  FOLLOWING IN A SPIRITUAL COMMUNITY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3144</cp:revision>
  <cp:lastPrinted>2015-03-08T16:07:57Z</cp:lastPrinted>
  <dcterms:created xsi:type="dcterms:W3CDTF">2007-10-20T20:09:35Z</dcterms:created>
  <dcterms:modified xsi:type="dcterms:W3CDTF">2015-06-08T19:35:33Z</dcterms:modified>
</cp:coreProperties>
</file>