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48"/>
  </p:notesMasterIdLst>
  <p:handoutMasterIdLst>
    <p:handoutMasterId r:id="rId49"/>
  </p:handoutMasterIdLst>
  <p:sldIdLst>
    <p:sldId id="1626" r:id="rId35"/>
    <p:sldId id="2828" r:id="rId36"/>
    <p:sldId id="2829" r:id="rId37"/>
    <p:sldId id="2830" r:id="rId38"/>
    <p:sldId id="2831" r:id="rId39"/>
    <p:sldId id="2837" r:id="rId40"/>
    <p:sldId id="2817" r:id="rId41"/>
    <p:sldId id="2834" r:id="rId42"/>
    <p:sldId id="2835" r:id="rId43"/>
    <p:sldId id="2836" r:id="rId44"/>
    <p:sldId id="2833" r:id="rId45"/>
    <p:sldId id="2823" r:id="rId46"/>
    <p:sldId id="1929" r:id="rId47"/>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4" autoAdjust="0"/>
    <p:restoredTop sz="94660"/>
  </p:normalViewPr>
  <p:slideViewPr>
    <p:cSldViewPr>
      <p:cViewPr>
        <p:scale>
          <a:sx n="94" d="100"/>
          <a:sy n="94" d="100"/>
        </p:scale>
        <p:origin x="-1208"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5/25/15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5/25/15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PRINCIPLES FOR DOING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THE </a:t>
            </a:r>
            <a:r>
              <a:rPr lang="en-US" sz="2800" b="1" dirty="0">
                <a:latin typeface="Candara" charset="0"/>
                <a:ea typeface="MS PGothic" charset="0"/>
                <a:cs typeface="Arial" charset="0"/>
              </a:rPr>
              <a:t>WORK </a:t>
            </a: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THE LORD CAN WE LEARN HERE?</a:t>
            </a:r>
          </a:p>
        </p:txBody>
      </p:sp>
      <p:sp>
        <p:nvSpPr>
          <p:cNvPr id="27651" name="Rectangle 3"/>
          <p:cNvSpPr>
            <a:spLocks noGrp="1" noChangeArrowheads="1"/>
          </p:cNvSpPr>
          <p:nvPr>
            <p:ph type="body" idx="1"/>
          </p:nvPr>
        </p:nvSpPr>
        <p:spPr>
          <a:xfrm>
            <a:off x="121605" y="1371600"/>
            <a:ext cx="8869995" cy="5410406"/>
          </a:xfrm>
        </p:spPr>
        <p:txBody>
          <a:bodyPr/>
          <a:lstStyle/>
          <a:p>
            <a:pPr marL="461963" indent="-461963">
              <a:buNone/>
              <a:defRPr/>
            </a:pPr>
            <a:r>
              <a:rPr lang="en-US" sz="2400" b="1" dirty="0">
                <a:solidFill>
                  <a:srgbClr val="000000"/>
                </a:solidFill>
                <a:latin typeface="Candara" charset="0"/>
                <a:ea typeface="MS PGothic" charset="0"/>
                <a:cs typeface="Arial" charset="0"/>
              </a:rPr>
              <a:t>4</a:t>
            </a:r>
            <a:r>
              <a:rPr lang="en-US" sz="2400" b="1" dirty="0" smtClean="0">
                <a:solidFill>
                  <a:srgbClr val="000000"/>
                </a:solidFill>
                <a:latin typeface="Candara" charset="0"/>
                <a:ea typeface="MS PGothic" charset="0"/>
                <a:cs typeface="Arial" charset="0"/>
              </a:rPr>
              <a:t>)	</a:t>
            </a:r>
            <a:r>
              <a:rPr lang="en-US" sz="2400" b="1" spc="-10" dirty="0">
                <a:solidFill>
                  <a:srgbClr val="000000"/>
                </a:solidFill>
                <a:latin typeface="Candara" charset="0"/>
                <a:ea typeface="MS PGothic" charset="0"/>
                <a:cs typeface="Arial" charset="0"/>
              </a:rPr>
              <a:t>In doing the work of the Lord, we are to</a:t>
            </a:r>
            <a:r>
              <a:rPr lang="en-US" sz="2400" b="1" spc="-10" dirty="0">
                <a:solidFill>
                  <a:srgbClr val="FF0000"/>
                </a:solidFill>
                <a:latin typeface="Candara" charset="0"/>
                <a:ea typeface="MS PGothic" charset="0"/>
                <a:cs typeface="Arial" charset="0"/>
              </a:rPr>
              <a:t> be self-forgetful and </a:t>
            </a:r>
            <a:r>
              <a:rPr lang="en-US" sz="2400" b="1" spc="-10" dirty="0" smtClean="0">
                <a:solidFill>
                  <a:srgbClr val="FF0000"/>
                </a:solidFill>
                <a:latin typeface="Candara" charset="0"/>
                <a:ea typeface="MS PGothic" charset="0"/>
                <a:cs typeface="Arial" charset="0"/>
              </a:rPr>
              <a:t>sensitive to the Spirit’s leading in others.</a:t>
            </a:r>
          </a:p>
          <a:p>
            <a:pPr marL="0" indent="0" algn="ctr">
              <a:spcBef>
                <a:spcPts val="0"/>
              </a:spcBef>
              <a:buNone/>
            </a:pPr>
            <a:endParaRPr lang="en-US" sz="1000" i="1" dirty="0" smtClean="0">
              <a:latin typeface="Candara"/>
              <a:cs typeface="Candara"/>
            </a:endParaRPr>
          </a:p>
          <a:p>
            <a:pPr marL="0" indent="0" algn="ctr">
              <a:spcBef>
                <a:spcPts val="0"/>
              </a:spcBef>
              <a:buNone/>
            </a:pPr>
            <a:r>
              <a:rPr lang="en-US" sz="2300" i="1" baseline="30000" dirty="0" smtClean="0">
                <a:latin typeface="Candara"/>
                <a:cs typeface="Candara"/>
              </a:rPr>
              <a:t>12</a:t>
            </a:r>
            <a:r>
              <a:rPr lang="en-US" sz="2300" i="1" dirty="0">
                <a:latin typeface="Candara"/>
                <a:cs typeface="Candara"/>
              </a:rPr>
              <a:t> Now concerning our brother Apollos, I strongly urged </a:t>
            </a:r>
            <a:r>
              <a:rPr lang="en-US" sz="2300" i="1" dirty="0" smtClean="0">
                <a:latin typeface="Candara"/>
                <a:cs typeface="Candara"/>
              </a:rPr>
              <a:t>him</a:t>
            </a:r>
            <a:br>
              <a:rPr lang="en-US" sz="2300" i="1" dirty="0" smtClean="0">
                <a:latin typeface="Candara"/>
                <a:cs typeface="Candara"/>
              </a:rPr>
            </a:br>
            <a:r>
              <a:rPr lang="en-US" sz="2300" i="1" dirty="0" smtClean="0">
                <a:latin typeface="Candara"/>
                <a:cs typeface="Candara"/>
              </a:rPr>
              <a:t>to </a:t>
            </a:r>
            <a:r>
              <a:rPr lang="en-US" sz="2300" i="1" dirty="0">
                <a:latin typeface="Candara"/>
                <a:cs typeface="Candara"/>
              </a:rPr>
              <a:t>visit you with the other brothers, but it was not at all his will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to </a:t>
            </a:r>
            <a:r>
              <a:rPr lang="en-US" sz="2300" i="1" dirty="0">
                <a:latin typeface="Candara"/>
                <a:cs typeface="Candara"/>
              </a:rPr>
              <a:t>come now. He will come when he has opportunity. (v. 12) </a:t>
            </a:r>
            <a:endParaRPr lang="en-US" sz="2300" i="1" dirty="0" smtClean="0">
              <a:latin typeface="Candara"/>
              <a:cs typeface="Candara"/>
            </a:endParaRPr>
          </a:p>
          <a:p>
            <a:pPr marL="0" indent="0" algn="ctr">
              <a:spcBef>
                <a:spcPts val="0"/>
              </a:spcBef>
              <a:buNone/>
            </a:pPr>
            <a:endParaRPr lang="en-US" sz="10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phrase, “concerning...” hints us that the Corinthians asked Paul to send their popular teacher, Apollos to them.</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urging Apollos strongly, Paul was self-forgetful in ministry, seeking what’s best for edification of the church; on the other hand, Apollos also shows his maturity in seeking what’s best.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Why doesn’t Paul use his apostolic authority on Apollos? He is sensitive to the Spirit’s guidance for Apollos, being patient.</a:t>
            </a:r>
          </a:p>
        </p:txBody>
      </p:sp>
    </p:spTree>
    <p:extLst>
      <p:ext uri="{BB962C8B-B14F-4D97-AF65-F5344CB8AC3E}">
        <p14:creationId xmlns:p14="http://schemas.microsoft.com/office/powerpoint/2010/main" val="3168279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85800" y="685800"/>
            <a:ext cx="7776256" cy="6019800"/>
          </a:xfrm>
        </p:spPr>
        <p:txBody>
          <a:bodyPr/>
          <a:lstStyle/>
          <a:p>
            <a:pPr marL="0" indent="0" algn="just">
              <a:buNone/>
              <a:tabLst>
                <a:tab pos="457200" algn="l"/>
              </a:tabLst>
            </a:pPr>
            <a:r>
              <a:rPr lang="en-US" sz="2600" b="1" dirty="0" smtClean="0">
                <a:solidFill>
                  <a:srgbClr val="800000"/>
                </a:solidFill>
                <a:latin typeface="Candara" charset="0"/>
                <a:cs typeface="Arial" charset="0"/>
              </a:rPr>
              <a:t>A Key to Being Useful for </a:t>
            </a:r>
            <a:r>
              <a:rPr lang="en-US" sz="2600" b="1" smtClean="0">
                <a:solidFill>
                  <a:srgbClr val="800000"/>
                </a:solidFill>
                <a:latin typeface="Candara" charset="0"/>
                <a:cs typeface="Arial" charset="0"/>
              </a:rPr>
              <a:t>the Kingdom of God</a:t>
            </a:r>
            <a:endParaRPr lang="en-US" sz="2600" b="1" dirty="0">
              <a:solidFill>
                <a:srgbClr val="800000"/>
              </a:solidFill>
              <a:latin typeface="Candara" charset="0"/>
              <a:cs typeface="Arial" charset="0"/>
            </a:endParaRPr>
          </a:p>
          <a:p>
            <a:pPr marL="0" indent="0" algn="just">
              <a:buFontTx/>
              <a:buNone/>
              <a:tabLst>
                <a:tab pos="457200" algn="l"/>
              </a:tabLst>
            </a:pPr>
            <a:r>
              <a:rPr lang="en-US" sz="2200" b="1" dirty="0" smtClean="0">
                <a:latin typeface="Candara" charset="0"/>
                <a:cs typeface="Arial" charset="0"/>
              </a:rPr>
              <a:t>The </a:t>
            </a:r>
            <a:r>
              <a:rPr lang="en-US" sz="2200" b="1" dirty="0">
                <a:latin typeface="Candara" charset="0"/>
                <a:cs typeface="Arial" charset="0"/>
              </a:rPr>
              <a:t>thing we would remember from meeting a truly gospel-humble person is how much they seemed to be totally interested in us. Because the essence of gospel-humility is not thinking more of myself or thinking less of myself, it is thinking of myself less. Gospel-humility is not needing to think about myself. Not needing to connect things with myself. It is an end to thoughts such as 'I'm in this room with these people, does that makes me look good? Do I want to be here?' True gospel-humility means I stop connecting every experience, every conversation, with myself. In fact, I stop thinking about myself. </a:t>
            </a:r>
          </a:p>
          <a:p>
            <a:pPr marL="0" indent="0" algn="r">
              <a:buFontTx/>
              <a:buNone/>
              <a:tabLst>
                <a:tab pos="457200" algn="l"/>
              </a:tabLst>
            </a:pPr>
            <a:r>
              <a:rPr lang="en-US" sz="2200" b="1" dirty="0">
                <a:latin typeface="Candara" charset="0"/>
                <a:cs typeface="Arial" charset="0"/>
              </a:rPr>
              <a:t>― Tim Keller</a:t>
            </a:r>
          </a:p>
          <a:p>
            <a:pPr marL="0" indent="0" algn="just">
              <a:buFontTx/>
              <a:buNone/>
              <a:tabLst>
                <a:tab pos="457200" algn="l"/>
              </a:tabLst>
            </a:pPr>
            <a:endParaRPr lang="en-US" sz="2200" b="1" dirty="0">
              <a:latin typeface="Candara" charset="0"/>
              <a:cs typeface="Arial" charset="0"/>
            </a:endParaRPr>
          </a:p>
        </p:txBody>
      </p:sp>
    </p:spTree>
    <p:extLst>
      <p:ext uri="{BB962C8B-B14F-4D97-AF65-F5344CB8AC3E}">
        <p14:creationId xmlns:p14="http://schemas.microsoft.com/office/powerpoint/2010/main" val="37374151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610600" cy="5181600"/>
          </a:xfrm>
        </p:spPr>
        <p:txBody>
          <a:bodyPr/>
          <a:lstStyle/>
          <a:p>
            <a:pPr marL="457200" lvl="0" indent="-457200">
              <a:buFont typeface="+mj-lt"/>
              <a:buAutoNum type="arabicPeriod"/>
            </a:pPr>
            <a:r>
              <a:rPr lang="en-US" dirty="0"/>
              <a:t>In what ways are you more convinced of your need for doing your part in the work of the Lord diligently?</a:t>
            </a:r>
          </a:p>
          <a:p>
            <a:pPr marL="457200" lvl="0" indent="-457200">
              <a:buFont typeface="+mj-lt"/>
              <a:buAutoNum type="arabicPeriod"/>
            </a:pPr>
            <a:endParaRPr lang="en-US" dirty="0"/>
          </a:p>
          <a:p>
            <a:pPr marL="457200" lvl="0" indent="-457200">
              <a:buFont typeface="+mj-lt"/>
              <a:buAutoNum type="arabicPeriod"/>
            </a:pPr>
            <a:r>
              <a:rPr lang="en-US" dirty="0"/>
              <a:t>What would it mean for you to seek a clear direction and flexibility in doing the work of the Lord? </a:t>
            </a:r>
          </a:p>
          <a:p>
            <a:pPr marL="457200" lvl="0" indent="-457200">
              <a:buFont typeface="+mj-lt"/>
              <a:buAutoNum type="arabicPeriod"/>
            </a:pPr>
            <a:endParaRPr lang="en-US" dirty="0"/>
          </a:p>
          <a:p>
            <a:pPr marL="457200" lvl="0" indent="-457200">
              <a:buFont typeface="+mj-lt"/>
              <a:buAutoNum type="arabicPeriod"/>
            </a:pPr>
            <a:r>
              <a:rPr lang="en-US" dirty="0"/>
              <a:t>What would it mean for you to be self-</a:t>
            </a:r>
            <a:r>
              <a:rPr lang="en-US" dirty="0" smtClean="0"/>
              <a:t>forgetful </a:t>
            </a:r>
            <a:r>
              <a:rPr lang="en-US" dirty="0"/>
              <a:t>in doing the work of the Lord as a team? </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2362200"/>
            <a:ext cx="8001000" cy="7620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Principles for Doing the Work of the Lord</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00400"/>
            <a:ext cx="8001000" cy="23622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ea typeface="MS PGothic" charset="0"/>
                <a:cs typeface="Arial" charset="0"/>
              </a:rPr>
              <a:t>Studies in 1 Corinthians Series </a:t>
            </a:r>
            <a:r>
              <a:rPr lang="en-US" sz="2800" b="1" i="1" dirty="0" smtClean="0">
                <a:effectLst>
                  <a:outerShdw blurRad="38100" dist="38100" dir="2700000" algn="tl">
                    <a:srgbClr val="DDDDDD"/>
                  </a:outerShdw>
                </a:effectLst>
                <a:latin typeface="Candara" charset="0"/>
                <a:ea typeface="MS PGothic" charset="0"/>
                <a:cs typeface="Arial" charset="0"/>
              </a:rPr>
              <a:t>[42]</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1 Corinthians 16:5-12</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May 24,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928355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DOING THE WORK OF THE LORD: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 </a:t>
            </a:r>
            <a:r>
              <a:rPr lang="en-US" sz="2800" b="1" dirty="0">
                <a:latin typeface="Candara" charset="0"/>
                <a:ea typeface="MS PGothic" charset="0"/>
                <a:cs typeface="Arial" charset="0"/>
              </a:rPr>
              <a:t>CALL FOR ALL BELIEVERS IN CHRIST</a:t>
            </a:r>
          </a:p>
        </p:txBody>
      </p:sp>
      <p:sp>
        <p:nvSpPr>
          <p:cNvPr id="27651" name="Rectangle 3"/>
          <p:cNvSpPr>
            <a:spLocks noGrp="1" noChangeArrowheads="1"/>
          </p:cNvSpPr>
          <p:nvPr>
            <p:ph type="body" idx="1"/>
          </p:nvPr>
        </p:nvSpPr>
        <p:spPr>
          <a:xfrm>
            <a:off x="228601" y="1676400"/>
            <a:ext cx="8810684" cy="5029200"/>
          </a:xfrm>
        </p:spPr>
        <p:txBody>
          <a:bodyPr/>
          <a:lstStyle/>
          <a:p>
            <a:pPr marL="458788" indent="-458788">
              <a:defRPr/>
            </a:pPr>
            <a:r>
              <a:rPr lang="en-US" sz="2400" b="1" dirty="0">
                <a:latin typeface="Candara" charset="0"/>
                <a:ea typeface="MS PGothic" charset="0"/>
                <a:cs typeface="Arial" charset="0"/>
              </a:rPr>
              <a:t>It is </a:t>
            </a:r>
            <a:r>
              <a:rPr lang="en-US" sz="2400" b="1" dirty="0" smtClean="0">
                <a:latin typeface="Candara" charset="0"/>
                <a:ea typeface="MS PGothic" charset="0"/>
                <a:cs typeface="Arial" charset="0"/>
              </a:rPr>
              <a:t>NOT </a:t>
            </a:r>
            <a:r>
              <a:rPr lang="en-US" sz="2400" b="1" dirty="0">
                <a:latin typeface="Candara" charset="0"/>
                <a:ea typeface="MS PGothic" charset="0"/>
                <a:cs typeface="Arial" charset="0"/>
              </a:rPr>
              <a:t>just for special-category people only but also </a:t>
            </a:r>
            <a:r>
              <a:rPr lang="en-US" sz="2400" b="1" dirty="0">
                <a:solidFill>
                  <a:srgbClr val="FF0000"/>
                </a:solidFill>
                <a:latin typeface="Candara" charset="0"/>
                <a:ea typeface="MS PGothic" charset="0"/>
                <a:cs typeface="Arial" charset="0"/>
              </a:rPr>
              <a:t>for all </a:t>
            </a:r>
            <a:r>
              <a:rPr lang="en-US" sz="2400" b="1" dirty="0" smtClean="0">
                <a:solidFill>
                  <a:srgbClr val="FF0000"/>
                </a:solidFill>
                <a:latin typeface="Candara" charset="0"/>
                <a:ea typeface="MS PGothic" charset="0"/>
                <a:cs typeface="Arial" charset="0"/>
              </a:rPr>
              <a:t>believers</a:t>
            </a:r>
            <a:r>
              <a:rPr lang="en-US" sz="2400" b="1" dirty="0" smtClean="0">
                <a:latin typeface="Candara" charset="0"/>
                <a:ea typeface="MS PGothic" charset="0"/>
                <a:cs typeface="Arial" charset="0"/>
              </a:rPr>
              <a:t> (1 </a:t>
            </a:r>
            <a:r>
              <a:rPr lang="en-US" sz="2400" b="1" dirty="0">
                <a:latin typeface="Candara" charset="0"/>
                <a:ea typeface="MS PGothic" charset="0"/>
                <a:cs typeface="Arial" charset="0"/>
              </a:rPr>
              <a:t>Cor. 15:</a:t>
            </a:r>
            <a:r>
              <a:rPr lang="en-US" sz="2400" b="1" dirty="0" smtClean="0">
                <a:latin typeface="Candara" charset="0"/>
                <a:ea typeface="MS PGothic" charset="0"/>
                <a:cs typeface="Arial" charset="0"/>
              </a:rPr>
              <a:t>58; </a:t>
            </a:r>
            <a:r>
              <a:rPr lang="en-US" sz="2400" b="1" dirty="0">
                <a:latin typeface="Candara" charset="0"/>
                <a:ea typeface="MS PGothic" charset="0"/>
                <a:cs typeface="Arial" charset="0"/>
              </a:rPr>
              <a:t>Gal. 2:</a:t>
            </a:r>
            <a:r>
              <a:rPr lang="en-US" sz="2400" b="1" dirty="0" smtClean="0">
                <a:latin typeface="Candara" charset="0"/>
                <a:ea typeface="MS PGothic" charset="0"/>
                <a:cs typeface="Arial" charset="0"/>
              </a:rPr>
              <a:t>20).</a:t>
            </a:r>
          </a:p>
          <a:p>
            <a:pPr marL="0" indent="0" algn="ctr">
              <a:buNone/>
              <a:defRPr/>
            </a:pPr>
            <a:endParaRPr lang="en-US" sz="800" b="1" dirty="0" smtClean="0">
              <a:latin typeface="Candara" charset="0"/>
              <a:ea typeface="MS PGothic" charset="0"/>
              <a:cs typeface="Arial" charset="0"/>
            </a:endParaRPr>
          </a:p>
          <a:p>
            <a:pPr marL="0" lvl="0" indent="0" algn="ctr">
              <a:spcBef>
                <a:spcPts val="0"/>
              </a:spcBef>
              <a:buNone/>
              <a:defRPr/>
            </a:pPr>
            <a:r>
              <a:rPr lang="en-US" sz="2200" i="1" dirty="0">
                <a:solidFill>
                  <a:srgbClr val="000000"/>
                </a:solidFill>
                <a:latin typeface="Candara" charset="0"/>
                <a:ea typeface="MS PGothic" charset="0"/>
                <a:cs typeface="Arial" charset="0"/>
              </a:rPr>
              <a:t>Therefore, my beloved brothers, be steadfast, </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immovable, always abounding in the work of the Lord, </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knowing that in the Lord your labor is not in vain.</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1 Corinthians 15:58</a:t>
            </a:r>
          </a:p>
          <a:p>
            <a:pPr marL="0" indent="0" algn="ctr">
              <a:buNone/>
              <a:defRPr/>
            </a:pPr>
            <a:endParaRPr lang="en-US" sz="2300" i="1" dirty="0">
              <a:latin typeface="Candara" charset="0"/>
              <a:ea typeface="MS PGothic" charset="0"/>
              <a:cs typeface="Arial" charset="0"/>
            </a:endParaRPr>
          </a:p>
        </p:txBody>
      </p:sp>
    </p:spTree>
    <p:extLst>
      <p:ext uri="{BB962C8B-B14F-4D97-AF65-F5344CB8AC3E}">
        <p14:creationId xmlns:p14="http://schemas.microsoft.com/office/powerpoint/2010/main" val="1645332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DOING THE WORK OF THE LORD: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 </a:t>
            </a:r>
            <a:r>
              <a:rPr lang="en-US" sz="2800" b="1" dirty="0">
                <a:latin typeface="Candara" charset="0"/>
                <a:ea typeface="MS PGothic" charset="0"/>
                <a:cs typeface="Arial" charset="0"/>
              </a:rPr>
              <a:t>CALL FOR ALL BELIEVERS IN CHRIST</a:t>
            </a:r>
          </a:p>
        </p:txBody>
      </p:sp>
      <p:sp>
        <p:nvSpPr>
          <p:cNvPr id="27651" name="Rectangle 3"/>
          <p:cNvSpPr>
            <a:spLocks noGrp="1" noChangeArrowheads="1"/>
          </p:cNvSpPr>
          <p:nvPr>
            <p:ph type="body" idx="1"/>
          </p:nvPr>
        </p:nvSpPr>
        <p:spPr>
          <a:xfrm>
            <a:off x="228600" y="1676400"/>
            <a:ext cx="8837707" cy="5029200"/>
          </a:xfrm>
        </p:spPr>
        <p:txBody>
          <a:bodyPr/>
          <a:lstStyle/>
          <a:p>
            <a:pPr marL="458788" indent="-458788">
              <a:defRPr/>
            </a:pPr>
            <a:r>
              <a:rPr lang="en-US" sz="2400" b="1" dirty="0">
                <a:latin typeface="Candara" charset="0"/>
                <a:ea typeface="MS PGothic" charset="0"/>
                <a:cs typeface="Arial" charset="0"/>
              </a:rPr>
              <a:t>It is </a:t>
            </a:r>
            <a:r>
              <a:rPr lang="en-US" sz="2400" b="1" dirty="0" smtClean="0">
                <a:latin typeface="Candara" charset="0"/>
                <a:ea typeface="MS PGothic" charset="0"/>
                <a:cs typeface="Arial" charset="0"/>
              </a:rPr>
              <a:t>NOT </a:t>
            </a:r>
            <a:r>
              <a:rPr lang="en-US" sz="2400" b="1" dirty="0">
                <a:latin typeface="Candara" charset="0"/>
                <a:ea typeface="MS PGothic" charset="0"/>
                <a:cs typeface="Arial" charset="0"/>
              </a:rPr>
              <a:t>just for special-category people only but also </a:t>
            </a:r>
            <a:r>
              <a:rPr lang="en-US" sz="2400" b="1" dirty="0">
                <a:solidFill>
                  <a:srgbClr val="FF0000"/>
                </a:solidFill>
                <a:latin typeface="Candara" charset="0"/>
                <a:ea typeface="MS PGothic" charset="0"/>
                <a:cs typeface="Arial" charset="0"/>
              </a:rPr>
              <a:t>for all </a:t>
            </a:r>
            <a:r>
              <a:rPr lang="en-US" sz="2400" b="1" dirty="0" smtClean="0">
                <a:solidFill>
                  <a:srgbClr val="FF0000"/>
                </a:solidFill>
                <a:latin typeface="Candara" charset="0"/>
                <a:ea typeface="MS PGothic" charset="0"/>
                <a:cs typeface="Arial" charset="0"/>
              </a:rPr>
              <a:t>believers</a:t>
            </a:r>
            <a:r>
              <a:rPr lang="en-US" sz="2400" b="1" dirty="0" smtClean="0">
                <a:latin typeface="Candara" charset="0"/>
                <a:ea typeface="MS PGothic" charset="0"/>
                <a:cs typeface="Arial" charset="0"/>
              </a:rPr>
              <a:t> (1 </a:t>
            </a:r>
            <a:r>
              <a:rPr lang="en-US" sz="2400" b="1" dirty="0">
                <a:latin typeface="Candara" charset="0"/>
                <a:ea typeface="MS PGothic" charset="0"/>
                <a:cs typeface="Arial" charset="0"/>
              </a:rPr>
              <a:t>Cor. 15:</a:t>
            </a:r>
            <a:r>
              <a:rPr lang="en-US" sz="2400" b="1" dirty="0" smtClean="0">
                <a:latin typeface="Candara" charset="0"/>
                <a:ea typeface="MS PGothic" charset="0"/>
                <a:cs typeface="Arial" charset="0"/>
              </a:rPr>
              <a:t>58; </a:t>
            </a:r>
            <a:r>
              <a:rPr lang="en-US" sz="2400" b="1" dirty="0">
                <a:latin typeface="Candara" charset="0"/>
                <a:ea typeface="MS PGothic" charset="0"/>
                <a:cs typeface="Arial" charset="0"/>
              </a:rPr>
              <a:t>Gal. 2:</a:t>
            </a:r>
            <a:r>
              <a:rPr lang="en-US" sz="2400" b="1" dirty="0" smtClean="0">
                <a:latin typeface="Candara" charset="0"/>
                <a:ea typeface="MS PGothic" charset="0"/>
                <a:cs typeface="Arial" charset="0"/>
              </a:rPr>
              <a:t>20).</a:t>
            </a:r>
            <a:endParaRPr lang="en-US" sz="2400" b="1" dirty="0">
              <a:latin typeface="Candara" charset="0"/>
              <a:ea typeface="MS PGothic" charset="0"/>
              <a:cs typeface="Arial" charset="0"/>
            </a:endParaRP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each Christ-follower’s </a:t>
            </a:r>
            <a:r>
              <a:rPr lang="en-US" sz="2400" b="1" dirty="0">
                <a:solidFill>
                  <a:srgbClr val="FF0000"/>
                </a:solidFill>
                <a:latin typeface="Candara" charset="0"/>
                <a:ea typeface="MS PGothic" charset="0"/>
                <a:cs typeface="Arial" charset="0"/>
              </a:rPr>
              <a:t>work of ministry to carry on </a:t>
            </a:r>
            <a:r>
              <a:rPr lang="en-US" sz="2400" b="1" dirty="0" smtClean="0">
                <a:solidFill>
                  <a:srgbClr val="FF0000"/>
                </a:solidFill>
                <a:latin typeface="Candara" charset="0"/>
                <a:ea typeface="MS PGothic" charset="0"/>
                <a:cs typeface="Arial" charset="0"/>
              </a:rPr>
              <a:t>what </a:t>
            </a:r>
            <a:r>
              <a:rPr lang="en-US" sz="2400" b="1" dirty="0" smtClean="0">
                <a:solidFill>
                  <a:srgbClr val="FF0000"/>
                </a:solidFill>
                <a:latin typeface="Candara" charset="0"/>
                <a:ea typeface="MS PGothic" charset="0"/>
                <a:cs typeface="Arial" charset="0"/>
              </a:rPr>
              <a:t>the Lord desires </a:t>
            </a:r>
            <a:r>
              <a:rPr lang="en-US" sz="2400" b="1" dirty="0" smtClean="0">
                <a:latin typeface="Candara" charset="0"/>
                <a:ea typeface="MS PGothic" charset="0"/>
                <a:cs typeface="Arial" charset="0"/>
              </a:rPr>
              <a:t>for </a:t>
            </a:r>
            <a:r>
              <a:rPr lang="en-US" sz="2400" b="1" dirty="0" smtClean="0">
                <a:latin typeface="Candara" charset="0"/>
                <a:ea typeface="MS PGothic" charset="0"/>
                <a:cs typeface="Arial" charset="0"/>
              </a:rPr>
              <a:t>the kingdom of God </a:t>
            </a:r>
            <a:r>
              <a:rPr lang="en-US" sz="2400" b="1" dirty="0">
                <a:latin typeface="Candara" charset="0"/>
                <a:ea typeface="MS PGothic" charset="0"/>
                <a:cs typeface="Arial" charset="0"/>
              </a:rPr>
              <a:t>(Eph. 4:</a:t>
            </a:r>
            <a:r>
              <a:rPr lang="en-US" sz="2400" b="1" dirty="0" smtClean="0">
                <a:latin typeface="Candara" charset="0"/>
                <a:ea typeface="MS PGothic" charset="0"/>
                <a:cs typeface="Arial" charset="0"/>
              </a:rPr>
              <a:t>12; Matt. 6:33)</a:t>
            </a:r>
            <a:r>
              <a:rPr lang="en-US" sz="2400" b="1" dirty="0">
                <a:latin typeface="Candara" charset="0"/>
                <a:ea typeface="MS PGothic" charset="0"/>
                <a:cs typeface="Arial" charset="0"/>
              </a:rPr>
              <a:t>.</a:t>
            </a:r>
          </a:p>
          <a:p>
            <a:pPr marL="0" indent="0" algn="ctr">
              <a:buNone/>
              <a:defRPr/>
            </a:pPr>
            <a:endParaRPr lang="en-US" sz="800" b="1" dirty="0">
              <a:latin typeface="Candara" charset="0"/>
              <a:ea typeface="MS PGothic" charset="0"/>
              <a:cs typeface="Arial" charset="0"/>
            </a:endParaRPr>
          </a:p>
          <a:p>
            <a:pPr marL="0" indent="0" algn="ctr">
              <a:spcBef>
                <a:spcPts val="0"/>
              </a:spcBef>
              <a:buNone/>
              <a:defRPr/>
            </a:pPr>
            <a:r>
              <a:rPr lang="en-US" sz="2200" i="1" baseline="30000" dirty="0">
                <a:latin typeface="Candara" charset="0"/>
                <a:ea typeface="MS PGothic" charset="0"/>
                <a:cs typeface="Arial" charset="0"/>
              </a:rPr>
              <a:t>11</a:t>
            </a:r>
            <a:r>
              <a:rPr lang="en-US" sz="2200" i="1" dirty="0">
                <a:latin typeface="Candara" charset="0"/>
                <a:ea typeface="MS PGothic" charset="0"/>
                <a:cs typeface="Arial" charset="0"/>
              </a:rPr>
              <a:t> And he gave the apostles, the prophets, </a:t>
            </a:r>
            <a:br>
              <a:rPr lang="en-US" sz="2200" i="1" dirty="0">
                <a:latin typeface="Candara" charset="0"/>
                <a:ea typeface="MS PGothic" charset="0"/>
                <a:cs typeface="Arial" charset="0"/>
              </a:rPr>
            </a:br>
            <a:r>
              <a:rPr lang="en-US" sz="2200" i="1" dirty="0">
                <a:latin typeface="Candara" charset="0"/>
                <a:ea typeface="MS PGothic" charset="0"/>
                <a:cs typeface="Arial" charset="0"/>
              </a:rPr>
              <a:t>the evangelists, the shepherds and teachers,</a:t>
            </a:r>
            <a:br>
              <a:rPr lang="en-US" sz="2200" i="1" dirty="0">
                <a:latin typeface="Candara" charset="0"/>
                <a:ea typeface="MS PGothic" charset="0"/>
                <a:cs typeface="Arial" charset="0"/>
              </a:rPr>
            </a:br>
            <a:r>
              <a:rPr lang="en-US" sz="2200" i="1" baseline="30000" dirty="0">
                <a:latin typeface="Candara" charset="0"/>
                <a:ea typeface="MS PGothic" charset="0"/>
                <a:cs typeface="Arial" charset="0"/>
              </a:rPr>
              <a:t>12</a:t>
            </a:r>
            <a:r>
              <a:rPr lang="en-US" sz="2200" i="1" dirty="0">
                <a:latin typeface="Candara" charset="0"/>
                <a:ea typeface="MS PGothic" charset="0"/>
                <a:cs typeface="Arial" charset="0"/>
              </a:rPr>
              <a:t> to equip the saints for the work of ministry, </a:t>
            </a:r>
            <a:br>
              <a:rPr lang="en-US" sz="2200" i="1" dirty="0">
                <a:latin typeface="Candara" charset="0"/>
                <a:ea typeface="MS PGothic" charset="0"/>
                <a:cs typeface="Arial" charset="0"/>
              </a:rPr>
            </a:br>
            <a:r>
              <a:rPr lang="en-US" sz="2200" i="1" dirty="0">
                <a:latin typeface="Candara" charset="0"/>
                <a:ea typeface="MS PGothic" charset="0"/>
                <a:cs typeface="Arial" charset="0"/>
              </a:rPr>
              <a:t>for building up the body of Christ,</a:t>
            </a:r>
          </a:p>
          <a:p>
            <a:pPr marL="0" indent="0" algn="ctr">
              <a:spcBef>
                <a:spcPts val="0"/>
              </a:spcBef>
              <a:buNone/>
              <a:defRPr/>
            </a:pPr>
            <a:r>
              <a:rPr lang="en-US" sz="2200" i="1" dirty="0">
                <a:latin typeface="Candara" charset="0"/>
                <a:ea typeface="MS PGothic" charset="0"/>
                <a:cs typeface="Arial" charset="0"/>
              </a:rPr>
              <a:t>Ephesians 4:12</a:t>
            </a:r>
          </a:p>
        </p:txBody>
      </p:sp>
    </p:spTree>
    <p:extLst>
      <p:ext uri="{BB962C8B-B14F-4D97-AF65-F5344CB8AC3E}">
        <p14:creationId xmlns:p14="http://schemas.microsoft.com/office/powerpoint/2010/main" val="15815252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DOING THE WORK OF THE LORD: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 </a:t>
            </a:r>
            <a:r>
              <a:rPr lang="en-US" sz="2800" b="1" dirty="0">
                <a:latin typeface="Candara" charset="0"/>
                <a:ea typeface="MS PGothic" charset="0"/>
                <a:cs typeface="Arial" charset="0"/>
              </a:rPr>
              <a:t>CALL FOR ALL BELIEVERS IN CHRIST</a:t>
            </a:r>
          </a:p>
        </p:txBody>
      </p:sp>
      <p:sp>
        <p:nvSpPr>
          <p:cNvPr id="27651" name="Rectangle 3"/>
          <p:cNvSpPr>
            <a:spLocks noGrp="1" noChangeArrowheads="1"/>
          </p:cNvSpPr>
          <p:nvPr>
            <p:ph type="body" idx="1"/>
          </p:nvPr>
        </p:nvSpPr>
        <p:spPr>
          <a:xfrm>
            <a:off x="228601" y="1676400"/>
            <a:ext cx="8810684" cy="5029200"/>
          </a:xfrm>
        </p:spPr>
        <p:txBody>
          <a:bodyPr/>
          <a:lstStyle/>
          <a:p>
            <a:pPr marL="458788" indent="-458788">
              <a:defRPr/>
            </a:pPr>
            <a:r>
              <a:rPr lang="en-US" sz="2400" b="1" dirty="0">
                <a:latin typeface="Candara" charset="0"/>
                <a:ea typeface="MS PGothic" charset="0"/>
                <a:cs typeface="Arial" charset="0"/>
              </a:rPr>
              <a:t>It is </a:t>
            </a:r>
            <a:r>
              <a:rPr lang="en-US" sz="2400" b="1" dirty="0" smtClean="0">
                <a:latin typeface="Candara" charset="0"/>
                <a:ea typeface="MS PGothic" charset="0"/>
                <a:cs typeface="Arial" charset="0"/>
              </a:rPr>
              <a:t>NOT </a:t>
            </a:r>
            <a:r>
              <a:rPr lang="en-US" sz="2400" b="1" dirty="0">
                <a:latin typeface="Candara" charset="0"/>
                <a:ea typeface="MS PGothic" charset="0"/>
                <a:cs typeface="Arial" charset="0"/>
              </a:rPr>
              <a:t>just for special-category people only but also </a:t>
            </a:r>
            <a:r>
              <a:rPr lang="en-US" sz="2400" b="1" dirty="0">
                <a:solidFill>
                  <a:srgbClr val="FF0000"/>
                </a:solidFill>
                <a:latin typeface="Candara" charset="0"/>
                <a:ea typeface="MS PGothic" charset="0"/>
                <a:cs typeface="Arial" charset="0"/>
              </a:rPr>
              <a:t>for all </a:t>
            </a:r>
            <a:r>
              <a:rPr lang="en-US" sz="2400" b="1" dirty="0" smtClean="0">
                <a:solidFill>
                  <a:srgbClr val="FF0000"/>
                </a:solidFill>
                <a:latin typeface="Candara" charset="0"/>
                <a:ea typeface="MS PGothic" charset="0"/>
                <a:cs typeface="Arial" charset="0"/>
              </a:rPr>
              <a:t>believers</a:t>
            </a:r>
            <a:r>
              <a:rPr lang="en-US" sz="2400" b="1" dirty="0" smtClean="0">
                <a:latin typeface="Candara" charset="0"/>
                <a:ea typeface="MS PGothic" charset="0"/>
                <a:cs typeface="Arial" charset="0"/>
              </a:rPr>
              <a:t> (1 </a:t>
            </a:r>
            <a:r>
              <a:rPr lang="en-US" sz="2400" b="1" dirty="0">
                <a:latin typeface="Candara" charset="0"/>
                <a:ea typeface="MS PGothic" charset="0"/>
                <a:cs typeface="Arial" charset="0"/>
              </a:rPr>
              <a:t>Cor. 15:</a:t>
            </a:r>
            <a:r>
              <a:rPr lang="en-US" sz="2400" b="1" dirty="0" smtClean="0">
                <a:latin typeface="Candara" charset="0"/>
                <a:ea typeface="MS PGothic" charset="0"/>
                <a:cs typeface="Arial" charset="0"/>
              </a:rPr>
              <a:t>58; </a:t>
            </a:r>
            <a:r>
              <a:rPr lang="en-US" sz="2400" b="1" dirty="0">
                <a:latin typeface="Candara" charset="0"/>
                <a:ea typeface="MS PGothic" charset="0"/>
                <a:cs typeface="Arial" charset="0"/>
              </a:rPr>
              <a:t>Gal. 2:</a:t>
            </a:r>
            <a:r>
              <a:rPr lang="en-US" sz="2400" b="1" dirty="0" smtClean="0">
                <a:latin typeface="Candara" charset="0"/>
                <a:ea typeface="MS PGothic" charset="0"/>
                <a:cs typeface="Arial" charset="0"/>
              </a:rPr>
              <a:t>20).</a:t>
            </a:r>
            <a:endParaRPr lang="en-US" sz="2400" b="1" dirty="0">
              <a:latin typeface="Candara" charset="0"/>
              <a:ea typeface="MS PGothic" charset="0"/>
              <a:cs typeface="Arial" charset="0"/>
            </a:endParaRP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each Christ-follower’s </a:t>
            </a:r>
            <a:r>
              <a:rPr lang="en-US" sz="2400" b="1" dirty="0">
                <a:solidFill>
                  <a:srgbClr val="FF0000"/>
                </a:solidFill>
                <a:latin typeface="Candara" charset="0"/>
                <a:ea typeface="MS PGothic" charset="0"/>
                <a:cs typeface="Arial" charset="0"/>
              </a:rPr>
              <a:t>work of ministry to carry on what </a:t>
            </a:r>
            <a:r>
              <a:rPr lang="en-US" sz="2400" b="1" dirty="0" smtClean="0">
                <a:solidFill>
                  <a:srgbClr val="FF0000"/>
                </a:solidFill>
                <a:latin typeface="Candara" charset="0"/>
                <a:ea typeface="MS PGothic" charset="0"/>
                <a:cs typeface="Arial" charset="0"/>
              </a:rPr>
              <a:t>the Lord </a:t>
            </a:r>
            <a:r>
              <a:rPr lang="en-US" sz="2400" b="1" dirty="0" smtClean="0">
                <a:solidFill>
                  <a:srgbClr val="FF0000"/>
                </a:solidFill>
                <a:latin typeface="Candara" charset="0"/>
                <a:ea typeface="MS PGothic" charset="0"/>
                <a:cs typeface="Arial" charset="0"/>
              </a:rPr>
              <a:t>desires </a:t>
            </a:r>
            <a:r>
              <a:rPr lang="en-US" sz="2400" b="1" dirty="0">
                <a:latin typeface="Candara" charset="0"/>
                <a:ea typeface="MS PGothic" charset="0"/>
                <a:cs typeface="Arial" charset="0"/>
              </a:rPr>
              <a:t>for the kingdom of God (Eph. 4:12; Matt. 6:33).</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t>
            </a:r>
            <a:r>
              <a:rPr lang="en-US" sz="2400" b="1" dirty="0">
                <a:solidFill>
                  <a:srgbClr val="FF0000"/>
                </a:solidFill>
                <a:latin typeface="Candara" charset="0"/>
                <a:ea typeface="MS PGothic" charset="0"/>
                <a:cs typeface="Arial" charset="0"/>
              </a:rPr>
              <a:t>a call for us to </a:t>
            </a:r>
            <a:r>
              <a:rPr lang="en-US" sz="2400" b="1" dirty="0" smtClean="0">
                <a:solidFill>
                  <a:srgbClr val="FF0000"/>
                </a:solidFill>
                <a:latin typeface="Candara" charset="0"/>
                <a:ea typeface="MS PGothic" charset="0"/>
                <a:cs typeface="Arial" charset="0"/>
              </a:rPr>
              <a:t>do Christ’s </a:t>
            </a:r>
            <a:r>
              <a:rPr lang="en-US" sz="2400" b="1" dirty="0">
                <a:solidFill>
                  <a:srgbClr val="FF0000"/>
                </a:solidFill>
                <a:latin typeface="Candara" charset="0"/>
                <a:ea typeface="MS PGothic" charset="0"/>
                <a:cs typeface="Arial" charset="0"/>
              </a:rPr>
              <a:t>will </a:t>
            </a:r>
            <a:r>
              <a:rPr lang="en-US" sz="2400" b="1" dirty="0" smtClean="0">
                <a:solidFill>
                  <a:srgbClr val="FF0000"/>
                </a:solidFill>
                <a:latin typeface="Candara" charset="0"/>
                <a:ea typeface="MS PGothic" charset="0"/>
                <a:cs typeface="Arial" charset="0"/>
              </a:rPr>
              <a:t>faithfully </a:t>
            </a:r>
            <a:r>
              <a:rPr lang="en-US" sz="2400" b="1" dirty="0" smtClean="0">
                <a:latin typeface="Candara" charset="0"/>
                <a:ea typeface="MS PGothic" charset="0"/>
                <a:cs typeface="Arial" charset="0"/>
              </a:rPr>
              <a:t>in serving </a:t>
            </a:r>
            <a:r>
              <a:rPr lang="en-US" sz="2400" b="1" dirty="0">
                <a:latin typeface="Candara" charset="0"/>
                <a:ea typeface="MS PGothic" charset="0"/>
                <a:cs typeface="Arial" charset="0"/>
              </a:rPr>
              <a:t>the </a:t>
            </a:r>
            <a:r>
              <a:rPr lang="en-US" sz="2400" b="1" dirty="0" smtClean="0">
                <a:latin typeface="Candara" charset="0"/>
                <a:ea typeface="MS PGothic" charset="0"/>
                <a:cs typeface="Arial" charset="0"/>
              </a:rPr>
              <a:t>Lord (Rev</a:t>
            </a:r>
            <a:r>
              <a:rPr lang="en-US" sz="2400" b="1" dirty="0">
                <a:latin typeface="Candara" charset="0"/>
                <a:ea typeface="MS PGothic" charset="0"/>
                <a:cs typeface="Arial" charset="0"/>
              </a:rPr>
              <a:t>. 2:</a:t>
            </a:r>
            <a:r>
              <a:rPr lang="en-US" sz="2400" b="1" dirty="0" smtClean="0">
                <a:latin typeface="Candara" charset="0"/>
                <a:ea typeface="MS PGothic" charset="0"/>
                <a:cs typeface="Arial" charset="0"/>
              </a:rPr>
              <a:t>26; </a:t>
            </a:r>
            <a:r>
              <a:rPr lang="en-US" sz="2400" b="1" dirty="0">
                <a:latin typeface="Candara" charset="0"/>
                <a:ea typeface="MS PGothic" charset="0"/>
                <a:cs typeface="Arial" charset="0"/>
              </a:rPr>
              <a:t>Rom. 12:</a:t>
            </a:r>
            <a:r>
              <a:rPr lang="en-US" sz="2400" b="1" dirty="0" smtClean="0">
                <a:latin typeface="Candara" charset="0"/>
                <a:ea typeface="MS PGothic" charset="0"/>
                <a:cs typeface="Arial" charset="0"/>
              </a:rPr>
              <a:t>11).</a:t>
            </a:r>
            <a:endParaRPr lang="en-US" sz="2400" b="1" dirty="0">
              <a:latin typeface="Candara" charset="0"/>
              <a:ea typeface="MS PGothic" charset="0"/>
              <a:cs typeface="Arial" charset="0"/>
            </a:endParaRPr>
          </a:p>
          <a:p>
            <a:pPr marL="0" indent="0" algn="ctr">
              <a:buNone/>
              <a:defRPr/>
            </a:pPr>
            <a:endParaRPr lang="en-US" sz="800" b="1" dirty="0">
              <a:latin typeface="Candara" charset="0"/>
              <a:ea typeface="MS PGothic" charset="0"/>
              <a:cs typeface="Arial" charset="0"/>
            </a:endParaRPr>
          </a:p>
          <a:p>
            <a:pPr marL="0" indent="0" algn="ctr">
              <a:spcBef>
                <a:spcPts val="0"/>
              </a:spcBef>
              <a:buNone/>
              <a:defRPr/>
            </a:pPr>
            <a:r>
              <a:rPr lang="en-US" sz="2200" i="1" baseline="30000" dirty="0" smtClean="0">
                <a:latin typeface="Candara" charset="0"/>
                <a:ea typeface="MS PGothic" charset="0"/>
                <a:cs typeface="Arial" charset="0"/>
              </a:rPr>
              <a:t>26</a:t>
            </a:r>
            <a:r>
              <a:rPr lang="en-US" sz="2200" i="1" dirty="0">
                <a:latin typeface="Candara" charset="0"/>
                <a:ea typeface="MS PGothic" charset="0"/>
                <a:cs typeface="Arial" charset="0"/>
              </a:rPr>
              <a:t> The one who conquers </a:t>
            </a:r>
            <a:r>
              <a:rPr lang="en-US" sz="2200" i="1" dirty="0" smtClean="0">
                <a:latin typeface="Candara" charset="0"/>
                <a:ea typeface="MS PGothic" charset="0"/>
                <a:cs typeface="Arial" charset="0"/>
              </a:rPr>
              <a:t>and who </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keeps </a:t>
            </a:r>
            <a:r>
              <a:rPr lang="en-US" sz="2200" i="1" dirty="0">
                <a:latin typeface="Candara" charset="0"/>
                <a:ea typeface="MS PGothic" charset="0"/>
                <a:cs typeface="Arial" charset="0"/>
              </a:rPr>
              <a:t>my works until the end, to </a:t>
            </a:r>
            <a:r>
              <a:rPr lang="en-US" sz="2200" i="1" dirty="0" smtClean="0">
                <a:latin typeface="Candara" charset="0"/>
                <a:ea typeface="MS PGothic" charset="0"/>
                <a:cs typeface="Arial" charset="0"/>
              </a:rPr>
              <a:t>him</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I </a:t>
            </a:r>
            <a:r>
              <a:rPr lang="en-US" sz="2200" i="1" dirty="0">
                <a:latin typeface="Candara" charset="0"/>
                <a:ea typeface="MS PGothic" charset="0"/>
                <a:cs typeface="Arial" charset="0"/>
              </a:rPr>
              <a:t>will give authority over the </a:t>
            </a:r>
            <a:r>
              <a:rPr lang="en-US" sz="2200" i="1" dirty="0" smtClean="0">
                <a:latin typeface="Candara" charset="0"/>
                <a:ea typeface="MS PGothic" charset="0"/>
                <a:cs typeface="Arial" charset="0"/>
              </a:rPr>
              <a:t>nations.</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Revelation </a:t>
            </a:r>
            <a:r>
              <a:rPr lang="en-US" sz="2200" i="1" dirty="0">
                <a:latin typeface="Candara" charset="0"/>
                <a:ea typeface="MS PGothic" charset="0"/>
                <a:cs typeface="Arial" charset="0"/>
              </a:rPr>
              <a:t>2:26 </a:t>
            </a:r>
            <a:endParaRPr lang="en-US" sz="2200" b="1" dirty="0">
              <a:latin typeface="Candara" charset="0"/>
              <a:ea typeface="MS PGothic" charset="0"/>
              <a:cs typeface="Arial" charset="0"/>
            </a:endParaRPr>
          </a:p>
        </p:txBody>
      </p:sp>
    </p:spTree>
    <p:extLst>
      <p:ext uri="{BB962C8B-B14F-4D97-AF65-F5344CB8AC3E}">
        <p14:creationId xmlns:p14="http://schemas.microsoft.com/office/powerpoint/2010/main" val="1362153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2209800"/>
            <a:ext cx="8686800" cy="4648200"/>
          </a:xfrm>
        </p:spPr>
        <p:txBody>
          <a:bodyPr/>
          <a:lstStyle/>
          <a:p>
            <a:pPr marL="0" algn="ctr">
              <a:spcBef>
                <a:spcPct val="0"/>
              </a:spcBef>
              <a:buNone/>
            </a:pPr>
            <a:r>
              <a:rPr lang="en-US" sz="2400" b="1" i="1" dirty="0">
                <a:latin typeface="Candara" charset="0"/>
                <a:ea typeface="Calibri" charset="0"/>
                <a:cs typeface="Times New Roman" charset="0"/>
              </a:rPr>
              <a:t>Let every man abide in the calling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wherein </a:t>
            </a:r>
            <a:r>
              <a:rPr lang="en-US" sz="2400" b="1" i="1" dirty="0">
                <a:latin typeface="Candara" charset="0"/>
                <a:ea typeface="Calibri" charset="0"/>
                <a:cs typeface="Times New Roman" charset="0"/>
              </a:rPr>
              <a:t>he is called </a:t>
            </a:r>
            <a:r>
              <a:rPr lang="en-US" sz="2400" b="1" i="1" dirty="0" smtClean="0">
                <a:latin typeface="Candara" charset="0"/>
                <a:ea typeface="Calibri" charset="0"/>
                <a:cs typeface="Times New Roman" charset="0"/>
              </a:rPr>
              <a:t>and </a:t>
            </a:r>
            <a:r>
              <a:rPr lang="en-US" sz="2400" b="1" i="1" dirty="0">
                <a:latin typeface="Candara" charset="0"/>
                <a:ea typeface="Calibri" charset="0"/>
                <a:cs typeface="Times New Roman" charset="0"/>
              </a:rPr>
              <a:t>his work will </a:t>
            </a:r>
            <a:r>
              <a:rPr lang="en-US" sz="2400" b="1" i="1" dirty="0" smtClean="0">
                <a:latin typeface="Candara" charset="0"/>
                <a:ea typeface="Calibri" charset="0"/>
                <a:cs typeface="Times New Roman" charset="0"/>
              </a:rPr>
              <a:t>be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as </a:t>
            </a:r>
            <a:r>
              <a:rPr lang="en-US" sz="2400" b="1" i="1" dirty="0">
                <a:latin typeface="Candara" charset="0"/>
                <a:ea typeface="Calibri" charset="0"/>
                <a:cs typeface="Times New Roman" charset="0"/>
              </a:rPr>
              <a:t>sacred </a:t>
            </a:r>
            <a:r>
              <a:rPr lang="en-US" sz="2400" b="1" i="1" dirty="0" smtClean="0">
                <a:latin typeface="Candara" charset="0"/>
                <a:ea typeface="Calibri" charset="0"/>
                <a:cs typeface="Times New Roman" charset="0"/>
              </a:rPr>
              <a:t>as </a:t>
            </a:r>
            <a:r>
              <a:rPr lang="en-US" sz="2400" b="1" i="1" dirty="0">
                <a:latin typeface="Candara" charset="0"/>
                <a:ea typeface="Calibri" charset="0"/>
                <a:cs typeface="Times New Roman" charset="0"/>
              </a:rPr>
              <a:t>the work of the ministry. </a:t>
            </a:r>
            <a:r>
              <a:rPr lang="en-US" sz="2400" b="1" i="1" dirty="0" smtClean="0">
                <a:latin typeface="Candara" charset="0"/>
                <a:ea typeface="Calibri" charset="0"/>
                <a:cs typeface="Times New Roman" charset="0"/>
              </a:rPr>
              <a:t>It </a:t>
            </a:r>
            <a:r>
              <a:rPr lang="en-US" sz="2400" b="1" i="1" dirty="0">
                <a:latin typeface="Candara" charset="0"/>
                <a:ea typeface="Calibri" charset="0"/>
                <a:cs typeface="Times New Roman" charset="0"/>
              </a:rPr>
              <a:t>is </a:t>
            </a:r>
            <a:r>
              <a:rPr lang="en-US" sz="2400" b="1" i="1" dirty="0" smtClean="0">
                <a:latin typeface="Candara" charset="0"/>
                <a:ea typeface="Calibri" charset="0"/>
                <a:cs typeface="Times New Roman" charset="0"/>
              </a:rPr>
              <a:t>not</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what </a:t>
            </a:r>
            <a:r>
              <a:rPr lang="en-US" sz="2400" b="1" i="1" dirty="0">
                <a:latin typeface="Candara" charset="0"/>
                <a:ea typeface="Calibri" charset="0"/>
                <a:cs typeface="Times New Roman" charset="0"/>
              </a:rPr>
              <a:t>a man does </a:t>
            </a:r>
            <a:r>
              <a:rPr lang="en-US" sz="2400" b="1" i="1" dirty="0" smtClean="0">
                <a:latin typeface="Candara" charset="0"/>
                <a:ea typeface="Calibri" charset="0"/>
                <a:cs typeface="Times New Roman" charset="0"/>
              </a:rPr>
              <a:t>that </a:t>
            </a:r>
            <a:r>
              <a:rPr lang="en-US" sz="2400" b="1" i="1" dirty="0">
                <a:latin typeface="Candara" charset="0"/>
                <a:ea typeface="Calibri" charset="0"/>
                <a:cs typeface="Times New Roman" charset="0"/>
              </a:rPr>
              <a:t>determines </a:t>
            </a:r>
            <a:r>
              <a:rPr lang="en-US" sz="2400" b="1" i="1" dirty="0" smtClean="0">
                <a:latin typeface="Candara" charset="0"/>
                <a:ea typeface="Calibri" charset="0"/>
                <a:cs typeface="Times New Roman" charset="0"/>
              </a:rPr>
              <a:t>whether </a:t>
            </a:r>
            <a:r>
              <a:rPr lang="en-US" sz="2400" b="1" i="1" dirty="0">
                <a:latin typeface="Candara" charset="0"/>
                <a:ea typeface="Calibri" charset="0"/>
                <a:cs typeface="Times New Roman" charset="0"/>
              </a:rPr>
              <a:t>his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work is </a:t>
            </a:r>
            <a:r>
              <a:rPr lang="en-US" sz="2400" b="1" i="1" dirty="0">
                <a:latin typeface="Candara" charset="0"/>
                <a:ea typeface="Calibri" charset="0"/>
                <a:cs typeface="Times New Roman" charset="0"/>
              </a:rPr>
              <a:t>sacred or secular, </a:t>
            </a:r>
            <a:r>
              <a:rPr lang="en-US" sz="2400" b="1" i="1" dirty="0" smtClean="0">
                <a:latin typeface="Candara" charset="0"/>
                <a:ea typeface="Calibri" charset="0"/>
                <a:cs typeface="Times New Roman" charset="0"/>
              </a:rPr>
              <a:t>it </a:t>
            </a:r>
            <a:r>
              <a:rPr lang="en-US" sz="2400" b="1" i="1" dirty="0">
                <a:latin typeface="Candara" charset="0"/>
                <a:ea typeface="Calibri" charset="0"/>
                <a:cs typeface="Times New Roman" charset="0"/>
              </a:rPr>
              <a:t>is why he does it.</a:t>
            </a:r>
          </a:p>
          <a:p>
            <a:pPr marL="0" algn="ctr">
              <a:spcBef>
                <a:spcPct val="0"/>
              </a:spcBef>
              <a:buNone/>
            </a:pPr>
            <a:r>
              <a:rPr lang="en-US" sz="2400" b="1" i="1" dirty="0">
                <a:latin typeface="Candara" charset="0"/>
                <a:ea typeface="Calibri" charset="0"/>
                <a:cs typeface="Times New Roman" charset="0"/>
              </a:rPr>
              <a:t>A. W. Tozer</a:t>
            </a:r>
          </a:p>
        </p:txBody>
      </p:sp>
    </p:spTree>
    <p:extLst>
      <p:ext uri="{BB962C8B-B14F-4D97-AF65-F5344CB8AC3E}">
        <p14:creationId xmlns:p14="http://schemas.microsoft.com/office/powerpoint/2010/main" val="1908435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PRINCIPLES FOR DOING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THE </a:t>
            </a:r>
            <a:r>
              <a:rPr lang="en-US" sz="2800" b="1" dirty="0">
                <a:latin typeface="Candara" charset="0"/>
                <a:ea typeface="MS PGothic" charset="0"/>
                <a:cs typeface="Arial" charset="0"/>
              </a:rPr>
              <a:t>WORK </a:t>
            </a: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THE LORD CAN WE LEARN HERE?</a:t>
            </a:r>
          </a:p>
        </p:txBody>
      </p:sp>
      <p:sp>
        <p:nvSpPr>
          <p:cNvPr id="27651" name="Rectangle 3"/>
          <p:cNvSpPr>
            <a:spLocks noGrp="1" noChangeArrowheads="1"/>
          </p:cNvSpPr>
          <p:nvPr>
            <p:ph type="body" idx="1"/>
          </p:nvPr>
        </p:nvSpPr>
        <p:spPr>
          <a:xfrm>
            <a:off x="121605" y="1371600"/>
            <a:ext cx="8863633" cy="5410406"/>
          </a:xfrm>
        </p:spPr>
        <p:txBody>
          <a:bodyPr/>
          <a:lstStyle/>
          <a:p>
            <a:pPr marL="461963" indent="-461963">
              <a:buNone/>
              <a:defRPr/>
            </a:pPr>
            <a:r>
              <a:rPr lang="en-US" sz="2400" b="1" dirty="0" smtClean="0">
                <a:solidFill>
                  <a:srgbClr val="000000"/>
                </a:solidFill>
                <a:latin typeface="Candara" charset="0"/>
                <a:ea typeface="MS PGothic" charset="0"/>
                <a:cs typeface="Arial" charset="0"/>
              </a:rPr>
              <a:t>1)	</a:t>
            </a:r>
            <a:r>
              <a:rPr lang="en-US" sz="2400" b="1" spc="-10" dirty="0">
                <a:solidFill>
                  <a:srgbClr val="000000"/>
                </a:solidFill>
                <a:latin typeface="Candara" charset="0"/>
                <a:ea typeface="MS PGothic" charset="0"/>
                <a:cs typeface="Arial" charset="0"/>
              </a:rPr>
              <a:t>In doing the work of the Lord, we are to</a:t>
            </a:r>
            <a:r>
              <a:rPr lang="en-US" sz="2400" b="1" spc="-10" dirty="0">
                <a:solidFill>
                  <a:srgbClr val="FF0000"/>
                </a:solidFill>
                <a:latin typeface="Candara" charset="0"/>
                <a:ea typeface="MS PGothic" charset="0"/>
                <a:cs typeface="Arial" charset="0"/>
              </a:rPr>
              <a:t> do it with a clear direction and interdependence.</a:t>
            </a:r>
          </a:p>
          <a:p>
            <a:pPr marL="0" indent="0" algn="ctr">
              <a:spcBef>
                <a:spcPts val="0"/>
              </a:spcBef>
              <a:buNone/>
            </a:pPr>
            <a:endParaRPr lang="en-US" sz="1000" i="1" dirty="0" smtClean="0">
              <a:latin typeface="Candara"/>
              <a:cs typeface="Candara"/>
            </a:endParaRPr>
          </a:p>
          <a:p>
            <a:pPr marL="0" indent="0" algn="ctr">
              <a:spcBef>
                <a:spcPts val="0"/>
              </a:spcBef>
              <a:buNone/>
            </a:pPr>
            <a:r>
              <a:rPr lang="en-US" sz="2300" i="1" baseline="30000" dirty="0" smtClean="0">
                <a:latin typeface="Candara"/>
                <a:cs typeface="Candara"/>
              </a:rPr>
              <a:t>5</a:t>
            </a:r>
            <a:r>
              <a:rPr lang="en-US" sz="2300" i="1" dirty="0">
                <a:latin typeface="Candara"/>
                <a:cs typeface="Candara"/>
              </a:rPr>
              <a:t> I will visit you after passing through Macedonia,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for</a:t>
            </a:r>
            <a:r>
              <a:rPr lang="en-US" sz="2300" i="1" dirty="0">
                <a:latin typeface="Candara"/>
                <a:cs typeface="Candara"/>
              </a:rPr>
              <a:t> I intend to pass through Macedonia, </a:t>
            </a:r>
            <a:r>
              <a:rPr lang="en-US" sz="2300" i="1" baseline="30000" dirty="0">
                <a:latin typeface="Candara"/>
                <a:cs typeface="Candara"/>
              </a:rPr>
              <a:t>6</a:t>
            </a:r>
            <a:r>
              <a:rPr lang="en-US" sz="2300" i="1" dirty="0">
                <a:latin typeface="Candara"/>
                <a:cs typeface="Candara"/>
              </a:rPr>
              <a:t> and perhaps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I </a:t>
            </a:r>
            <a:r>
              <a:rPr lang="en-US" sz="2300" i="1" dirty="0">
                <a:latin typeface="Candara"/>
                <a:cs typeface="Candara"/>
              </a:rPr>
              <a:t>will stay with you or even spend the winter, so that you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may</a:t>
            </a:r>
            <a:r>
              <a:rPr lang="en-US" sz="2300" i="1" dirty="0">
                <a:latin typeface="Candara"/>
                <a:cs typeface="Candara"/>
              </a:rPr>
              <a:t> help me on my journey, wherever I go. (vs. 5-6)</a:t>
            </a:r>
          </a:p>
          <a:p>
            <a:pPr marL="0" indent="0" algn="ctr">
              <a:spcBef>
                <a:spcPts val="0"/>
              </a:spcBef>
              <a:buNone/>
            </a:pPr>
            <a:endParaRPr lang="en-US" sz="10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As Paul closes </a:t>
            </a:r>
            <a:r>
              <a:rPr lang="en-US" sz="2300" b="1" kern="1200" dirty="0" smtClean="0">
                <a:solidFill>
                  <a:prstClr val="black"/>
                </a:solidFill>
                <a:latin typeface="Candara" charset="0"/>
                <a:ea typeface="ＭＳ Ｐゴシック" charset="0"/>
                <a:cs typeface="Candara" charset="0"/>
              </a:rPr>
              <a:t>the </a:t>
            </a:r>
            <a:r>
              <a:rPr lang="en-US" sz="2300" b="1" kern="1200" dirty="0" smtClean="0">
                <a:solidFill>
                  <a:prstClr val="black"/>
                </a:solidFill>
                <a:latin typeface="Candara" charset="0"/>
                <a:ea typeface="ＭＳ Ｐゴシック" charset="0"/>
                <a:cs typeface="Candara" charset="0"/>
              </a:rPr>
              <a:t>letter, he shares his travel plans. Even in this tentative plan, we could sense a clear direction </a:t>
            </a:r>
            <a:r>
              <a:rPr lang="en-US" sz="2300" b="1" kern="1200" dirty="0" smtClean="0">
                <a:solidFill>
                  <a:prstClr val="black"/>
                </a:solidFill>
                <a:latin typeface="Candara" charset="0"/>
                <a:ea typeface="ＭＳ Ｐゴシック" charset="0"/>
                <a:cs typeface="Candara" charset="0"/>
              </a:rPr>
              <a:t>in Paul.</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clear direction is from his vision of ministry—to reach the unreached with the gospel of Christ (i.e., </a:t>
            </a:r>
            <a:r>
              <a:rPr lang="en-US" sz="2300" b="1" i="1" kern="1200" dirty="0" smtClean="0">
                <a:solidFill>
                  <a:prstClr val="black"/>
                </a:solidFill>
                <a:latin typeface="Candara" charset="0"/>
                <a:ea typeface="ＭＳ Ｐゴシック" charset="0"/>
                <a:cs typeface="Candara" charset="0"/>
              </a:rPr>
              <a:t>to Spain via Rome</a:t>
            </a:r>
            <a:r>
              <a:rPr lang="en-US" sz="2300" b="1" kern="1200" dirty="0" smtClean="0">
                <a:solidFill>
                  <a:prstClr val="black"/>
                </a:solidFill>
                <a:latin typeface="Candara" charset="0"/>
                <a:ea typeface="ＭＳ Ｐゴシック" charset="0"/>
                <a:cs typeface="Candara" charset="0"/>
              </a:rPr>
              <a: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so doing, Paul seeks practical help and support from the Corinthian church, being interdependent for the Lord’s work.</a:t>
            </a:r>
          </a:p>
        </p:txBody>
      </p:sp>
    </p:spTree>
    <p:extLst>
      <p:ext uri="{BB962C8B-B14F-4D97-AF65-F5344CB8AC3E}">
        <p14:creationId xmlns:p14="http://schemas.microsoft.com/office/powerpoint/2010/main" val="3761817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PRINCIPLES FOR DOING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THE </a:t>
            </a:r>
            <a:r>
              <a:rPr lang="en-US" sz="2800" b="1" dirty="0">
                <a:latin typeface="Candara" charset="0"/>
                <a:ea typeface="MS PGothic" charset="0"/>
                <a:cs typeface="Arial" charset="0"/>
              </a:rPr>
              <a:t>WORK </a:t>
            </a: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THE LORD CAN WE LEARN HERE?</a:t>
            </a:r>
          </a:p>
        </p:txBody>
      </p:sp>
      <p:sp>
        <p:nvSpPr>
          <p:cNvPr id="27651" name="Rectangle 3"/>
          <p:cNvSpPr>
            <a:spLocks noGrp="1" noChangeArrowheads="1"/>
          </p:cNvSpPr>
          <p:nvPr>
            <p:ph type="body" idx="1"/>
          </p:nvPr>
        </p:nvSpPr>
        <p:spPr>
          <a:xfrm>
            <a:off x="121605" y="1371600"/>
            <a:ext cx="8793795" cy="5410406"/>
          </a:xfrm>
        </p:spPr>
        <p:txBody>
          <a:bodyPr/>
          <a:lstStyle/>
          <a:p>
            <a:pPr marL="461963" indent="-461963">
              <a:buNone/>
              <a:defRPr/>
            </a:pPr>
            <a:r>
              <a:rPr lang="en-US" sz="2400" b="1" dirty="0">
                <a:solidFill>
                  <a:srgbClr val="000000"/>
                </a:solidFill>
                <a:latin typeface="Candara" charset="0"/>
                <a:ea typeface="MS PGothic" charset="0"/>
                <a:cs typeface="Arial" charset="0"/>
              </a:rPr>
              <a:t>2</a:t>
            </a:r>
            <a:r>
              <a:rPr lang="en-US" sz="2400" b="1" dirty="0" smtClean="0">
                <a:solidFill>
                  <a:srgbClr val="000000"/>
                </a:solidFill>
                <a:latin typeface="Candara" charset="0"/>
                <a:ea typeface="MS PGothic" charset="0"/>
                <a:cs typeface="Arial" charset="0"/>
              </a:rPr>
              <a:t>)	</a:t>
            </a:r>
            <a:r>
              <a:rPr lang="en-US" sz="2400" b="1" spc="-10" dirty="0">
                <a:solidFill>
                  <a:srgbClr val="000000"/>
                </a:solidFill>
                <a:latin typeface="Candara" charset="0"/>
                <a:ea typeface="MS PGothic" charset="0"/>
                <a:cs typeface="Arial" charset="0"/>
              </a:rPr>
              <a:t>In doing the work of the Lord, we are to</a:t>
            </a:r>
            <a:r>
              <a:rPr lang="en-US" sz="2400" b="1" spc="-10" dirty="0">
                <a:solidFill>
                  <a:srgbClr val="FF0000"/>
                </a:solidFill>
                <a:latin typeface="Candara" charset="0"/>
                <a:ea typeface="MS PGothic" charset="0"/>
                <a:cs typeface="Arial" charset="0"/>
              </a:rPr>
              <a:t> stay open and flexible to the leading of the </a:t>
            </a:r>
            <a:r>
              <a:rPr lang="en-US" sz="2400" b="1" spc="-10" dirty="0" smtClean="0">
                <a:solidFill>
                  <a:srgbClr val="FF0000"/>
                </a:solidFill>
                <a:latin typeface="Candara" charset="0"/>
                <a:ea typeface="MS PGothic" charset="0"/>
                <a:cs typeface="Arial" charset="0"/>
              </a:rPr>
              <a:t>Spirit.</a:t>
            </a:r>
          </a:p>
          <a:p>
            <a:pPr marL="0" indent="0" algn="ctr">
              <a:spcBef>
                <a:spcPts val="0"/>
              </a:spcBef>
              <a:buNone/>
            </a:pPr>
            <a:endParaRPr lang="en-US" sz="1000" i="1" dirty="0" smtClean="0">
              <a:latin typeface="Candara"/>
              <a:cs typeface="Candara"/>
            </a:endParaRPr>
          </a:p>
          <a:p>
            <a:pPr marL="0" indent="0" algn="ctr">
              <a:spcBef>
                <a:spcPts val="0"/>
              </a:spcBef>
              <a:buNone/>
            </a:pPr>
            <a:r>
              <a:rPr lang="en-US" sz="2300" i="1" baseline="30000" dirty="0" smtClean="0">
                <a:latin typeface="Candara"/>
                <a:cs typeface="Candara"/>
              </a:rPr>
              <a:t>7</a:t>
            </a:r>
            <a:r>
              <a:rPr lang="en-US" sz="2300" i="1" dirty="0">
                <a:latin typeface="Candara"/>
                <a:cs typeface="Candara"/>
              </a:rPr>
              <a:t> For I do not want to see you now just in passing</a:t>
            </a:r>
            <a:r>
              <a:rPr lang="en-US" sz="2300" i="1" dirty="0" smtClean="0">
                <a:latin typeface="Candara"/>
                <a:cs typeface="Candara"/>
              </a:rPr>
              <a:t>.</a:t>
            </a:r>
            <a:br>
              <a:rPr lang="en-US" sz="2300" i="1" dirty="0" smtClean="0">
                <a:latin typeface="Candara"/>
                <a:cs typeface="Candara"/>
              </a:rPr>
            </a:br>
            <a:r>
              <a:rPr lang="en-US" sz="2300" i="1" dirty="0" smtClean="0">
                <a:latin typeface="Candara"/>
                <a:cs typeface="Candara"/>
              </a:rPr>
              <a:t> </a:t>
            </a:r>
            <a:r>
              <a:rPr lang="en-US" sz="2300" i="1" dirty="0">
                <a:latin typeface="Candara"/>
                <a:cs typeface="Candara"/>
              </a:rPr>
              <a:t>I hope to spend some time with you, if the Lord permits</a:t>
            </a:r>
            <a:r>
              <a:rPr lang="en-US" sz="2300" i="1" dirty="0" smtClean="0">
                <a:latin typeface="Candara"/>
                <a:cs typeface="Candara"/>
              </a:rPr>
              <a:t>. </a:t>
            </a:r>
            <a:r>
              <a:rPr lang="en-US" sz="2300" i="1" baseline="30000" dirty="0" smtClean="0">
                <a:latin typeface="Candara"/>
                <a:cs typeface="Candara"/>
              </a:rPr>
              <a:t>8</a:t>
            </a:r>
            <a:r>
              <a:rPr lang="en-US" sz="2300" i="1" dirty="0">
                <a:latin typeface="Candara"/>
                <a:cs typeface="Candara"/>
              </a:rPr>
              <a:t> But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I </a:t>
            </a:r>
            <a:r>
              <a:rPr lang="en-US" sz="2300" i="1" dirty="0">
                <a:latin typeface="Candara"/>
                <a:cs typeface="Candara"/>
              </a:rPr>
              <a:t>will stay in Ephesus until Pentecost, </a:t>
            </a:r>
            <a:r>
              <a:rPr lang="en-US" sz="2300" i="1" baseline="30000" dirty="0">
                <a:latin typeface="Candara"/>
                <a:cs typeface="Candara"/>
              </a:rPr>
              <a:t>9</a:t>
            </a:r>
            <a:r>
              <a:rPr lang="en-US" sz="2300" i="1" dirty="0">
                <a:latin typeface="Candara"/>
                <a:cs typeface="Candara"/>
              </a:rPr>
              <a:t> for a wide door </a:t>
            </a:r>
            <a:r>
              <a:rPr lang="en-US" sz="2300" i="1" dirty="0" smtClean="0">
                <a:latin typeface="Candara"/>
                <a:cs typeface="Candara"/>
              </a:rPr>
              <a:t>for effective </a:t>
            </a:r>
            <a:r>
              <a:rPr lang="en-US" sz="2300" i="1" dirty="0">
                <a:latin typeface="Candara"/>
                <a:cs typeface="Candara"/>
              </a:rPr>
              <a:t>work has opened to me, and there are many adversaries</a:t>
            </a:r>
            <a:r>
              <a:rPr lang="en-US" sz="2300" i="1" dirty="0" smtClean="0">
                <a:latin typeface="Candara"/>
                <a:cs typeface="Candara"/>
              </a:rPr>
              <a:t>. </a:t>
            </a:r>
            <a:r>
              <a:rPr lang="en-US" sz="2300" i="1" dirty="0">
                <a:latin typeface="Candara"/>
                <a:cs typeface="Candara"/>
              </a:rPr>
              <a:t>(vs. 7-8)</a:t>
            </a:r>
          </a:p>
          <a:p>
            <a:pPr marL="0" indent="0" algn="ctr">
              <a:spcBef>
                <a:spcPts val="0"/>
              </a:spcBef>
              <a:buNone/>
            </a:pPr>
            <a:endParaRPr lang="en-US" sz="10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Notice how open and flexible Paul is in making plans for his travel and ministry (</a:t>
            </a:r>
            <a:r>
              <a:rPr lang="en-US" sz="2300" b="1" i="1" kern="1200" dirty="0" smtClean="0">
                <a:solidFill>
                  <a:prstClr val="black"/>
                </a:solidFill>
                <a:latin typeface="Candara" charset="0"/>
                <a:ea typeface="ＭＳ Ｐゴシック" charset="0"/>
                <a:cs typeface="Candara" charset="0"/>
              </a:rPr>
              <a:t>esp</a:t>
            </a:r>
            <a:r>
              <a:rPr lang="en-US" sz="2300" b="1" kern="1200" dirty="0" smtClean="0">
                <a:solidFill>
                  <a:prstClr val="black"/>
                </a:solidFill>
                <a:latin typeface="Candara" charset="0"/>
                <a:ea typeface="ＭＳ Ｐゴシック" charset="0"/>
                <a:cs typeface="Candara" charset="0"/>
              </a:rPr>
              <a:t>. </a:t>
            </a:r>
            <a:r>
              <a:rPr lang="en-US" sz="2300" b="1" i="1" kern="1200" dirty="0" smtClean="0">
                <a:solidFill>
                  <a:prstClr val="black"/>
                </a:solidFill>
                <a:latin typeface="Candara" charset="0"/>
                <a:ea typeface="ＭＳ Ｐゴシック" charset="0"/>
                <a:cs typeface="Candara" charset="0"/>
              </a:rPr>
              <a:t>“if the Lord permits”</a:t>
            </a:r>
            <a:r>
              <a:rPr lang="en-US" sz="2300" b="1" kern="1200" dirty="0" smtClean="0">
                <a:solidFill>
                  <a:prstClr val="black"/>
                </a:solidFill>
                <a:latin typeface="Candara" charset="0"/>
                <a:ea typeface="ＭＳ Ｐゴシック" charset="0"/>
                <a:cs typeface="Candara" charset="0"/>
              </a:rPr>
              <a:t>). </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Why? Paul’s work is </a:t>
            </a:r>
            <a:r>
              <a:rPr lang="en-US" sz="2300" b="1" i="1" kern="1200" dirty="0" smtClean="0">
                <a:solidFill>
                  <a:prstClr val="black"/>
                </a:solidFill>
                <a:latin typeface="Candara" charset="0"/>
                <a:ea typeface="ＭＳ Ｐゴシック" charset="0"/>
                <a:cs typeface="Candara" charset="0"/>
              </a:rPr>
              <a:t>not</a:t>
            </a:r>
            <a:r>
              <a:rPr lang="en-US" sz="2300" b="1" kern="1200" dirty="0" smtClean="0">
                <a:solidFill>
                  <a:prstClr val="black"/>
                </a:solidFill>
                <a:latin typeface="Candara" charset="0"/>
                <a:ea typeface="ＭＳ Ｐゴシック" charset="0"/>
                <a:cs typeface="Candara" charset="0"/>
              </a:rPr>
              <a:t> his but the </a:t>
            </a:r>
            <a:r>
              <a:rPr lang="en-US" sz="2300" b="1" kern="1200" dirty="0" smtClean="0">
                <a:solidFill>
                  <a:prstClr val="black"/>
                </a:solidFill>
                <a:latin typeface="Candara" charset="0"/>
                <a:ea typeface="ＭＳ Ｐゴシック" charset="0"/>
                <a:cs typeface="Candara" charset="0"/>
              </a:rPr>
              <a:t>Lord’s work—</a:t>
            </a:r>
            <a:r>
              <a:rPr lang="en-US" sz="2300" b="1" kern="1200" dirty="0" smtClean="0">
                <a:solidFill>
                  <a:prstClr val="black"/>
                </a:solidFill>
                <a:latin typeface="Candara" charset="0"/>
                <a:ea typeface="ＭＳ Ｐゴシック" charset="0"/>
                <a:cs typeface="Candara" charset="0"/>
              </a:rPr>
              <a:t>hence, he is NOT self-directed but Spirit-directed in each step of ministry.</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Paul’s decision to stay </a:t>
            </a:r>
            <a:r>
              <a:rPr lang="en-US" sz="2300" b="1" kern="1200" dirty="0" smtClean="0">
                <a:solidFill>
                  <a:prstClr val="black"/>
                </a:solidFill>
                <a:latin typeface="Candara" charset="0"/>
                <a:ea typeface="ＭＳ Ｐゴシック" charset="0"/>
                <a:cs typeface="Candara" charset="0"/>
              </a:rPr>
              <a:t>longer </a:t>
            </a:r>
            <a:r>
              <a:rPr lang="en-US" sz="2300" b="1" kern="1200" dirty="0" smtClean="0">
                <a:solidFill>
                  <a:prstClr val="black"/>
                </a:solidFill>
                <a:latin typeface="Candara" charset="0"/>
                <a:ea typeface="ＭＳ Ｐゴシック" charset="0"/>
                <a:cs typeface="Candara" charset="0"/>
              </a:rPr>
              <a:t>in </a:t>
            </a:r>
            <a:r>
              <a:rPr lang="en-US" sz="2300" b="1" kern="1200" dirty="0" smtClean="0">
                <a:solidFill>
                  <a:prstClr val="black"/>
                </a:solidFill>
                <a:latin typeface="Candara" charset="0"/>
                <a:ea typeface="ＭＳ Ｐゴシック" charset="0"/>
                <a:cs typeface="Candara" charset="0"/>
              </a:rPr>
              <a:t>Ephesus </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until Pentecost) </a:t>
            </a:r>
            <a:r>
              <a:rPr lang="en-US" sz="2300" b="1" kern="1200" dirty="0">
                <a:solidFill>
                  <a:prstClr val="black"/>
                </a:solidFill>
                <a:latin typeface="Candara" charset="0"/>
                <a:ea typeface="ＭＳ Ｐゴシック" charset="0"/>
                <a:cs typeface="Candara" charset="0"/>
              </a:rPr>
              <a:t>is </a:t>
            </a:r>
            <a:r>
              <a:rPr lang="en-US" sz="2300" b="1" kern="1200" dirty="0" smtClean="0">
                <a:solidFill>
                  <a:prstClr val="black"/>
                </a:solidFill>
                <a:latin typeface="Candara" charset="0"/>
                <a:ea typeface="ＭＳ Ｐゴシック" charset="0"/>
                <a:cs typeface="Candara" charset="0"/>
              </a:rPr>
              <a:t>also </a:t>
            </a:r>
            <a:r>
              <a:rPr lang="en-US" sz="2300" b="1" kern="1200" dirty="0" smtClean="0">
                <a:solidFill>
                  <a:prstClr val="black"/>
                </a:solidFill>
                <a:latin typeface="Candara" charset="0"/>
                <a:ea typeface="ＭＳ Ｐゴシック" charset="0"/>
                <a:cs typeface="Candara" charset="0"/>
              </a:rPr>
              <a:t>because of the </a:t>
            </a:r>
            <a:r>
              <a:rPr lang="en-US" sz="2300" b="1" kern="1200" dirty="0" smtClean="0">
                <a:solidFill>
                  <a:prstClr val="black"/>
                </a:solidFill>
                <a:latin typeface="Candara" charset="0"/>
                <a:ea typeface="ＭＳ Ｐゴシック" charset="0"/>
                <a:cs typeface="Candara" charset="0"/>
              </a:rPr>
              <a:t>Spirit’s </a:t>
            </a:r>
            <a:r>
              <a:rPr lang="en-US" sz="2300" b="1" kern="1200" dirty="0" smtClean="0">
                <a:solidFill>
                  <a:prstClr val="black"/>
                </a:solidFill>
                <a:latin typeface="Candara" charset="0"/>
                <a:ea typeface="ＭＳ Ｐゴシック" charset="0"/>
                <a:cs typeface="Candara" charset="0"/>
              </a:rPr>
              <a:t>leading and work there </a:t>
            </a:r>
            <a:r>
              <a:rPr lang="en-US" sz="2300" b="1" kern="1200" dirty="0" smtClean="0">
                <a:solidFill>
                  <a:prstClr val="black"/>
                </a:solidFill>
                <a:latin typeface="Candara" charset="0"/>
                <a:ea typeface="ＭＳ Ｐゴシック" charset="0"/>
                <a:cs typeface="Candara" charset="0"/>
              </a:rPr>
              <a:t>despite many adversaries.</a:t>
            </a:r>
          </a:p>
        </p:txBody>
      </p:sp>
    </p:spTree>
    <p:extLst>
      <p:ext uri="{BB962C8B-B14F-4D97-AF65-F5344CB8AC3E}">
        <p14:creationId xmlns:p14="http://schemas.microsoft.com/office/powerpoint/2010/main" val="579474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PRINCIPLES FOR DOING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THE </a:t>
            </a:r>
            <a:r>
              <a:rPr lang="en-US" sz="2800" b="1" dirty="0">
                <a:latin typeface="Candara" charset="0"/>
                <a:ea typeface="MS PGothic" charset="0"/>
                <a:cs typeface="Arial" charset="0"/>
              </a:rPr>
              <a:t>WORK </a:t>
            </a: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THE LORD CAN WE LEARN HERE?</a:t>
            </a:r>
          </a:p>
        </p:txBody>
      </p:sp>
      <p:sp>
        <p:nvSpPr>
          <p:cNvPr id="27651" name="Rectangle 3"/>
          <p:cNvSpPr>
            <a:spLocks noGrp="1" noChangeArrowheads="1"/>
          </p:cNvSpPr>
          <p:nvPr>
            <p:ph type="body" idx="1"/>
          </p:nvPr>
        </p:nvSpPr>
        <p:spPr>
          <a:xfrm>
            <a:off x="121605" y="1371600"/>
            <a:ext cx="8869995" cy="5410406"/>
          </a:xfrm>
        </p:spPr>
        <p:txBody>
          <a:bodyPr/>
          <a:lstStyle/>
          <a:p>
            <a:pPr marL="461963" indent="-461963">
              <a:buNone/>
              <a:defRPr/>
            </a:pPr>
            <a:r>
              <a:rPr lang="en-US" sz="2400" b="1" dirty="0" smtClean="0">
                <a:solidFill>
                  <a:srgbClr val="000000"/>
                </a:solidFill>
                <a:latin typeface="Candara" charset="0"/>
                <a:ea typeface="MS PGothic" charset="0"/>
                <a:cs typeface="Arial" charset="0"/>
              </a:rPr>
              <a:t>3)	</a:t>
            </a:r>
            <a:r>
              <a:rPr lang="en-US" sz="2400" b="1" spc="-10" dirty="0">
                <a:solidFill>
                  <a:srgbClr val="000000"/>
                </a:solidFill>
                <a:latin typeface="Candara" charset="0"/>
                <a:ea typeface="MS PGothic" charset="0"/>
                <a:cs typeface="Arial" charset="0"/>
              </a:rPr>
              <a:t>In doing the work of the Lord, we are to</a:t>
            </a:r>
            <a:r>
              <a:rPr lang="en-US" sz="2400" b="1" spc="-10" dirty="0">
                <a:solidFill>
                  <a:srgbClr val="FF0000"/>
                </a:solidFill>
                <a:latin typeface="Candara" charset="0"/>
                <a:ea typeface="MS PGothic" charset="0"/>
                <a:cs typeface="Arial" charset="0"/>
              </a:rPr>
              <a:t> value and care for </a:t>
            </a:r>
            <a:r>
              <a:rPr lang="en-US" sz="2400" b="1" spc="-10" dirty="0" smtClean="0">
                <a:solidFill>
                  <a:srgbClr val="FF0000"/>
                </a:solidFill>
                <a:latin typeface="Candara" charset="0"/>
                <a:ea typeface="MS PGothic" charset="0"/>
                <a:cs typeface="Arial" charset="0"/>
              </a:rPr>
              <a:t>teamwork.</a:t>
            </a:r>
          </a:p>
          <a:p>
            <a:pPr marL="0" indent="0" algn="ctr">
              <a:spcBef>
                <a:spcPts val="0"/>
              </a:spcBef>
              <a:buNone/>
            </a:pPr>
            <a:endParaRPr lang="en-US" sz="1000" i="1" dirty="0" smtClean="0">
              <a:latin typeface="Candara"/>
              <a:cs typeface="Candara"/>
            </a:endParaRPr>
          </a:p>
          <a:p>
            <a:pPr marL="0" indent="0" algn="ctr">
              <a:spcBef>
                <a:spcPts val="0"/>
              </a:spcBef>
              <a:buNone/>
            </a:pPr>
            <a:r>
              <a:rPr lang="en-US" sz="2300" i="1" baseline="30000" dirty="0" smtClean="0">
                <a:latin typeface="Candara"/>
                <a:cs typeface="Candara"/>
              </a:rPr>
              <a:t>10</a:t>
            </a:r>
            <a:r>
              <a:rPr lang="en-US" sz="2300" i="1" dirty="0">
                <a:latin typeface="Candara"/>
                <a:cs typeface="Candara"/>
              </a:rPr>
              <a:t> When Timothy comes, see that you put him at ease a</a:t>
            </a:r>
            <a:r>
              <a:rPr lang="en-US" sz="2300" i="1" dirty="0" smtClean="0">
                <a:latin typeface="Candara"/>
                <a:cs typeface="Candara"/>
              </a:rPr>
              <a:t>mong </a:t>
            </a:r>
            <a:br>
              <a:rPr lang="en-US" sz="2300" i="1" dirty="0" smtClean="0">
                <a:latin typeface="Candara"/>
                <a:cs typeface="Candara"/>
              </a:rPr>
            </a:br>
            <a:r>
              <a:rPr lang="en-US" sz="2300" i="1" dirty="0" smtClean="0">
                <a:latin typeface="Candara"/>
                <a:cs typeface="Candara"/>
              </a:rPr>
              <a:t>you</a:t>
            </a:r>
            <a:r>
              <a:rPr lang="en-US" sz="2300" i="1" dirty="0">
                <a:latin typeface="Candara"/>
                <a:cs typeface="Candara"/>
              </a:rPr>
              <a:t>, for he is doing the work of the Lord, as I am</a:t>
            </a:r>
            <a:r>
              <a:rPr lang="en-US" sz="2300" i="1" dirty="0" smtClean="0">
                <a:latin typeface="Candara"/>
                <a:cs typeface="Candara"/>
              </a:rPr>
              <a:t>. </a:t>
            </a:r>
            <a:r>
              <a:rPr lang="en-US" sz="2300" i="1" baseline="30000" dirty="0" smtClean="0">
                <a:latin typeface="Candara"/>
                <a:cs typeface="Candara"/>
              </a:rPr>
              <a:t>11</a:t>
            </a:r>
            <a:r>
              <a:rPr lang="en-US" sz="2300" i="1" dirty="0">
                <a:latin typeface="Candara"/>
                <a:cs typeface="Candara"/>
              </a:rPr>
              <a:t> So let </a:t>
            </a:r>
            <a:r>
              <a:rPr lang="en-US" sz="2300" i="1" dirty="0" smtClean="0">
                <a:latin typeface="Candara"/>
                <a:cs typeface="Candara"/>
              </a:rPr>
              <a:t>no one</a:t>
            </a:r>
            <a:br>
              <a:rPr lang="en-US" sz="2300" i="1" dirty="0" smtClean="0">
                <a:latin typeface="Candara"/>
                <a:cs typeface="Candara"/>
              </a:rPr>
            </a:br>
            <a:r>
              <a:rPr lang="en-US" sz="2300" i="1" dirty="0" smtClean="0">
                <a:latin typeface="Candara"/>
                <a:cs typeface="Candara"/>
              </a:rPr>
              <a:t> </a:t>
            </a:r>
            <a:r>
              <a:rPr lang="en-US" sz="2300" i="1" dirty="0">
                <a:latin typeface="Candara"/>
                <a:cs typeface="Candara"/>
              </a:rPr>
              <a:t>despise him. Help him on his way in peace, that he may return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to </a:t>
            </a:r>
            <a:r>
              <a:rPr lang="en-US" sz="2300" i="1" dirty="0">
                <a:latin typeface="Candara"/>
                <a:cs typeface="Candara"/>
              </a:rPr>
              <a:t>me, for I am expecting him with the brothers.  (vs. 10-11) </a:t>
            </a:r>
            <a:endParaRPr lang="en-US" sz="2300" i="1" dirty="0" smtClean="0">
              <a:latin typeface="Candara"/>
              <a:cs typeface="Candara"/>
            </a:endParaRPr>
          </a:p>
          <a:p>
            <a:pPr marL="0" indent="0" algn="ctr">
              <a:spcBef>
                <a:spcPts val="0"/>
              </a:spcBef>
              <a:buNone/>
            </a:pPr>
            <a:endParaRPr lang="en-US" sz="10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Paul was </a:t>
            </a:r>
            <a:r>
              <a:rPr lang="en-US" sz="2300" b="1" kern="1200" dirty="0" smtClean="0">
                <a:solidFill>
                  <a:prstClr val="black"/>
                </a:solidFill>
                <a:latin typeface="Candara" charset="0"/>
                <a:ea typeface="ＭＳ Ｐゴシック" charset="0"/>
                <a:cs typeface="Candara" charset="0"/>
              </a:rPr>
              <a:t>a leader filled </a:t>
            </a:r>
            <a:r>
              <a:rPr lang="en-US" sz="2300" b="1" kern="1200" dirty="0" smtClean="0">
                <a:solidFill>
                  <a:prstClr val="black"/>
                </a:solidFill>
                <a:latin typeface="Candara" charset="0"/>
                <a:ea typeface="ＭＳ Ｐゴシック" charset="0"/>
                <a:cs typeface="Candara" charset="0"/>
              </a:rPr>
              <a:t>with a clear vision, explosive passion, and proven effectiveness; yet, </a:t>
            </a:r>
            <a:r>
              <a:rPr lang="en-US" sz="2300" b="1" kern="1200" dirty="0" smtClean="0">
                <a:solidFill>
                  <a:prstClr val="black"/>
                </a:solidFill>
                <a:latin typeface="Candara" charset="0"/>
                <a:ea typeface="ＭＳ Ｐゴシック" charset="0"/>
                <a:cs typeface="Candara" charset="0"/>
              </a:rPr>
              <a:t>he knew he needed others.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Paul built a team around him for his </a:t>
            </a:r>
            <a:r>
              <a:rPr lang="en-US" sz="2300" b="1" kern="1200" dirty="0" smtClean="0">
                <a:solidFill>
                  <a:prstClr val="black"/>
                </a:solidFill>
                <a:latin typeface="Candara" charset="0"/>
                <a:ea typeface="ＭＳ Ｐゴシック" charset="0"/>
                <a:cs typeface="Candara" charset="0"/>
              </a:rPr>
              <a:t>teamwork</a:t>
            </a:r>
            <a:r>
              <a:rPr lang="en-US" sz="2300" b="1" kern="1200" dirty="0" smtClean="0">
                <a:solidFill>
                  <a:prstClr val="black"/>
                </a:solidFill>
                <a:latin typeface="Candara" charset="0"/>
                <a:ea typeface="ＭＳ Ｐゴシック" charset="0"/>
                <a:cs typeface="Candara" charset="0"/>
              </a:rPr>
              <a:t>—e.g., </a:t>
            </a:r>
            <a:r>
              <a:rPr lang="en-US" sz="2300" b="1" kern="1200" dirty="0" smtClean="0">
                <a:solidFill>
                  <a:prstClr val="black"/>
                </a:solidFill>
                <a:latin typeface="Candara" charset="0"/>
                <a:ea typeface="ＭＳ Ｐゴシック" charset="0"/>
                <a:cs typeface="Candara" charset="0"/>
              </a:rPr>
              <a:t>Titus</a:t>
            </a:r>
            <a:r>
              <a:rPr lang="en-US" sz="2300" b="1" kern="1200" dirty="0" smtClean="0">
                <a:solidFill>
                  <a:prstClr val="black"/>
                </a:solidFill>
                <a:latin typeface="Candara" charset="0"/>
                <a:ea typeface="ＭＳ Ｐゴシック" charset="0"/>
                <a:cs typeface="Candara" charset="0"/>
              </a:rPr>
              <a:t>, Silas, John Mark, and Timothy to name just a few.</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As Paul sends young </a:t>
            </a:r>
            <a:r>
              <a:rPr lang="en-US" sz="2300" b="1" kern="1200" dirty="0" smtClean="0">
                <a:solidFill>
                  <a:prstClr val="black"/>
                </a:solidFill>
                <a:latin typeface="Candara" charset="0"/>
                <a:ea typeface="ＭＳ Ｐゴシック" charset="0"/>
                <a:cs typeface="Candara" charset="0"/>
              </a:rPr>
              <a:t>timid</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Timothy to Corinth, he shows his care for him by asking for three things: (1) welcome him; (2) don’t mistreat or disrespect him; (3) help him on his way back.</a:t>
            </a:r>
          </a:p>
        </p:txBody>
      </p:sp>
    </p:spTree>
    <p:extLst>
      <p:ext uri="{BB962C8B-B14F-4D97-AF65-F5344CB8AC3E}">
        <p14:creationId xmlns:p14="http://schemas.microsoft.com/office/powerpoint/2010/main" val="4256977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68036</TotalTime>
  <Words>495</Words>
  <Application>Microsoft Macintosh PowerPoint</Application>
  <PresentationFormat>On-screen Show (4:3)</PresentationFormat>
  <Paragraphs>69</Paragraphs>
  <Slides>13</Slides>
  <Notes>12</Notes>
  <HiddenSlides>0</HiddenSlides>
  <MMClips>0</MMClips>
  <ScaleCrop>false</ScaleCrop>
  <HeadingPairs>
    <vt:vector size="4" baseType="variant">
      <vt:variant>
        <vt:lpstr>Theme</vt:lpstr>
      </vt:variant>
      <vt:variant>
        <vt:i4>34</vt:i4>
      </vt:variant>
      <vt:variant>
        <vt:lpstr>Slide Titles</vt:lpstr>
      </vt:variant>
      <vt:variant>
        <vt:i4>13</vt:i4>
      </vt:variant>
    </vt:vector>
  </HeadingPairs>
  <TitlesOfParts>
    <vt:vector size="47"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Principles for Doing the Work of the Lord</vt:lpstr>
      <vt:lpstr>DOING THE WORK OF THE LORD:  A CALL FOR ALL BELIEVERS IN CHRIST</vt:lpstr>
      <vt:lpstr>DOING THE WORK OF THE LORD:  A CALL FOR ALL BELIEVERS IN CHRIST</vt:lpstr>
      <vt:lpstr>DOING THE WORK OF THE LORD:  A CALL FOR ALL BELIEVERS IN CHRIST</vt:lpstr>
      <vt:lpstr>PowerPoint Presentation</vt:lpstr>
      <vt:lpstr>WHAT PRINCIPLES FOR DOING  THE WORK OF THE LORD CAN WE LEARN HERE?</vt:lpstr>
      <vt:lpstr>WHAT PRINCIPLES FOR DOING  THE WORK OF THE LORD CAN WE LEARN HERE?</vt:lpstr>
      <vt:lpstr>WHAT PRINCIPLES FOR DOING  THE WORK OF THE LORD CAN WE LEARN HERE?</vt:lpstr>
      <vt:lpstr>WHAT PRINCIPLES FOR DOING  THE WORK OF THE LORD CAN WE LEARN HERE?</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3116</cp:revision>
  <cp:lastPrinted>2015-03-08T16:07:57Z</cp:lastPrinted>
  <dcterms:created xsi:type="dcterms:W3CDTF">2007-10-20T20:09:35Z</dcterms:created>
  <dcterms:modified xsi:type="dcterms:W3CDTF">2015-05-26T01:20:58Z</dcterms:modified>
</cp:coreProperties>
</file>