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  <p:sldMasterId id="2147511075" r:id="rId30"/>
    <p:sldMasterId id="2147511087" r:id="rId31"/>
    <p:sldMasterId id="2147511099" r:id="rId32"/>
    <p:sldMasterId id="2147511111" r:id="rId33"/>
    <p:sldMasterId id="2147511123" r:id="rId34"/>
  </p:sldMasterIdLst>
  <p:notesMasterIdLst>
    <p:notesMasterId r:id="rId53"/>
  </p:notesMasterIdLst>
  <p:handoutMasterIdLst>
    <p:handoutMasterId r:id="rId54"/>
  </p:handoutMasterIdLst>
  <p:sldIdLst>
    <p:sldId id="1626" r:id="rId35"/>
    <p:sldId id="2695" r:id="rId36"/>
    <p:sldId id="2486" r:id="rId37"/>
    <p:sldId id="2671" r:id="rId38"/>
    <p:sldId id="2759" r:id="rId39"/>
    <p:sldId id="2750" r:id="rId40"/>
    <p:sldId id="2761" r:id="rId41"/>
    <p:sldId id="2760" r:id="rId42"/>
    <p:sldId id="2762" r:id="rId43"/>
    <p:sldId id="2763" r:id="rId44"/>
    <p:sldId id="2765" r:id="rId45"/>
    <p:sldId id="2766" r:id="rId46"/>
    <p:sldId id="2764" r:id="rId47"/>
    <p:sldId id="2496" r:id="rId48"/>
    <p:sldId id="1929" r:id="rId49"/>
    <p:sldId id="2757" r:id="rId50"/>
    <p:sldId id="2743" r:id="rId51"/>
    <p:sldId id="1878" r:id="rId5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94660"/>
  </p:normalViewPr>
  <p:slideViewPr>
    <p:cSldViewPr>
      <p:cViewPr>
        <p:scale>
          <a:sx n="94" d="100"/>
          <a:sy n="94" d="100"/>
        </p:scale>
        <p:origin x="-256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6.xml"/><Relationship Id="rId51" Type="http://schemas.openxmlformats.org/officeDocument/2006/relationships/slide" Target="slides/slide17.xml"/><Relationship Id="rId52" Type="http://schemas.openxmlformats.org/officeDocument/2006/relationships/slide" Target="slides/slide18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Relationship Id="rId46" Type="http://schemas.openxmlformats.org/officeDocument/2006/relationships/slide" Target="slides/slide12.xml"/><Relationship Id="rId47" Type="http://schemas.openxmlformats.org/officeDocument/2006/relationships/slide" Target="slides/slide13.xml"/><Relationship Id="rId48" Type="http://schemas.openxmlformats.org/officeDocument/2006/relationships/slide" Target="slides/slide14.xml"/><Relationship Id="rId4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17091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3E848B24-5915-414B-BDA9-B8E88577247B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26307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BEF03965-66F9-AD46-BFEE-23A74E28E59D}" type="slidenum">
              <a:rPr lang="en-US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9443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3BCF66CC-7781-C64A-8E8C-C1E53FECA5D5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there is no resurrection,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Christians of all people are most to be pitied because we suffer loss for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nothing.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19</a:t>
            </a:r>
            <a:r>
              <a:rPr lang="en-US" sz="2200" i="1" dirty="0">
                <a:latin typeface="Candara"/>
                <a:cs typeface="Candara"/>
              </a:rPr>
              <a:t> If in Christ we have hope in this life only,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are of all people most to be pitied. (v. 20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 For I consider that the sufferings of this present time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are not worth comparing with the glory that is to be revealed to us.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Romans 8:18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 knew and was sure of his hope in Christ—he suffer so much loss for Christ and the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sake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loving others for Christ.</a:t>
            </a:r>
          </a:p>
        </p:txBody>
      </p:sp>
    </p:spTree>
    <p:extLst>
      <p:ext uri="{BB962C8B-B14F-4D97-AF65-F5344CB8AC3E}">
        <p14:creationId xmlns:p14="http://schemas.microsoft.com/office/powerpoint/2010/main" val="51429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066800"/>
            <a:ext cx="8716102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50" b="1" i="1" baseline="30000" dirty="0" smtClean="0">
                <a:latin typeface="Candara"/>
                <a:cs typeface="Candara"/>
              </a:rPr>
              <a:t>23</a:t>
            </a:r>
            <a:r>
              <a:rPr lang="en-US" sz="2250" b="1" i="1" dirty="0" smtClean="0">
                <a:latin typeface="Candara"/>
                <a:cs typeface="Candara"/>
              </a:rPr>
              <a:t> </a:t>
            </a:r>
            <a:r>
              <a:rPr lang="en-US" sz="2250" b="1" i="1" dirty="0">
                <a:latin typeface="Candara"/>
                <a:cs typeface="Candara"/>
              </a:rPr>
              <a:t>…[I am] often near death. </a:t>
            </a:r>
            <a:r>
              <a:rPr lang="en-US" sz="2250" b="1" i="1" baseline="30000" dirty="0">
                <a:latin typeface="Candara"/>
                <a:cs typeface="Candara"/>
              </a:rPr>
              <a:t>24 </a:t>
            </a:r>
            <a:r>
              <a:rPr lang="en-US" sz="2250" b="1" i="1" dirty="0">
                <a:latin typeface="Candara"/>
                <a:cs typeface="Candara"/>
              </a:rPr>
              <a:t>Five times I received at the hands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of the Jews the forty lashes less one. </a:t>
            </a:r>
            <a:r>
              <a:rPr lang="en-US" sz="2250" b="1" i="1" baseline="30000" dirty="0">
                <a:latin typeface="Candara"/>
                <a:cs typeface="Candara"/>
              </a:rPr>
              <a:t>25 </a:t>
            </a:r>
            <a:r>
              <a:rPr lang="en-US" sz="2250" b="1" i="1" dirty="0">
                <a:latin typeface="Candara"/>
                <a:cs typeface="Candara"/>
              </a:rPr>
              <a:t>Three times I was beaten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with rods. Once I was stoned. Three times I was shipwrecked; a night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 and a day I was adrift at sea; </a:t>
            </a:r>
            <a:r>
              <a:rPr lang="en-US" sz="2250" b="1" i="1" baseline="30000" dirty="0">
                <a:latin typeface="Candara"/>
                <a:cs typeface="Candara"/>
              </a:rPr>
              <a:t>26 </a:t>
            </a:r>
            <a:r>
              <a:rPr lang="en-US" sz="2250" b="1" i="1" dirty="0">
                <a:latin typeface="Candara"/>
                <a:cs typeface="Candara"/>
              </a:rPr>
              <a:t>on frequent journeys, in danger from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rivers, danger from robbers, danger from my own people, danger from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Gentiles, danger in the city, danger in the wilderness, danger at sea,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danger from false brothers; </a:t>
            </a:r>
            <a:r>
              <a:rPr lang="en-US" sz="2250" b="1" i="1" baseline="30000" dirty="0">
                <a:latin typeface="Candara"/>
                <a:cs typeface="Candara"/>
              </a:rPr>
              <a:t>27 </a:t>
            </a:r>
            <a:r>
              <a:rPr lang="en-US" sz="2250" b="1" i="1" dirty="0">
                <a:latin typeface="Candara"/>
                <a:cs typeface="Candara"/>
              </a:rPr>
              <a:t>in toil and hardship, through many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a sleepless night, in hunger and thirst, often without food, in cold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and exposure. </a:t>
            </a:r>
            <a:r>
              <a:rPr lang="en-US" sz="2250" b="1" i="1" baseline="30000" dirty="0">
                <a:latin typeface="Candara"/>
                <a:cs typeface="Candara"/>
              </a:rPr>
              <a:t>28 </a:t>
            </a:r>
            <a:r>
              <a:rPr lang="en-US" sz="2250" b="1" i="1" dirty="0">
                <a:latin typeface="Candara"/>
                <a:cs typeface="Candara"/>
              </a:rPr>
              <a:t>And, apart from other things, there is the daily </a:t>
            </a:r>
            <a:br>
              <a:rPr lang="en-US" sz="2250" b="1" i="1" dirty="0">
                <a:latin typeface="Candara"/>
                <a:cs typeface="Candara"/>
              </a:rPr>
            </a:br>
            <a:r>
              <a:rPr lang="en-US" sz="2250" b="1" i="1" dirty="0">
                <a:latin typeface="Candara"/>
                <a:cs typeface="Candara"/>
              </a:rPr>
              <a:t>pressure on me of my anxiety for all the churches. </a:t>
            </a:r>
            <a:endParaRPr lang="en-US" sz="2250" b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250" b="1" i="1" dirty="0">
                <a:latin typeface="Candara"/>
                <a:cs typeface="Candara"/>
              </a:rPr>
              <a:t>2 Corinthians 11:23b-27</a:t>
            </a:r>
            <a:endParaRPr lang="en-US" sz="225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5354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there is no resurrection,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Christians of all people are most to be pitied because we suffer loss for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nothing.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19</a:t>
            </a:r>
            <a:r>
              <a:rPr lang="en-US" sz="2200" i="1" dirty="0">
                <a:latin typeface="Candara"/>
                <a:cs typeface="Candara"/>
              </a:rPr>
              <a:t> If in Christ we have hope in this life only,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are of all people most to be pitied. (v. 20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 For I consider that the sufferings of this present time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are not worth comparing with the glory that is to be revealed to us.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Romans 8:18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 knew and was sure of his hope in Christ—he suffer so much loss for Christ and the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sake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loving others for Christ.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From his personal experiences, he asserts that Christians are most pitiful people of all if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there is no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resurrection.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assertion ought to be a wake-up call for all of us who are easily lured by affluence and comfort of our culture!!! </a:t>
            </a:r>
          </a:p>
        </p:txBody>
      </p:sp>
    </p:spTree>
    <p:extLst>
      <p:ext uri="{BB962C8B-B14F-4D97-AF65-F5344CB8AC3E}">
        <p14:creationId xmlns:p14="http://schemas.microsoft.com/office/powerpoint/2010/main" val="14966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5)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BUT Christ has been raised from the dead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FIRSTFRUITS of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all believers who will be raised from 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dead by God.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20</a:t>
            </a:r>
            <a:r>
              <a:rPr lang="en-US" sz="2200" i="1" dirty="0">
                <a:latin typeface="Candara"/>
                <a:cs typeface="Candara"/>
              </a:rPr>
              <a:t> But in fact Christ has been raised from the dead,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the firstfruits of those who have fallen asleep. (v. </a:t>
            </a:r>
            <a:r>
              <a:rPr lang="en-US" sz="2200" i="1" dirty="0" smtClean="0">
                <a:latin typeface="Candara"/>
                <a:cs typeface="Candara"/>
              </a:rPr>
              <a:t>20)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baseline="30000" dirty="0">
                <a:latin typeface="Candara"/>
                <a:cs typeface="Candara"/>
              </a:rPr>
              <a:t>51</a:t>
            </a:r>
            <a:r>
              <a:rPr lang="en-US" sz="2200" i="1" dirty="0">
                <a:latin typeface="Candara"/>
                <a:cs typeface="Candara"/>
              </a:rPr>
              <a:t> Behold! I tell you a mystery. We shall not all sleep, but we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shall all be changed, </a:t>
            </a:r>
            <a:r>
              <a:rPr lang="en-US" sz="2200" i="1" baseline="30000" dirty="0">
                <a:latin typeface="Candara"/>
                <a:cs typeface="Candara"/>
              </a:rPr>
              <a:t>52</a:t>
            </a:r>
            <a:r>
              <a:rPr lang="en-US" sz="2200" i="1" dirty="0">
                <a:latin typeface="Candara"/>
                <a:cs typeface="Candara"/>
              </a:rPr>
              <a:t> in a moment, in the twinkling of an eye,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at the last trumpet. For the trumpet will sound, and the dead will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be raised imperishable, and we shall be changed. (vs. 51-52)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BUT, Christ is risen indeed as Paul presented his case for the resurrection in verses 1-11.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resurrection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Christ is the firstfruits of upcoming harvest in God’s kingdom—we will be raised just like him.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what gives us eternal hope and comfort in what we face as Christ-followers—no matter how </a:t>
            </a:r>
            <a:r>
              <a:rPr lang="en-US" sz="2300" b="1" kern="120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difficult it may be!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4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more convinced of the centrality of resurrection is?  What will you do about it?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</a:t>
            </a:r>
            <a:r>
              <a:rPr lang="en-US" dirty="0" smtClean="0"/>
              <a:t>embrace </a:t>
            </a:r>
            <a:r>
              <a:rPr lang="en-US" dirty="0"/>
              <a:t>the flipsides of these negative “what ifs”? What is your </a:t>
            </a:r>
            <a:r>
              <a:rPr lang="en-US" dirty="0" smtClean="0"/>
              <a:t>confession of faith?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How will you apply Paul’s faith in verse 19? What must be changed in order for you to live </a:t>
            </a:r>
            <a:r>
              <a:rPr lang="en-US" dirty="0" smtClean="0"/>
              <a:t>out a </a:t>
            </a:r>
            <a:r>
              <a:rPr lang="en-US" dirty="0"/>
              <a:t>radical discipleship? 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ChangeArrowheads="1"/>
          </p:cNvSpPr>
          <p:nvPr/>
        </p:nvSpPr>
        <p:spPr bwMode="auto">
          <a:xfrm>
            <a:off x="381000" y="457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  <a:t>LAST CALL FOR THE SPECIAL MISSIONS FUND</a:t>
            </a:r>
            <a:endParaRPr lang="en-US" sz="3600" b="1" i="0" dirty="0">
              <a:solidFill>
                <a:srgbClr val="800000"/>
              </a:solidFill>
              <a:latin typeface="Candara" charset="0"/>
            </a:endParaRPr>
          </a:p>
        </p:txBody>
      </p:sp>
      <p:sp>
        <p:nvSpPr>
          <p:cNvPr id="216066" name="Rectangle 3"/>
          <p:cNvSpPr>
            <a:spLocks noChangeArrowheads="1"/>
          </p:cNvSpPr>
          <p:nvPr/>
        </p:nvSpPr>
        <p:spPr bwMode="auto">
          <a:xfrm>
            <a:off x="152400" y="1447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 eaLnBrk="0" hangingPunct="0">
              <a:buFont typeface="Wingdings" charset="0"/>
              <a:buChar char="§"/>
            </a:pP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This is the LAST CALLL to participate in this.</a:t>
            </a:r>
            <a:endParaRPr lang="en-US" sz="2800" b="1" i="0" dirty="0">
              <a:solidFill>
                <a:srgbClr val="000000"/>
              </a:solidFill>
              <a:latin typeface="Candara" charset="0"/>
            </a:endParaRPr>
          </a:p>
          <a:p>
            <a:pPr marL="914400" lvl="1" indent="-457200" eaLnBrk="0" hangingPunct="0">
              <a:buFont typeface="Wingdings" charset="0"/>
              <a:buChar char="§"/>
            </a:pPr>
            <a:endParaRPr lang="en-US" sz="1200" b="1" i="0" dirty="0">
              <a:solidFill>
                <a:srgbClr val="000000"/>
              </a:solidFill>
              <a:latin typeface="Candara" charset="0"/>
            </a:endParaRPr>
          </a:p>
          <a:p>
            <a:pPr marL="914400" lvl="1" indent="-457200" eaLnBrk="0" hangingPunct="0">
              <a:buFont typeface="Wingdings" charset="0"/>
              <a:buChar char="§"/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If you consider CrossWay your “home church,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” please don’t miss this opportunity to contribute the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</a:rPr>
              <a:t>Special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</a:rPr>
              <a:t>Missions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</a:rPr>
              <a:t>Fund</a:t>
            </a:r>
            <a:br>
              <a:rPr lang="en-US" sz="2800" b="1" dirty="0" smtClean="0">
                <a:solidFill>
                  <a:srgbClr val="FF0000"/>
                </a:solidFill>
                <a:latin typeface="Candara" charset="0"/>
              </a:rPr>
            </a:b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[above/beyond regular tithes &amp; offering]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.</a:t>
            </a:r>
          </a:p>
          <a:p>
            <a:pPr marL="914400" lvl="1" indent="-457200" eaLnBrk="0" hangingPunct="0">
              <a:buFont typeface="Wingdings" charset="0"/>
              <a:buChar char="§"/>
            </a:pPr>
            <a:endParaRPr lang="en-US" sz="3000" b="1" i="0" dirty="0">
              <a:solidFill>
                <a:srgbClr val="000000"/>
              </a:solidFill>
              <a:latin typeface="Candara" charset="0"/>
            </a:endParaRPr>
          </a:p>
          <a:p>
            <a:pPr marL="457200" indent="-457200" eaLnBrk="0" hangingPunct="0"/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457200" indent="-457200" eaLnBrk="0" hangingPunct="0"/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457200" indent="-457200" eaLnBrk="0" hangingPunct="0">
              <a:buFont typeface="Eras Bold ITC" charset="0"/>
              <a:buAutoNum type="arabicParenR"/>
            </a:pPr>
            <a:endParaRPr lang="en-US" sz="2800" b="1" i="0" dirty="0">
              <a:solidFill>
                <a:srgbClr val="000000"/>
              </a:solidFill>
              <a:latin typeface="Candara" charset="0"/>
            </a:endParaRPr>
          </a:p>
          <a:p>
            <a:pPr marL="457200" indent="-457200" eaLnBrk="0" hangingPunct="0"/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199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  <a:t>CE &amp; NW HOMEGROUP </a:t>
            </a:r>
            <a:b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</a:br>
            <a:r>
              <a:rPr lang="en-US" sz="3200" b="1" i="0" dirty="0" smtClean="0">
                <a:solidFill>
                  <a:srgbClr val="800000"/>
                </a:solidFill>
                <a:latin typeface="Candara" charset="0"/>
              </a:rPr>
              <a:t>GATHERINGS: TONIGHT [4/12]! </a:t>
            </a:r>
          </a:p>
        </p:txBody>
      </p:sp>
      <p:sp>
        <p:nvSpPr>
          <p:cNvPr id="225282" name="Rectangle 3"/>
          <p:cNvSpPr>
            <a:spLocks noChangeArrowheads="1"/>
          </p:cNvSpPr>
          <p:nvPr/>
        </p:nvSpPr>
        <p:spPr bwMode="auto">
          <a:xfrm>
            <a:off x="152400" y="1600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0" hangingPunct="0"/>
            <a:r>
              <a:rPr lang="en-US" sz="3200" b="1" i="0" dirty="0" smtClean="0">
                <a:solidFill>
                  <a:srgbClr val="006600"/>
                </a:solidFill>
                <a:latin typeface="Candara" charset="0"/>
              </a:rPr>
              <a:t>* Central East [Santa Ana/Tustin]: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@5pm</a:t>
            </a:r>
          </a:p>
          <a:p>
            <a:pPr marL="609600" indent="-609600" algn="ctr" eaLnBrk="0" hangingPunct="0"/>
            <a:r>
              <a:rPr lang="en-US" sz="3200" b="1" i="0" dirty="0" smtClean="0">
                <a:solidFill>
                  <a:srgbClr val="006600"/>
                </a:solidFill>
                <a:latin typeface="Candara" charset="0"/>
              </a:rPr>
              <a:t>* North West [Whittier/Brea]: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@4pm</a:t>
            </a:r>
          </a:p>
          <a:p>
            <a:pPr marL="609600" indent="-609600" algn="ctr" eaLnBrk="0" hangingPunct="0">
              <a:buFontTx/>
              <a:buChar char="•"/>
            </a:pPr>
            <a:endParaRPr lang="en-US" sz="800" b="1" i="0" dirty="0" smtClean="0">
              <a:solidFill>
                <a:srgbClr val="CC3300"/>
              </a:solidFill>
              <a:latin typeface="Candara" charset="0"/>
            </a:endParaRPr>
          </a:p>
          <a:p>
            <a:pPr marL="609600" indent="-609600" eaLnBrk="0" hangingPunct="0">
              <a:buFont typeface="Wingdings" charset="0"/>
              <a:buChar char="§"/>
            </a:pPr>
            <a:endParaRPr lang="en-US" sz="800" b="1" i="0" dirty="0" smtClean="0">
              <a:solidFill>
                <a:srgbClr val="000000"/>
              </a:solidFill>
              <a:latin typeface="Candara" charset="0"/>
            </a:endParaRPr>
          </a:p>
          <a:p>
            <a:pPr marL="863600" lvl="2" indent="-457200" eaLnBrk="0" hangingPunct="0">
              <a:buFont typeface="Wingdings" charset="0"/>
              <a:buChar char="§"/>
            </a:pPr>
            <a:r>
              <a:rPr lang="en-US" sz="3200" b="1" i="0" dirty="0" smtClean="0">
                <a:solidFill>
                  <a:srgbClr val="000000"/>
                </a:solidFill>
                <a:latin typeface="Candara" charset="0"/>
              </a:rPr>
              <a:t>Join us as Central East and North West continue Exodus study on tonight. </a:t>
            </a:r>
          </a:p>
          <a:p>
            <a:pPr marL="863600" lvl="2" indent="-457200" eaLnBrk="0" hangingPunct="0">
              <a:buFont typeface="Wingdings" charset="0"/>
              <a:buChar char="§"/>
            </a:pPr>
            <a:r>
              <a:rPr lang="en-US" sz="3200" b="1" i="0" dirty="0" smtClean="0">
                <a:solidFill>
                  <a:srgbClr val="000000"/>
                </a:solidFill>
                <a:latin typeface="Candara" charset="0"/>
              </a:rPr>
              <a:t>HG Gatherings are always OPEN to ALL!!!</a:t>
            </a:r>
          </a:p>
          <a:p>
            <a:pPr marL="863600" lvl="2" indent="-457200" eaLnBrk="0" hangingPunct="0">
              <a:buFont typeface="Wingdings" charset="0"/>
              <a:buChar char="§"/>
            </a:pPr>
            <a:r>
              <a:rPr lang="en-US" sz="3200" b="1" i="0" dirty="0" smtClean="0">
                <a:solidFill>
                  <a:srgbClr val="000000"/>
                </a:solidFill>
                <a:latin typeface="Candara" charset="0"/>
              </a:rPr>
              <a:t>For more info or directions, call Takashi [CE] at 714.348.6814 or Stan [NW] at 714.872.0726. </a:t>
            </a:r>
          </a:p>
        </p:txBody>
      </p:sp>
    </p:spTree>
    <p:extLst>
      <p:ext uri="{BB962C8B-B14F-4D97-AF65-F5344CB8AC3E}">
        <p14:creationId xmlns:p14="http://schemas.microsoft.com/office/powerpoint/2010/main" val="122234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438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Scripture Reading</a:t>
            </a:r>
            <a:endParaRPr lang="en-US" sz="5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352800"/>
            <a:ext cx="8839200" cy="31543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13:1-13</a:t>
            </a:r>
          </a:p>
        </p:txBody>
      </p:sp>
    </p:spTree>
    <p:extLst>
      <p:ext uri="{BB962C8B-B14F-4D97-AF65-F5344CB8AC3E}">
        <p14:creationId xmlns:p14="http://schemas.microsoft.com/office/powerpoint/2010/main" val="171123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6220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If There Is No Resurrection</a:t>
            </a:r>
            <a:endParaRPr lang="en-US" sz="3600" b="1" i="1" cap="small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80010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[36]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15:12-20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April 12,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THE RESURRECTION OF CHRIST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GOOD NEWS OF EASTER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716102" cy="5181600"/>
          </a:xfrm>
        </p:spPr>
        <p:txBody>
          <a:bodyPr/>
          <a:lstStyle/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GOSPEL: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Jesus’ resurrection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at the heart of the gospel.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What Is the Gospel?</a:t>
            </a:r>
            <a:br>
              <a:rPr lang="en-US" sz="2800" b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</a:br>
            <a:r>
              <a:rPr lang="en-US" sz="2400" b="1" dirty="0" smtClean="0">
                <a:latin typeface="Candara" charset="0"/>
                <a:cs typeface="Arial" charset="0"/>
              </a:rPr>
              <a:t>1 </a:t>
            </a:r>
            <a:r>
              <a:rPr lang="en-US" sz="2400" b="1" dirty="0">
                <a:latin typeface="Candara" charset="0"/>
                <a:cs typeface="Arial" charset="0"/>
              </a:rPr>
              <a:t>Corinthians 15:3-5</a:t>
            </a:r>
            <a:endParaRPr lang="en-US" b="1" dirty="0">
              <a:latin typeface="Candara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baseline="30000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baseline="30000" dirty="0">
                <a:latin typeface="Candara"/>
                <a:cs typeface="Candara"/>
              </a:rPr>
              <a:t>3</a:t>
            </a:r>
            <a:r>
              <a:rPr lang="en-US" sz="2300" i="1" dirty="0">
                <a:latin typeface="Candara"/>
                <a:cs typeface="Candara"/>
              </a:rPr>
              <a:t> For I delivered to you as of first importance what I also received: </a:t>
            </a:r>
          </a:p>
          <a:p>
            <a:pPr marL="3175" lvl="2" indent="0">
              <a:spcBef>
                <a:spcPts val="0"/>
              </a:spcBef>
              <a:buNone/>
              <a:tabLst>
                <a:tab pos="1255713" algn="l"/>
              </a:tabLst>
            </a:pPr>
            <a:endParaRPr lang="en-US" sz="800" i="1" dirty="0">
              <a:latin typeface="Candara"/>
              <a:cs typeface="Candara"/>
            </a:endParaRPr>
          </a:p>
          <a:p>
            <a:pPr marL="3175" lvl="2" indent="0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 smtClean="0">
                <a:latin typeface="Candara"/>
                <a:cs typeface="Candara"/>
              </a:rPr>
              <a:t>	that </a:t>
            </a:r>
            <a:r>
              <a:rPr lang="en-US" sz="2300" i="1" dirty="0">
                <a:solidFill>
                  <a:srgbClr val="FF0000"/>
                </a:solidFill>
                <a:latin typeface="Candara"/>
                <a:cs typeface="Candara"/>
              </a:rPr>
              <a:t>Christ died for our sins </a:t>
            </a:r>
            <a:r>
              <a:rPr lang="en-US" sz="2300" i="1" dirty="0" smtClean="0">
                <a:solidFill>
                  <a:srgbClr val="FF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FF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FF0000"/>
                </a:solidFill>
                <a:latin typeface="Candara"/>
                <a:cs typeface="Candara"/>
              </a:rPr>
              <a:t>	in </a:t>
            </a:r>
            <a:r>
              <a:rPr lang="en-US" sz="2300" i="1" dirty="0">
                <a:solidFill>
                  <a:srgbClr val="FF0000"/>
                </a:solidFill>
                <a:latin typeface="Candara"/>
                <a:cs typeface="Candara"/>
              </a:rPr>
              <a:t>accordance with the Scriptures</a:t>
            </a:r>
            <a:r>
              <a:rPr lang="en-US" sz="2300" i="1" dirty="0">
                <a:latin typeface="Candara"/>
                <a:cs typeface="Candara"/>
              </a:rPr>
              <a:t>,</a:t>
            </a:r>
          </a:p>
          <a:p>
            <a:pPr marL="3175" lvl="2" indent="0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>
                <a:latin typeface="Candara"/>
                <a:cs typeface="Candara"/>
              </a:rPr>
              <a:t> 	</a:t>
            </a:r>
            <a:r>
              <a:rPr lang="en-US" sz="2300" i="1" baseline="30000" dirty="0">
                <a:latin typeface="Candara"/>
                <a:cs typeface="Candara"/>
              </a:rPr>
              <a:t>4</a:t>
            </a:r>
            <a:r>
              <a:rPr lang="en-US" sz="2300" i="1" dirty="0">
                <a:latin typeface="Candara"/>
                <a:cs typeface="Candara"/>
              </a:rPr>
              <a:t> that he was buried, </a:t>
            </a:r>
          </a:p>
          <a:p>
            <a:pPr marL="3175" lvl="2" indent="0">
              <a:spcBef>
                <a:spcPts val="0"/>
              </a:spcBef>
              <a:buNone/>
              <a:tabLst>
                <a:tab pos="1255713" algn="l"/>
              </a:tabLst>
            </a:pPr>
            <a:endParaRPr lang="en-US" sz="1800" i="1" dirty="0">
              <a:latin typeface="Candara"/>
              <a:cs typeface="Candara"/>
            </a:endParaRPr>
          </a:p>
          <a:p>
            <a:pPr marL="3175" lvl="2" indent="0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 smtClean="0">
                <a:latin typeface="Candara"/>
                <a:cs typeface="Candara"/>
              </a:rPr>
              <a:t>	that </a:t>
            </a:r>
            <a:r>
              <a:rPr lang="en-US" sz="2300" i="1" dirty="0">
                <a:solidFill>
                  <a:srgbClr val="FF0000"/>
                </a:solidFill>
                <a:latin typeface="Candara"/>
                <a:cs typeface="Candara"/>
              </a:rPr>
              <a:t>he was raised on the third </a:t>
            </a:r>
            <a:r>
              <a:rPr lang="en-US" sz="2300" i="1" dirty="0" smtClean="0">
                <a:solidFill>
                  <a:srgbClr val="FF0000"/>
                </a:solidFill>
                <a:latin typeface="Candara"/>
                <a:cs typeface="Candara"/>
              </a:rPr>
              <a:t>day</a:t>
            </a:r>
            <a:br>
              <a:rPr lang="en-US" sz="2300" i="1" dirty="0" smtClean="0">
                <a:solidFill>
                  <a:srgbClr val="FF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FF0000"/>
                </a:solidFill>
                <a:latin typeface="Candara"/>
                <a:cs typeface="Candara"/>
              </a:rPr>
              <a:t>	in </a:t>
            </a:r>
            <a:r>
              <a:rPr lang="en-US" sz="2300" i="1" dirty="0">
                <a:solidFill>
                  <a:srgbClr val="FF0000"/>
                </a:solidFill>
                <a:latin typeface="Candara"/>
                <a:cs typeface="Candara"/>
              </a:rPr>
              <a:t>accordance with the Scriptures</a:t>
            </a:r>
            <a:r>
              <a:rPr lang="en-US" sz="2300" i="1" dirty="0">
                <a:latin typeface="Candara"/>
                <a:cs typeface="Candara"/>
              </a:rPr>
              <a:t>,  </a:t>
            </a:r>
          </a:p>
          <a:p>
            <a:pPr marL="3175" lvl="2" indent="0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baseline="30000" dirty="0">
                <a:latin typeface="Candara"/>
                <a:cs typeface="Candara"/>
              </a:rPr>
              <a:t>	5</a:t>
            </a:r>
            <a:r>
              <a:rPr lang="en-US" sz="2300" i="1" dirty="0">
                <a:latin typeface="Candara"/>
                <a:cs typeface="Candara"/>
              </a:rPr>
              <a:t> and that he appeared to </a:t>
            </a:r>
            <a:r>
              <a:rPr lang="en-US" sz="2300" i="1" dirty="0" err="1">
                <a:latin typeface="Candara"/>
                <a:cs typeface="Candara"/>
              </a:rPr>
              <a:t>Cephas</a:t>
            </a:r>
            <a:r>
              <a:rPr lang="en-US" sz="2300" i="1" dirty="0">
                <a:latin typeface="Candara"/>
                <a:cs typeface="Candara"/>
              </a:rPr>
              <a:t>, then to the twelve. </a:t>
            </a:r>
            <a:endParaRPr lang="en-US" i="1" baseline="30000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THE RESURRECTION OF CHRIST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GOOD NEWS OF EASTER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716102" cy="51816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GOSPEL: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Jesus’ resurrection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at the heart of the gospel.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THREEFOLD EVIDENCE: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Paul’s presentation of evidence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resurrection of Christ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threefold.</a:t>
            </a:r>
          </a:p>
          <a:p>
            <a:pPr marL="458788" indent="-458788"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Scriptures: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death and resurrection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Christ are foretold in 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Scriptures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(the Old Testament prophecies)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</a:t>
            </a:r>
            <a:endParaRPr lang="en-US" sz="23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628650" lvl="1" indent="-228600">
              <a:buFont typeface="+mj-lt"/>
              <a:buAutoNum type="arabicPeriod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Eyewitnesses: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risen Christ appeared to his followers in several occasions and to various kinds of people (</a:t>
            </a:r>
            <a:r>
              <a:rPr lang="en-US" sz="2300" b="1" dirty="0" err="1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Cephas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+ 12 +500 people) including Paul. </a:t>
            </a:r>
            <a:endParaRPr lang="en-US" sz="23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628650" lvl="1" indent="-228600">
              <a:buFont typeface="+mj-lt"/>
              <a:buAutoNum type="arabicPeriod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Changed Lives: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Paul’s radical 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transformation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as well as countless 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changed lives are living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proofs </a:t>
            </a:r>
            <a:r>
              <a:rPr lang="en-US" sz="23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the </a:t>
            </a: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risen Christ.</a:t>
            </a:r>
            <a:endParaRPr lang="en-US" sz="23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1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baseline="30000" dirty="0" smtClean="0">
                <a:latin typeface="Candara"/>
                <a:cs typeface="Candara"/>
              </a:rPr>
              <a:t>12</a:t>
            </a:r>
            <a:r>
              <a:rPr lang="en-US" sz="2400" i="1" dirty="0">
                <a:latin typeface="Candara"/>
                <a:cs typeface="Candara"/>
              </a:rPr>
              <a:t> Now if Christ is proclaimed </a:t>
            </a:r>
            <a:r>
              <a:rPr lang="en-US" sz="2400" i="1" dirty="0" smtClean="0">
                <a:latin typeface="Candara"/>
                <a:cs typeface="Candara"/>
              </a:rPr>
              <a:t>as </a:t>
            </a:r>
            <a:r>
              <a:rPr lang="en-US" sz="2400" i="1" dirty="0">
                <a:latin typeface="Candara"/>
                <a:cs typeface="Candara"/>
              </a:rPr>
              <a:t>raised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from </a:t>
            </a:r>
            <a:r>
              <a:rPr lang="en-US" sz="2400" i="1" dirty="0">
                <a:latin typeface="Candara"/>
                <a:cs typeface="Candara"/>
              </a:rPr>
              <a:t>the dead, </a:t>
            </a:r>
            <a:r>
              <a:rPr lang="en-US" sz="2400" i="1" dirty="0" smtClean="0">
                <a:latin typeface="Candara"/>
                <a:cs typeface="Candara"/>
              </a:rPr>
              <a:t>how </a:t>
            </a:r>
            <a:r>
              <a:rPr lang="en-US" sz="2400" i="1" dirty="0">
                <a:latin typeface="Candara"/>
                <a:cs typeface="Candara"/>
              </a:rPr>
              <a:t>can some of you </a:t>
            </a:r>
            <a:r>
              <a:rPr lang="en-US" sz="2400" i="1" dirty="0" smtClean="0">
                <a:latin typeface="Candara"/>
                <a:cs typeface="Candara"/>
              </a:rPr>
              <a:t>say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 </a:t>
            </a:r>
            <a:r>
              <a:rPr lang="en-US" sz="2400" i="1" dirty="0">
                <a:latin typeface="Candara"/>
                <a:cs typeface="Candara"/>
              </a:rPr>
              <a:t>that there is no resurrection of the dead? (v. 12</a:t>
            </a:r>
            <a:r>
              <a:rPr lang="en-US" sz="2400" i="1" dirty="0" smtClean="0">
                <a:latin typeface="Candara"/>
                <a:cs typeface="Candara"/>
              </a:rPr>
              <a:t>)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594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there is no resurrection,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message and faith are in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vain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because not even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has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been raised.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 smtClean="0">
                <a:latin typeface="Candara"/>
                <a:cs typeface="Candara"/>
              </a:rPr>
              <a:t>13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But if there is no resurrection of the dead, then not even Christ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has been raised. </a:t>
            </a:r>
            <a:r>
              <a:rPr lang="en-US" sz="2200" b="1" i="1" baseline="30000" dirty="0">
                <a:latin typeface="Candara"/>
                <a:cs typeface="Candara"/>
              </a:rPr>
              <a:t>14 </a:t>
            </a:r>
            <a:r>
              <a:rPr lang="en-US" sz="2200" i="1" dirty="0">
                <a:latin typeface="Candara"/>
                <a:cs typeface="Candara"/>
              </a:rPr>
              <a:t>And if Christ has not been raised, then our preaching is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in vain and your faith is in vain. </a:t>
            </a:r>
            <a:r>
              <a:rPr lang="en-US" sz="2200" b="1" i="1" baseline="30000" dirty="0">
                <a:latin typeface="Candara"/>
                <a:cs typeface="Candara"/>
              </a:rPr>
              <a:t>15 </a:t>
            </a:r>
            <a:r>
              <a:rPr lang="en-US" sz="2200" i="1" dirty="0">
                <a:latin typeface="Candara"/>
                <a:cs typeface="Candara"/>
              </a:rPr>
              <a:t>We are even found to be misrepresenting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God, because we testified about God that he raised Christ, whom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he did not raise if it is true that the dead are not raised. (vs. 13-15)</a:t>
            </a:r>
            <a:endParaRPr lang="en-US" sz="2200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resurrection of Christ is a foundation of all of Christian faith and messages; without it our faith is in vain.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Moreover, the gospel is a lie and our sharing of the gospel makes us fabricators of the lie.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the end, the validity of faith and message is empty without the resurrection of the dead.</a:t>
            </a:r>
          </a:p>
        </p:txBody>
      </p:sp>
    </p:spTree>
    <p:extLst>
      <p:ext uri="{BB962C8B-B14F-4D97-AF65-F5344CB8AC3E}">
        <p14:creationId xmlns:p14="http://schemas.microsoft.com/office/powerpoint/2010/main" val="311142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there is no resurrection,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are still in our sins because the atoning death of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 on the cross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nullified.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16</a:t>
            </a:r>
            <a:r>
              <a:rPr lang="en-US" sz="2200" i="1" dirty="0">
                <a:latin typeface="Candara"/>
                <a:cs typeface="Candara"/>
              </a:rPr>
              <a:t> For if the dead are not raised,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not even Christ has been raised. 17 And if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Christ has not been raised, your faith is futile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and you are still in your sins. (vs. 16-17)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Christ’s death was the substitutionary atonement for our sins; without the resurrection, it accomplishes nothing for us.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If we are still in our sins, then we are still under the judgment and wrath of God without hope.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resurrection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Christ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alone validates who Christ claimed to be and what he has done for us!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9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IF THERE IS NO RESURRECTION OF THE DEAD?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99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there is no resurrection,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we have no hope facing death because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believers who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died in Christ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are lost and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perished.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 Then those also who have fallen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asleep in Christ have perished. (v. </a:t>
            </a:r>
            <a:r>
              <a:rPr lang="en-US" sz="2200" i="1" dirty="0" smtClean="0">
                <a:latin typeface="Candara"/>
                <a:cs typeface="Candara"/>
              </a:rPr>
              <a:t>18)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14</a:t>
            </a:r>
            <a:r>
              <a:rPr lang="en-US" sz="2200" i="1" dirty="0">
                <a:latin typeface="Candara"/>
                <a:cs typeface="Candara"/>
              </a:rPr>
              <a:t> For since we believe that Jesus died and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rose again, even so, through Jesus, God will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bring with him those who have fallen asleep.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1 Thessalonians 4:</a:t>
            </a:r>
            <a:r>
              <a:rPr lang="en-US" sz="2200" i="1" dirty="0" smtClean="0">
                <a:latin typeface="Candara"/>
                <a:cs typeface="Candara"/>
              </a:rPr>
              <a:t>14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If there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no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resurrection, those who died in Christ as believers are perished without eternal life in Christ (Jn. 3:16)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means there is no true comfort for our grieving for those who went to be with the Lord.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Furthermore, there is no hope for us in facing our own death.</a:t>
            </a:r>
          </a:p>
        </p:txBody>
      </p:sp>
    </p:spTree>
    <p:extLst>
      <p:ext uri="{BB962C8B-B14F-4D97-AF65-F5344CB8AC3E}">
        <p14:creationId xmlns:p14="http://schemas.microsoft.com/office/powerpoint/2010/main" val="2435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65946</TotalTime>
  <Words>453</Words>
  <Application>Microsoft Macintosh PowerPoint</Application>
  <PresentationFormat>On-screen Show (4:3)</PresentationFormat>
  <Paragraphs>116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18</vt:i4>
      </vt:variant>
    </vt:vector>
  </HeadingPairs>
  <TitlesOfParts>
    <vt:vector size="52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PowerPoint Presentation</vt:lpstr>
      <vt:lpstr>Scripture Reading</vt:lpstr>
      <vt:lpstr>If There Is No Resurrection</vt:lpstr>
      <vt:lpstr>RECAP: THE RESURRECTION OF CHRIST  AS THE GOOD NEWS OF EASTER  </vt:lpstr>
      <vt:lpstr>RECAP: THE RESURRECTION OF CHRIST  AS THE GOOD NEWS OF EASTER  </vt:lpstr>
      <vt:lpstr>WHAT IF THERE IS NO RESURRECTION OF THE DEAD?</vt:lpstr>
      <vt:lpstr>WHAT IF THERE IS NO RESURRECTION OF THE DEAD?</vt:lpstr>
      <vt:lpstr>WHAT IF THERE IS NO RESURRECTION OF THE DEAD?</vt:lpstr>
      <vt:lpstr>WHAT IF THERE IS NO RESURRECTION OF THE DEAD?</vt:lpstr>
      <vt:lpstr>WHAT IF THERE IS NO RESURRECTION OF THE DEAD?</vt:lpstr>
      <vt:lpstr>PowerPoint Presentation</vt:lpstr>
      <vt:lpstr>WHAT IF THERE IS NO RESURRECTION OF THE DEAD?</vt:lpstr>
      <vt:lpstr>WHAT IF THERE IS NO RESURRECTION OF THE DEAD?</vt:lpstr>
      <vt:lpstr>THREE PRACTICAL QUESTIONS  FOR OUR EVERYDAY LIFE</vt:lpstr>
      <vt:lpstr>PowerPoint Presentation</vt:lpstr>
      <vt:lpstr>PowerPoint Presentation</vt:lpstr>
      <vt:lpstr>PowerPoint Presentation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CrossWay Worship</cp:lastModifiedBy>
  <cp:revision>3034</cp:revision>
  <cp:lastPrinted>2015-03-08T16:07:57Z</cp:lastPrinted>
  <dcterms:created xsi:type="dcterms:W3CDTF">2007-10-20T20:09:35Z</dcterms:created>
  <dcterms:modified xsi:type="dcterms:W3CDTF">2015-04-12T17:21:41Z</dcterms:modified>
</cp:coreProperties>
</file>