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15" r:id="rId27"/>
    <p:sldMasterId id="2147511039" r:id="rId28"/>
    <p:sldMasterId id="2147511063" r:id="rId29"/>
    <p:sldMasterId id="2147511075" r:id="rId30"/>
    <p:sldMasterId id="2147511087" r:id="rId31"/>
    <p:sldMasterId id="2147511099" r:id="rId32"/>
    <p:sldMasterId id="2147511111" r:id="rId33"/>
    <p:sldMasterId id="2147511123" r:id="rId34"/>
  </p:sldMasterIdLst>
  <p:notesMasterIdLst>
    <p:notesMasterId r:id="rId49"/>
  </p:notesMasterIdLst>
  <p:handoutMasterIdLst>
    <p:handoutMasterId r:id="rId50"/>
  </p:handoutMasterIdLst>
  <p:sldIdLst>
    <p:sldId id="1626" r:id="rId35"/>
    <p:sldId id="2486" r:id="rId36"/>
    <p:sldId id="2671" r:id="rId37"/>
    <p:sldId id="2750" r:id="rId38"/>
    <p:sldId id="2778" r:id="rId39"/>
    <p:sldId id="2779" r:id="rId40"/>
    <p:sldId id="2796" r:id="rId41"/>
    <p:sldId id="2797" r:id="rId42"/>
    <p:sldId id="2783" r:id="rId43"/>
    <p:sldId id="2798" r:id="rId44"/>
    <p:sldId id="2781" r:id="rId45"/>
    <p:sldId id="2784" r:id="rId46"/>
    <p:sldId id="2496" r:id="rId47"/>
    <p:sldId id="1929" r:id="rId4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4" autoAdjust="0"/>
    <p:restoredTop sz="94660"/>
  </p:normalViewPr>
  <p:slideViewPr>
    <p:cSldViewPr>
      <p:cViewPr>
        <p:scale>
          <a:sx n="94" d="100"/>
          <a:sy n="94" d="100"/>
        </p:scale>
        <p:origin x="-1208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6.xml"/><Relationship Id="rId41" Type="http://schemas.openxmlformats.org/officeDocument/2006/relationships/slide" Target="slides/slide7.xml"/><Relationship Id="rId42" Type="http://schemas.openxmlformats.org/officeDocument/2006/relationships/slide" Target="slides/slide8.xml"/><Relationship Id="rId43" Type="http://schemas.openxmlformats.org/officeDocument/2006/relationships/slide" Target="slides/slide9.xml"/><Relationship Id="rId44" Type="http://schemas.openxmlformats.org/officeDocument/2006/relationships/slide" Target="slides/slide10.xml"/><Relationship Id="rId45" Type="http://schemas.openxmlformats.org/officeDocument/2006/relationships/slide" Target="slides/slide11.xml"/><Relationship Id="rId46" Type="http://schemas.openxmlformats.org/officeDocument/2006/relationships/slide" Target="slides/slide12.xml"/><Relationship Id="rId47" Type="http://schemas.openxmlformats.org/officeDocument/2006/relationships/slide" Target="slides/slide13.xml"/><Relationship Id="rId48" Type="http://schemas.openxmlformats.org/officeDocument/2006/relationships/slide" Target="slides/slide14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" Target="slides/slide1.xml"/><Relationship Id="rId36" Type="http://schemas.openxmlformats.org/officeDocument/2006/relationships/slide" Target="slides/slide2.xml"/><Relationship Id="rId37" Type="http://schemas.openxmlformats.org/officeDocument/2006/relationships/slide" Target="slides/slide3.xml"/><Relationship Id="rId38" Type="http://schemas.openxmlformats.org/officeDocument/2006/relationships/slide" Target="slides/slide4.xml"/><Relationship Id="rId39" Type="http://schemas.openxmlformats.org/officeDocument/2006/relationships/slide" Target="slides/slide5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3/29/15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3/29/15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566C9-436E-5446-8C2F-A64C5671F7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82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096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69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8969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17636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3414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394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6431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7491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1857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332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6433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05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81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892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772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04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64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46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882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20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72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7E17-A737-C44A-9D46-F44A8088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572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9773-DE23-354F-BD7E-B59E053E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558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D176-3AAB-AB41-9EF8-122C7103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687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2F66-6E24-4441-811C-412EECCA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917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C5C8-4C98-9D4E-9398-974CC8D2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431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69AE-1AAE-0C45-BB49-0B865F1F1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198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F51C-7ABA-504E-A688-54733997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23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050E-770C-7B4B-8A4C-DBB81FAB1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2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491-8CFE-A145-89D2-11756E77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471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07BB-003C-2E4B-93FF-8BF799C9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281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E4F61-A3D8-1F46-8A20-4FD03CA19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560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D96C-6E2F-064B-BBA1-B1509EDD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536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EE85-3FAA-BE49-B471-0127BBE6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4153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B9DB-911E-044E-A7B8-0D406C47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251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F7D4-93F4-284F-8CEA-5A8FFA26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139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1AE8-E175-6040-AE31-236BBD75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724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3DF3-9F6B-5A4F-9E14-45134F4E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140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1525-86D5-5C4A-B1C9-18938325D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3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9CB3-641A-DB4E-AA79-B8D61804D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114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589E-8E55-E947-AE54-2C263E60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775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4560-6056-E747-9B90-1F37B18C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520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1ADD-1D46-444B-8F19-8F62BAE9E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907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718A-027D-9646-A3BE-7C0C124F9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290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667E6-5E6F-934A-90E8-DD013E4E2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427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6993-8A7D-BE40-B2A0-02F87FAFB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991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2FAB-4DD2-E84D-8FE2-FCBB253CF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9435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6385-D970-4243-837B-9987D18FA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8603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3E5-7A27-BB4B-A7C8-AA377B17A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8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BB78E-F8B5-B444-8753-D24E50D9B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626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1DD1-1251-6040-BCA6-92C934896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804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996A-9510-C24C-BF86-C1D4A6F73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3330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6DE9-BC5C-2448-8EE0-4C3F7450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6452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7820-FDE8-7044-8FBB-8981F334C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336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F46B-C909-184B-9D7D-A8624C9E5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1015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9FBD-E720-E84A-8110-36EF73F2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131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D375-4B65-924D-B5FD-0853D260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798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465D-08F7-5D46-A81F-1550DCEE4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1269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B57D-8E2F-8C42-9341-D241A925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8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D6F5-3046-E747-B6F9-FF1DCF50A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026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36B1-78AD-E547-A9F5-F1194837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62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35A6-4659-024C-8DFF-CEA01F55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4098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B0D0-378C-534B-8018-25A1A091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709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D2FD-F9EF-6D49-86EC-9A94EA4B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138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1DEF-D6D6-AB4C-8037-88180CB7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7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1.xml"/><Relationship Id="rId12" Type="http://schemas.openxmlformats.org/officeDocument/2006/relationships/theme" Target="../theme/theme3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2.xml"/><Relationship Id="rId12" Type="http://schemas.openxmlformats.org/officeDocument/2006/relationships/theme" Target="../theme/theme3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3.xml"/><Relationship Id="rId12" Type="http://schemas.openxmlformats.org/officeDocument/2006/relationships/theme" Target="../theme/theme3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49.xml"/><Relationship Id="rId8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4.xml"/><Relationship Id="rId12" Type="http://schemas.openxmlformats.org/officeDocument/2006/relationships/theme" Target="../theme/theme3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0.xml"/><Relationship Id="rId8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theme" Target="../theme/theme3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16" r:id="rId1"/>
    <p:sldLayoutId id="2147511017" r:id="rId2"/>
    <p:sldLayoutId id="2147511018" r:id="rId3"/>
    <p:sldLayoutId id="2147511019" r:id="rId4"/>
    <p:sldLayoutId id="2147511020" r:id="rId5"/>
    <p:sldLayoutId id="2147511021" r:id="rId6"/>
    <p:sldLayoutId id="2147511022" r:id="rId7"/>
    <p:sldLayoutId id="2147511023" r:id="rId8"/>
    <p:sldLayoutId id="2147511024" r:id="rId9"/>
    <p:sldLayoutId id="2147511025" r:id="rId10"/>
    <p:sldLayoutId id="21475110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76" r:id="rId1"/>
    <p:sldLayoutId id="2147511077" r:id="rId2"/>
    <p:sldLayoutId id="2147511078" r:id="rId3"/>
    <p:sldLayoutId id="2147511079" r:id="rId4"/>
    <p:sldLayoutId id="2147511080" r:id="rId5"/>
    <p:sldLayoutId id="2147511081" r:id="rId6"/>
    <p:sldLayoutId id="2147511082" r:id="rId7"/>
    <p:sldLayoutId id="2147511083" r:id="rId8"/>
    <p:sldLayoutId id="2147511084" r:id="rId9"/>
    <p:sldLayoutId id="2147511085" r:id="rId10"/>
    <p:sldLayoutId id="2147511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716F8E90-25F5-804D-B97F-CF2A0FFC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88" r:id="rId1"/>
    <p:sldLayoutId id="2147511089" r:id="rId2"/>
    <p:sldLayoutId id="2147511090" r:id="rId3"/>
    <p:sldLayoutId id="2147511091" r:id="rId4"/>
    <p:sldLayoutId id="2147511092" r:id="rId5"/>
    <p:sldLayoutId id="2147511093" r:id="rId6"/>
    <p:sldLayoutId id="2147511094" r:id="rId7"/>
    <p:sldLayoutId id="2147511095" r:id="rId8"/>
    <p:sldLayoutId id="2147511096" r:id="rId9"/>
    <p:sldLayoutId id="2147511097" r:id="rId10"/>
    <p:sldLayoutId id="2147511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2B09246-444E-CF4A-9226-F7B6327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00" r:id="rId1"/>
    <p:sldLayoutId id="2147511101" r:id="rId2"/>
    <p:sldLayoutId id="2147511102" r:id="rId3"/>
    <p:sldLayoutId id="2147511103" r:id="rId4"/>
    <p:sldLayoutId id="2147511104" r:id="rId5"/>
    <p:sldLayoutId id="2147511105" r:id="rId6"/>
    <p:sldLayoutId id="2147511106" r:id="rId7"/>
    <p:sldLayoutId id="2147511107" r:id="rId8"/>
    <p:sldLayoutId id="2147511108" r:id="rId9"/>
    <p:sldLayoutId id="2147511109" r:id="rId10"/>
    <p:sldLayoutId id="2147511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C07C5F23-A5C0-0647-8166-CF6490485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12" r:id="rId1"/>
    <p:sldLayoutId id="2147511113" r:id="rId2"/>
    <p:sldLayoutId id="2147511114" r:id="rId3"/>
    <p:sldLayoutId id="2147511115" r:id="rId4"/>
    <p:sldLayoutId id="2147511116" r:id="rId5"/>
    <p:sldLayoutId id="2147511117" r:id="rId6"/>
    <p:sldLayoutId id="2147511118" r:id="rId7"/>
    <p:sldLayoutId id="2147511119" r:id="rId8"/>
    <p:sldLayoutId id="2147511120" r:id="rId9"/>
    <p:sldLayoutId id="2147511121" r:id="rId10"/>
    <p:sldLayoutId id="2147511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6398F6E-A68F-DB4B-B414-379BBD23E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24" r:id="rId1"/>
    <p:sldLayoutId id="2147511125" r:id="rId2"/>
    <p:sldLayoutId id="2147511126" r:id="rId3"/>
    <p:sldLayoutId id="2147511127" r:id="rId4"/>
    <p:sldLayoutId id="2147511128" r:id="rId5"/>
    <p:sldLayoutId id="2147511129" r:id="rId6"/>
    <p:sldLayoutId id="2147511130" r:id="rId7"/>
    <p:sldLayoutId id="2147511131" r:id="rId8"/>
    <p:sldLayoutId id="2147511132" r:id="rId9"/>
    <p:sldLayoutId id="2147511133" r:id="rId10"/>
    <p:sldLayoutId id="2147511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PRINCIPLES SHOULD WE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FOLLOW IN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PUBLIC WORSHIP/GATHERINGS?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95400"/>
            <a:ext cx="8869995" cy="55626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altLang="ko-KR" sz="2400" b="1" dirty="0" smtClean="0">
                <a:latin typeface="Candara" charset="0"/>
                <a:ea typeface="MS PGothic" charset="0"/>
                <a:cs typeface="Arial" charset="0"/>
              </a:rPr>
              <a:t>3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	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In public worship/gatherings, we are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to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give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deference to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spiritual leadership of</a:t>
            </a:r>
            <a:r>
              <a:rPr lang="ko-KR" alt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MALE HEADSHIP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in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church. </a:t>
            </a:r>
            <a:endParaRPr lang="en-US" sz="2400" b="1" spc="-1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3175" lvl="2" indent="0" algn="ctr">
              <a:spcBef>
                <a:spcPts val="0"/>
              </a:spcBef>
              <a:buNone/>
              <a:tabLst>
                <a:tab pos="1255713" algn="l"/>
              </a:tabLst>
            </a:pP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 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As 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in all the churches of the saints, </a:t>
            </a:r>
            <a:r>
              <a:rPr lang="en-US" sz="2300" i="1" baseline="30000" dirty="0">
                <a:solidFill>
                  <a:srgbClr val="000000"/>
                </a:solidFill>
                <a:latin typeface="Candara"/>
                <a:cs typeface="Candara"/>
              </a:rPr>
              <a:t>34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 the women should </a:t>
            </a:r>
            <a:b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keep silent in the churches. For they are not permitted to speak, </a:t>
            </a:r>
            <a:b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but should be in submission, as the Law also says. </a:t>
            </a:r>
            <a:r>
              <a:rPr lang="en-US" sz="2300" i="1" baseline="30000" dirty="0">
                <a:solidFill>
                  <a:srgbClr val="000000"/>
                </a:solidFill>
                <a:latin typeface="Candara"/>
                <a:cs typeface="Candara"/>
              </a:rPr>
              <a:t>35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 If there is </a:t>
            </a:r>
            <a:b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anything they desire to learn, let them ask their husbands at home. </a:t>
            </a:r>
            <a:b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For it is shameful for a woman to speak in church. (vs. 33b-35) </a:t>
            </a:r>
            <a:endParaRPr lang="en-US" sz="2300" i="1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marL="3175" lvl="2" indent="0" algn="ctr">
              <a:spcBef>
                <a:spcPts val="0"/>
              </a:spcBef>
              <a:buNone/>
              <a:tabLst>
                <a:tab pos="1255713" algn="l"/>
              </a:tabLst>
            </a:pPr>
            <a:endParaRPr lang="en-US" sz="12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In light of a lager context (this letter and the NT), this does NOT mean </a:t>
            </a:r>
            <a:r>
              <a:rPr lang="en-US" sz="2300" b="1" i="1" kern="1200" dirty="0">
                <a:latin typeface="Candara" charset="0"/>
                <a:ea typeface="ＭＳ Ｐゴシック" charset="0"/>
                <a:cs typeface="Candara" charset="0"/>
              </a:rPr>
              <a:t>absolute silence</a:t>
            </a: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 nor </a:t>
            </a:r>
            <a:r>
              <a:rPr lang="en-US" sz="2300" b="1" i="1" kern="1200" dirty="0">
                <a:latin typeface="Candara" charset="0"/>
                <a:ea typeface="ＭＳ Ｐゴシック" charset="0"/>
                <a:cs typeface="Candara" charset="0"/>
              </a:rPr>
              <a:t>inferior valu</a:t>
            </a: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e of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women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sz="23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In understanding this passage, we must avoid  (1) disregarding specific context and (2) disregarding it as totally  irrelevant.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The b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est may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be in the mixture of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two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: (1) timeless male headship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and (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2)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circumstantial issues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—they are not to speak in judging prophecies (= practicing authority on the church).</a:t>
            </a:r>
            <a:endParaRPr lang="en-US" sz="2300" b="1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64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PRINCIPLES SHOULD WE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FOLLOW IN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PUBLIC WORSHIP/GATHERINGS?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95400"/>
            <a:ext cx="8869995" cy="55626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4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	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In public worship/gatherings, we are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to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submit to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SCRIPTURAL GUIDANCE AND AUTHORITY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for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edification of the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church. </a:t>
            </a:r>
            <a:endParaRPr lang="en-US" sz="2400" b="1" spc="-1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3175" lvl="2" indent="0" algn="ctr">
              <a:spcBef>
                <a:spcPts val="0"/>
              </a:spcBef>
              <a:buNone/>
              <a:tabLst>
                <a:tab pos="1255713" algn="l"/>
              </a:tabLst>
            </a:pP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 </a:t>
            </a:r>
            <a:r>
              <a:rPr lang="en-US" sz="2300" i="1" baseline="30000" dirty="0">
                <a:solidFill>
                  <a:srgbClr val="000000"/>
                </a:solidFill>
                <a:latin typeface="Candara"/>
                <a:cs typeface="Candara"/>
              </a:rPr>
              <a:t>36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 Or was it from you that the word of God came?</a:t>
            </a:r>
          </a:p>
          <a:p>
            <a:pPr marL="3175" lvl="2" indent="0" algn="ctr">
              <a:spcBef>
                <a:spcPts val="0"/>
              </a:spcBef>
              <a:buNone/>
              <a:tabLst>
                <a:tab pos="1255713" algn="l"/>
              </a:tabLst>
            </a:pP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 Or are you the only ones it has reached? </a:t>
            </a:r>
            <a:r>
              <a:rPr lang="en-US" sz="2300" i="1" baseline="30000" dirty="0">
                <a:solidFill>
                  <a:srgbClr val="000000"/>
                </a:solidFill>
                <a:latin typeface="Candara"/>
                <a:cs typeface="Candara"/>
              </a:rPr>
              <a:t>37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 If anyone </a:t>
            </a:r>
            <a:b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thinks that he is a prophet, or spiritual, he should acknowledge</a:t>
            </a:r>
            <a:b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 that the things I am writing to you are a command of the Lord.</a:t>
            </a:r>
            <a:b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lang="en-US" sz="2300" i="1" baseline="30000" dirty="0">
                <a:solidFill>
                  <a:srgbClr val="000000"/>
                </a:solidFill>
                <a:latin typeface="Candara"/>
                <a:cs typeface="Candara"/>
              </a:rPr>
              <a:t>38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 If anyone does not recognize this, he is not recognized. (vs. 36-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38)</a:t>
            </a:r>
          </a:p>
        </p:txBody>
      </p:sp>
    </p:spTree>
    <p:extLst>
      <p:ext uri="{BB962C8B-B14F-4D97-AF65-F5344CB8AC3E}">
        <p14:creationId xmlns:p14="http://schemas.microsoft.com/office/powerpoint/2010/main" val="50550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PRINCIPLES SHOULD WE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FOLLOW IN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PUBLIC WORSHIP/GATHERINGS?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95400"/>
            <a:ext cx="8869995" cy="55626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4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	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In public worship/gatherings, we are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to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submit to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SCRIPTURAL GUIDANCE AND AUTHORITY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for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edification of the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church. </a:t>
            </a:r>
            <a:endParaRPr lang="en-US" sz="2400" b="1" spc="-1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3175" lvl="2" indent="0" algn="ctr">
              <a:spcBef>
                <a:spcPts val="0"/>
              </a:spcBef>
              <a:buNone/>
              <a:tabLst>
                <a:tab pos="1255713" algn="l"/>
              </a:tabLst>
            </a:pPr>
            <a:r>
              <a:rPr lang="en-US" sz="2300" i="1" baseline="30000" dirty="0" smtClean="0">
                <a:solidFill>
                  <a:srgbClr val="000000"/>
                </a:solidFill>
                <a:latin typeface="Candara"/>
                <a:cs typeface="Candara"/>
              </a:rPr>
              <a:t>39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 So, my brothers, 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earnestly 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desire to prophesy, 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and do 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not forbid speaking in tongues. 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300" i="1" baseline="30000" dirty="0" smtClean="0">
                <a:solidFill>
                  <a:srgbClr val="000000"/>
                </a:solidFill>
                <a:latin typeface="Candara"/>
                <a:cs typeface="Candara"/>
              </a:rPr>
              <a:t>40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 But all things 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should 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be 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done</a:t>
            </a:r>
            <a:b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decently and in order. (vs. 39-40) </a:t>
            </a:r>
            <a:endParaRPr lang="en-US" sz="2300" i="1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marL="3175" lvl="2" indent="0" algn="ctr">
              <a:spcBef>
                <a:spcPts val="0"/>
              </a:spcBef>
              <a:buNone/>
              <a:tabLst>
                <a:tab pos="1255713" algn="l"/>
              </a:tabLst>
            </a:pPr>
            <a:endParaRPr lang="en-US" sz="14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In </a:t>
            </a: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concluding his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instructions, </a:t>
            </a: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Paul gives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(1) a </a:t>
            </a: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warning for the spiritually arrogant Corinthians and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(2) a succinct summary. </a:t>
            </a:r>
            <a:endParaRPr lang="en-US" sz="23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The warning is against their pride in their spirituality—they are to recognize Paul’s apostolic authority and be teachable. 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The summary is to strongly encourage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believers </a:t>
            </a: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to prophesy while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not forbidding speaking in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tongues in public worship.</a:t>
            </a:r>
            <a:endParaRPr lang="en-US" sz="2300" b="1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5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534400" cy="51816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In what ways are you more convinced of your need to be a willing participant (not a mere spectator) in public worship/gatherings?  What will you do about it?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would it mean for you to seek </a:t>
            </a:r>
            <a:r>
              <a:rPr lang="en-US" dirty="0" smtClean="0"/>
              <a:t>order &amp; harmony in our church gatherings—i.e., Sunday worship, </a:t>
            </a:r>
            <a:r>
              <a:rPr lang="en-US" dirty="0"/>
              <a:t>homegroup gatherings</a:t>
            </a:r>
            <a:r>
              <a:rPr lang="en-US" dirty="0" smtClean="0"/>
              <a:t>, </a:t>
            </a:r>
            <a:r>
              <a:rPr lang="en-US" dirty="0"/>
              <a:t>men/women’s group </a:t>
            </a:r>
            <a:r>
              <a:rPr lang="en-US" dirty="0" smtClean="0"/>
              <a:t>meetings, etc.? 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would it mean for you to submit to </a:t>
            </a:r>
            <a:r>
              <a:rPr lang="en-US" dirty="0" smtClean="0"/>
              <a:t>the authority and guidance of Scripture in edifying the church?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3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362200"/>
            <a:ext cx="8001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Order and Authority in Public Worship</a:t>
            </a:r>
            <a:endParaRPr lang="en-US" sz="3600" b="1" i="1" cap="small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971800"/>
            <a:ext cx="8001000" cy="2590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Studies in 1 Corinthians Series </a:t>
            </a: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[34]</a:t>
            </a:r>
            <a:endParaRPr lang="en-US" sz="28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1 Corinthians 14:26-40</a:t>
            </a:r>
          </a:p>
          <a:p>
            <a:pPr algn="ctr"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March 29, 2015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1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RECAP: TONGUES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&amp; PROPHECY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IN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LIGHT OF EDIFICATION IN PUBLIC WORSHIP 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650" y="1371600"/>
            <a:ext cx="8815950" cy="53340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300" b="1" dirty="0">
                <a:solidFill>
                  <a:srgbClr val="FF0000"/>
                </a:solidFill>
                <a:latin typeface="Candara"/>
                <a:cs typeface="Candara"/>
              </a:rPr>
              <a:t>Speaking in tongues </a:t>
            </a:r>
            <a:r>
              <a:rPr lang="en-US" sz="2300" b="1" dirty="0">
                <a:latin typeface="Candara"/>
                <a:cs typeface="Candara"/>
              </a:rPr>
              <a:t>is </a:t>
            </a:r>
            <a:r>
              <a:rPr lang="en-US" sz="2300" b="1" dirty="0" smtClean="0">
                <a:latin typeface="Candara"/>
                <a:cs typeface="Candara"/>
              </a:rPr>
              <a:t>a gift </a:t>
            </a:r>
            <a:r>
              <a:rPr lang="en-US" sz="2300" b="1" dirty="0">
                <a:latin typeface="Candara"/>
                <a:cs typeface="Candara"/>
              </a:rPr>
              <a:t>of the Holy Sprit to pray in utterance not understood by the </a:t>
            </a:r>
            <a:r>
              <a:rPr lang="en-US" sz="2300" b="1" dirty="0" smtClean="0">
                <a:latin typeface="Candara"/>
                <a:cs typeface="Candara"/>
              </a:rPr>
              <a:t>speaker (</a:t>
            </a:r>
            <a:r>
              <a:rPr lang="en-US" sz="2300" b="1" i="1" dirty="0" smtClean="0">
                <a:latin typeface="Candara"/>
                <a:cs typeface="Candara"/>
              </a:rPr>
              <a:t>cf</a:t>
            </a:r>
            <a:r>
              <a:rPr lang="en-US" sz="2300" b="1" dirty="0" smtClean="0">
                <a:latin typeface="Candara"/>
                <a:cs typeface="Candara"/>
              </a:rPr>
              <a:t>. Acts 2 &amp; 1 Cor. 14).</a:t>
            </a:r>
            <a:endParaRPr lang="en-US" sz="2300" b="1" dirty="0">
              <a:latin typeface="Candara"/>
              <a:cs typeface="Candara"/>
            </a:endParaRPr>
          </a:p>
          <a:p>
            <a:pPr lvl="1">
              <a:spcBef>
                <a:spcPts val="0"/>
              </a:spcBef>
              <a:buFont typeface="Wingdings" charset="2"/>
              <a:buChar char="ü"/>
            </a:pPr>
            <a:endParaRPr lang="en-US" sz="1200" dirty="0">
              <a:latin typeface="Candara"/>
              <a:cs typeface="Candara"/>
            </a:endParaRPr>
          </a:p>
          <a:p>
            <a:pPr lvl="0">
              <a:spcBef>
                <a:spcPts val="0"/>
              </a:spcBef>
            </a:pPr>
            <a:r>
              <a:rPr lang="en-US" sz="2300" b="1" dirty="0">
                <a:solidFill>
                  <a:srgbClr val="FF0000"/>
                </a:solidFill>
                <a:latin typeface="Candara"/>
                <a:cs typeface="Candara"/>
              </a:rPr>
              <a:t>Prophecy</a:t>
            </a:r>
            <a:r>
              <a:rPr lang="en-US" sz="2300" b="1" dirty="0">
                <a:latin typeface="Candara"/>
                <a:cs typeface="Candara"/>
              </a:rPr>
              <a:t> is a gift of the Holy Sprit to speak a </a:t>
            </a:r>
            <a:r>
              <a:rPr lang="en-US" sz="2300" b="1" dirty="0" smtClean="0">
                <a:latin typeface="Candara"/>
                <a:cs typeface="Candara"/>
              </a:rPr>
              <a:t>word of message </a:t>
            </a:r>
            <a:r>
              <a:rPr lang="en-US" sz="2300" b="1" dirty="0">
                <a:latin typeface="Candara"/>
                <a:cs typeface="Candara"/>
              </a:rPr>
              <a:t>or report prompted spontaneously by the Spirit for the purpose of edification, encouragement, and consolation of the church.</a:t>
            </a:r>
          </a:p>
          <a:p>
            <a:pPr marL="458788" indent="-458788">
              <a:defRPr/>
            </a:pPr>
            <a:endParaRPr lang="en-US" sz="12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5 Reasons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to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prophesy (over tongues)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in services/gatherings.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sz="2300" b="1" dirty="0" smtClean="0">
                <a:latin typeface="Candara"/>
                <a:cs typeface="Candara"/>
              </a:rPr>
              <a:t>#1.  </a:t>
            </a:r>
            <a:r>
              <a:rPr lang="en-US" sz="2300" b="1" u="sng" dirty="0" smtClean="0">
                <a:latin typeface="Candara"/>
                <a:cs typeface="Candara"/>
              </a:rPr>
              <a:t>Audience</a:t>
            </a:r>
            <a:r>
              <a:rPr lang="en-US" sz="2300" b="1" dirty="0" smtClean="0">
                <a:latin typeface="Candara"/>
                <a:cs typeface="Candara"/>
              </a:rPr>
              <a:t>: </a:t>
            </a:r>
            <a:r>
              <a:rPr lang="en-US" sz="2300" i="1" dirty="0" smtClean="0">
                <a:latin typeface="Candara"/>
                <a:cs typeface="Candara"/>
              </a:rPr>
              <a:t>Tongues are to God but prophecy is to people.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sz="2300" b="1" dirty="0" smtClean="0">
                <a:latin typeface="Candara"/>
                <a:cs typeface="Candara"/>
              </a:rPr>
              <a:t>#2. </a:t>
            </a:r>
            <a:r>
              <a:rPr lang="en-US" sz="2300" b="1" u="sng" dirty="0" smtClean="0">
                <a:solidFill>
                  <a:srgbClr val="000000"/>
                </a:solidFill>
                <a:latin typeface="Candara"/>
                <a:cs typeface="Candara"/>
              </a:rPr>
              <a:t>Beneficiaries</a:t>
            </a:r>
            <a:r>
              <a:rPr lang="en-US" sz="2300" b="1" dirty="0" smtClean="0">
                <a:solidFill>
                  <a:srgbClr val="000000"/>
                </a:solidFill>
                <a:latin typeface="Candara"/>
                <a:cs typeface="Candara"/>
              </a:rPr>
              <a:t>: </a:t>
            </a:r>
            <a:r>
              <a:rPr lang="en-US" sz="2300" i="1" dirty="0">
                <a:latin typeface="Candara"/>
                <a:cs typeface="Candara"/>
              </a:rPr>
              <a:t>Tongues </a:t>
            </a:r>
            <a:r>
              <a:rPr lang="en-US" sz="2300" i="1" dirty="0" smtClean="0">
                <a:latin typeface="Candara"/>
                <a:cs typeface="Candara"/>
              </a:rPr>
              <a:t>benefit oneself; prophecy is for others.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sz="2300" b="1" dirty="0" smtClean="0">
                <a:latin typeface="Candara"/>
                <a:cs typeface="Candara"/>
              </a:rPr>
              <a:t>#3. </a:t>
            </a:r>
            <a:r>
              <a:rPr lang="en-US" sz="2300" b="1" u="sng" dirty="0" smtClean="0">
                <a:latin typeface="Candara"/>
                <a:cs typeface="Candara"/>
              </a:rPr>
              <a:t>Intelligibility</a:t>
            </a:r>
            <a:r>
              <a:rPr lang="en-US" sz="2300" dirty="0" smtClean="0">
                <a:latin typeface="Candara"/>
                <a:cs typeface="Candara"/>
              </a:rPr>
              <a:t>: Tongues are not intelligible but prophecy is.</a:t>
            </a:r>
            <a:endParaRPr lang="en-US" sz="2300" b="1" dirty="0" smtClean="0">
              <a:latin typeface="Candara"/>
              <a:cs typeface="Candara"/>
            </a:endParaRPr>
          </a:p>
          <a:p>
            <a:pPr marL="850900" lvl="1" indent="-393700">
              <a:spcBef>
                <a:spcPts val="500"/>
              </a:spcBef>
              <a:buNone/>
            </a:pPr>
            <a:r>
              <a:rPr lang="en-US" sz="2300" b="1" dirty="0" smtClean="0">
                <a:latin typeface="Candara"/>
                <a:cs typeface="Candara"/>
              </a:rPr>
              <a:t>#4. </a:t>
            </a:r>
            <a:r>
              <a:rPr lang="en-US" sz="2300" b="1" u="sng" dirty="0" smtClean="0">
                <a:latin typeface="Candara"/>
                <a:cs typeface="Candara"/>
              </a:rPr>
              <a:t>Edification</a:t>
            </a:r>
            <a:r>
              <a:rPr lang="en-US" sz="2300" b="1" dirty="0" smtClean="0">
                <a:latin typeface="Candara"/>
                <a:cs typeface="Candara"/>
              </a:rPr>
              <a:t>: </a:t>
            </a:r>
            <a:r>
              <a:rPr lang="en-US" sz="2300" i="1" dirty="0" smtClean="0">
                <a:latin typeface="Candara"/>
                <a:cs typeface="Candara"/>
              </a:rPr>
              <a:t>It’s better to speak five understandable words to edify others than ten thousand words in a tongue.</a:t>
            </a:r>
          </a:p>
          <a:p>
            <a:pPr marL="457200" lvl="1" indent="0">
              <a:spcBef>
                <a:spcPts val="500"/>
              </a:spcBef>
              <a:buNone/>
            </a:pPr>
            <a:r>
              <a:rPr lang="en-US" sz="2300" b="1" dirty="0" smtClean="0">
                <a:latin typeface="Candara"/>
                <a:cs typeface="Candara"/>
              </a:rPr>
              <a:t>#5. </a:t>
            </a:r>
            <a:r>
              <a:rPr lang="en-US" sz="2300" b="1" u="sng" dirty="0" smtClean="0">
                <a:latin typeface="Candara"/>
                <a:cs typeface="Candara"/>
              </a:rPr>
              <a:t>Mature Thinking</a:t>
            </a:r>
            <a:r>
              <a:rPr lang="en-US" sz="2300" b="1" dirty="0" smtClean="0">
                <a:latin typeface="Candara"/>
                <a:cs typeface="Candara"/>
              </a:rPr>
              <a:t>: </a:t>
            </a:r>
            <a:r>
              <a:rPr lang="en-US" sz="2300" i="1" dirty="0" smtClean="0">
                <a:latin typeface="Candara"/>
                <a:cs typeface="Candara"/>
              </a:rPr>
              <a:t>It is shrewd to seek to prophesy in gatherings.</a:t>
            </a:r>
            <a:endParaRPr lang="en-US" sz="23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3759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PRINCIPLES SHOULD WE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FOLLOW IN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PUBLIC WORSHIP/GATHERINGS?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95400"/>
            <a:ext cx="8869995" cy="5562600"/>
          </a:xfrm>
        </p:spPr>
        <p:txBody>
          <a:bodyPr/>
          <a:lstStyle/>
          <a:p>
            <a:pPr marL="461963" lvl="0" indent="-461963">
              <a:buNone/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1)	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In public worship/gatherings, we are to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be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WILLING PARTICIPANTS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(not mere spectators)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in edifying the church. </a:t>
            </a:r>
            <a:endParaRPr lang="en-US" sz="2400" b="1" spc="-1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3175" lvl="2" indent="0" algn="ctr">
              <a:spcBef>
                <a:spcPts val="0"/>
              </a:spcBef>
              <a:buNone/>
              <a:tabLst>
                <a:tab pos="1255713" algn="l"/>
              </a:tabLst>
            </a:pPr>
            <a:r>
              <a:rPr lang="en-US" sz="2300" i="1" baseline="30000" dirty="0" smtClean="0">
                <a:latin typeface="Candara"/>
                <a:cs typeface="Candara"/>
              </a:rPr>
              <a:t>26</a:t>
            </a:r>
            <a:r>
              <a:rPr lang="en-US" sz="2300" i="1" dirty="0">
                <a:latin typeface="Candara"/>
                <a:cs typeface="Candara"/>
              </a:rPr>
              <a:t> What then, brothers? W</a:t>
            </a:r>
            <a:r>
              <a:rPr lang="en-US" sz="2300" i="1" dirty="0" smtClean="0">
                <a:latin typeface="Candara"/>
                <a:cs typeface="Candara"/>
              </a:rPr>
              <a:t>hen </a:t>
            </a:r>
            <a:r>
              <a:rPr lang="en-US" sz="2300" i="1" dirty="0">
                <a:latin typeface="Candara"/>
                <a:cs typeface="Candara"/>
              </a:rPr>
              <a:t>you </a:t>
            </a:r>
            <a:r>
              <a:rPr lang="en-US" sz="2300" i="1" dirty="0" smtClean="0">
                <a:latin typeface="Candara"/>
                <a:cs typeface="Candara"/>
              </a:rPr>
              <a:t>come</a:t>
            </a:r>
            <a:br>
              <a:rPr lang="en-US" sz="2300" i="1" dirty="0" smtClean="0">
                <a:latin typeface="Candara"/>
                <a:cs typeface="Candara"/>
              </a:rPr>
            </a:br>
            <a:r>
              <a:rPr lang="en-US" sz="2300" i="1" dirty="0" smtClean="0">
                <a:latin typeface="Candara"/>
                <a:cs typeface="Candara"/>
              </a:rPr>
              <a:t> together</a:t>
            </a:r>
            <a:r>
              <a:rPr lang="en-US" sz="2300" i="1" dirty="0">
                <a:latin typeface="Candara"/>
                <a:cs typeface="Candara"/>
              </a:rPr>
              <a:t>, </a:t>
            </a:r>
            <a:r>
              <a:rPr lang="en-US" sz="2300" i="1" dirty="0" smtClean="0">
                <a:latin typeface="Candara"/>
                <a:cs typeface="Candara"/>
              </a:rPr>
              <a:t>each </a:t>
            </a:r>
            <a:r>
              <a:rPr lang="en-US" sz="2300" i="1" dirty="0">
                <a:latin typeface="Candara"/>
                <a:cs typeface="Candara"/>
              </a:rPr>
              <a:t>one has a hymn, </a:t>
            </a:r>
            <a:r>
              <a:rPr lang="en-US" sz="2300" i="1" dirty="0" smtClean="0">
                <a:latin typeface="Candara"/>
                <a:cs typeface="Candara"/>
              </a:rPr>
              <a:t>a </a:t>
            </a:r>
            <a:r>
              <a:rPr lang="en-US" sz="2300" i="1" dirty="0">
                <a:latin typeface="Candara"/>
                <a:cs typeface="Candara"/>
              </a:rPr>
              <a:t>lesson, </a:t>
            </a:r>
            <a:r>
              <a:rPr lang="en-US" sz="2300" i="1" dirty="0" smtClean="0">
                <a:latin typeface="Candara"/>
                <a:cs typeface="Candara"/>
              </a:rPr>
              <a:t/>
            </a:r>
            <a:br>
              <a:rPr lang="en-US" sz="2300" i="1" dirty="0" smtClean="0">
                <a:latin typeface="Candara"/>
                <a:cs typeface="Candara"/>
              </a:rPr>
            </a:br>
            <a:r>
              <a:rPr lang="en-US" sz="2300" i="1" dirty="0" smtClean="0">
                <a:latin typeface="Candara"/>
                <a:cs typeface="Candara"/>
              </a:rPr>
              <a:t> a </a:t>
            </a:r>
            <a:r>
              <a:rPr lang="en-US" sz="2300" i="1" dirty="0">
                <a:latin typeface="Candara"/>
                <a:cs typeface="Candara"/>
              </a:rPr>
              <a:t>revelation, </a:t>
            </a:r>
            <a:r>
              <a:rPr lang="en-US" sz="2300" i="1" dirty="0" smtClean="0">
                <a:latin typeface="Candara"/>
                <a:cs typeface="Candara"/>
              </a:rPr>
              <a:t>a </a:t>
            </a:r>
            <a:r>
              <a:rPr lang="en-US" sz="2300" i="1" dirty="0">
                <a:latin typeface="Candara"/>
                <a:cs typeface="Candara"/>
              </a:rPr>
              <a:t>tongue, or </a:t>
            </a:r>
            <a:r>
              <a:rPr lang="en-US" sz="2300" i="1" dirty="0" smtClean="0">
                <a:latin typeface="Candara"/>
                <a:cs typeface="Candara"/>
              </a:rPr>
              <a:t>an interpretation</a:t>
            </a:r>
            <a:r>
              <a:rPr lang="en-US" sz="2300" i="1" dirty="0">
                <a:latin typeface="Candara"/>
                <a:cs typeface="Candara"/>
              </a:rPr>
              <a:t>. </a:t>
            </a:r>
            <a:r>
              <a:rPr lang="en-US" sz="2300" i="1" dirty="0" smtClean="0">
                <a:latin typeface="Candara"/>
                <a:cs typeface="Candara"/>
              </a:rPr>
              <a:t/>
            </a:r>
            <a:br>
              <a:rPr lang="en-US" sz="2300" i="1" dirty="0" smtClean="0">
                <a:latin typeface="Candara"/>
                <a:cs typeface="Candara"/>
              </a:rPr>
            </a:br>
            <a:r>
              <a:rPr lang="en-US" sz="2300" i="1" dirty="0" smtClean="0">
                <a:latin typeface="Candara"/>
                <a:cs typeface="Candara"/>
              </a:rPr>
              <a:t> Let </a:t>
            </a:r>
            <a:r>
              <a:rPr lang="en-US" sz="2300" i="1" dirty="0">
                <a:latin typeface="Candara"/>
                <a:cs typeface="Candara"/>
              </a:rPr>
              <a:t>all things be done for building up. (v. 26) </a:t>
            </a:r>
            <a:endParaRPr lang="en-US" sz="2300" i="1" dirty="0" smtClean="0">
              <a:latin typeface="Candara"/>
              <a:cs typeface="Candara"/>
            </a:endParaRPr>
          </a:p>
          <a:p>
            <a:pPr marL="3175" lvl="2" indent="0" algn="ctr">
              <a:spcBef>
                <a:spcPts val="0"/>
              </a:spcBef>
              <a:buNone/>
              <a:tabLst>
                <a:tab pos="1255713" algn="l"/>
              </a:tabLst>
            </a:pPr>
            <a:endParaRPr lang="en-US" sz="14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In the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first</a:t>
            </a: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century, church gatherings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and worship services were more spontaneous and participatory than now.</a:t>
            </a:r>
            <a:endParaRPr lang="en-US" sz="23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Although the external change may be necessary, a key timeless principle is “participation” as the one body of Christ.</a:t>
            </a:r>
            <a:endParaRPr lang="en-US" sz="23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How are we to participate in building up? It’s not necessarily through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on-stage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participation but through willing readiness.</a:t>
            </a:r>
            <a:endParaRPr lang="en-US" sz="2300" b="1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8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PRINCIPLES SHOULD WE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FOLLOW IN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PUBLIC WORSHIP/GATHERINGS?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95400"/>
            <a:ext cx="8869995" cy="55626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	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In public worship/gatherings, we are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to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do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all things in </a:t>
            </a:r>
            <a:r>
              <a:rPr lang="en-US" sz="2400" b="1" u="sng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ORDER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AND HARMONY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for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edification of the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church. </a:t>
            </a:r>
            <a:endParaRPr lang="en-US" sz="2400" b="1" spc="-1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3175" lvl="2" indent="0" algn="ctr">
              <a:spcBef>
                <a:spcPts val="0"/>
              </a:spcBef>
              <a:buNone/>
              <a:tabLst>
                <a:tab pos="1255713" algn="l"/>
              </a:tabLst>
            </a:pPr>
            <a:r>
              <a:rPr lang="en-US" sz="2300" i="1" baseline="30000" dirty="0" smtClean="0">
                <a:latin typeface="Candara"/>
                <a:cs typeface="Candara"/>
              </a:rPr>
              <a:t>27</a:t>
            </a:r>
            <a:r>
              <a:rPr lang="en-US" sz="2300" i="1" dirty="0" smtClean="0">
                <a:latin typeface="Candara"/>
                <a:cs typeface="Candara"/>
              </a:rPr>
              <a:t> If any speak in a tongue, let there be only two or</a:t>
            </a:r>
            <a:br>
              <a:rPr lang="en-US" sz="2300" i="1" dirty="0" smtClean="0">
                <a:latin typeface="Candara"/>
                <a:cs typeface="Candara"/>
              </a:rPr>
            </a:br>
            <a:r>
              <a:rPr lang="en-US" sz="2300" i="1" dirty="0" smtClean="0">
                <a:latin typeface="Candara"/>
                <a:cs typeface="Candara"/>
              </a:rPr>
              <a:t> at most three, and each in turn, and let someone interpret. </a:t>
            </a:r>
            <a:br>
              <a:rPr lang="en-US" sz="2300" i="1" dirty="0" smtClean="0">
                <a:latin typeface="Candara"/>
                <a:cs typeface="Candara"/>
              </a:rPr>
            </a:br>
            <a:r>
              <a:rPr lang="en-US" sz="2300" i="1" baseline="30000" dirty="0" smtClean="0">
                <a:latin typeface="Candara"/>
                <a:cs typeface="Candara"/>
              </a:rPr>
              <a:t>28</a:t>
            </a:r>
            <a:r>
              <a:rPr lang="en-US" sz="2300" i="1" dirty="0" smtClean="0">
                <a:latin typeface="Candara"/>
                <a:cs typeface="Candara"/>
              </a:rPr>
              <a:t> But if there is no one to interpret, let each of them keep silent</a:t>
            </a:r>
            <a:br>
              <a:rPr lang="en-US" sz="2300" i="1" dirty="0" smtClean="0">
                <a:latin typeface="Candara"/>
                <a:cs typeface="Candara"/>
              </a:rPr>
            </a:br>
            <a:r>
              <a:rPr lang="en-US" sz="2300" i="1" dirty="0" smtClean="0">
                <a:latin typeface="Candara"/>
                <a:cs typeface="Candara"/>
              </a:rPr>
              <a:t> in church and speak to himself and to God. (vs. 27-28)</a:t>
            </a:r>
            <a:endParaRPr lang="en-US" sz="2300" b="1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3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PRINCIPLES SHOULD WE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FOLLOW IN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PUBLIC WORSHIP/GATHERINGS?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95400"/>
            <a:ext cx="8869995" cy="55626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	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In public worship/gatherings, we are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to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do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all things in </a:t>
            </a:r>
            <a:r>
              <a:rPr lang="en-US" sz="2400" b="1" u="sng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ORDER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AND HARMONY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for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edification of the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church. </a:t>
            </a:r>
            <a:endParaRPr lang="en-US" sz="2400" b="1" spc="-1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3175" lvl="2" indent="0" algn="ctr">
              <a:spcBef>
                <a:spcPts val="0"/>
              </a:spcBef>
              <a:buNone/>
              <a:tabLst>
                <a:tab pos="1255713" algn="l"/>
              </a:tabLst>
            </a:pP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 </a:t>
            </a:r>
            <a:r>
              <a:rPr lang="en-US" sz="2300" i="1" baseline="30000" dirty="0">
                <a:solidFill>
                  <a:srgbClr val="000000"/>
                </a:solidFill>
                <a:latin typeface="Candara"/>
                <a:cs typeface="Candara"/>
              </a:rPr>
              <a:t>29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 Let two or three prophets speak, and let the others 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weigh what is 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said. </a:t>
            </a:r>
            <a:r>
              <a:rPr lang="en-US" sz="2300" i="1" baseline="30000" dirty="0">
                <a:solidFill>
                  <a:srgbClr val="000000"/>
                </a:solidFill>
                <a:latin typeface="Candara"/>
                <a:cs typeface="Candara"/>
              </a:rPr>
              <a:t>30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 If a revelation is made to another 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sitting</a:t>
            </a:r>
            <a:b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there,</a:t>
            </a:r>
            <a:r>
              <a:rPr lang="ko-KR" alt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 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let 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the first 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be 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silent. </a:t>
            </a:r>
            <a:r>
              <a:rPr lang="en-US" sz="2300" i="1" baseline="30000" dirty="0">
                <a:solidFill>
                  <a:srgbClr val="000000"/>
                </a:solidFill>
                <a:latin typeface="Candara"/>
                <a:cs typeface="Candara"/>
              </a:rPr>
              <a:t>31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 For you can all prophesy one by 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one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, 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so 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that all 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may 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learn and 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all 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be encouraged, </a:t>
            </a:r>
            <a:r>
              <a:rPr lang="en-US" sz="2300" i="1" baseline="30000" dirty="0">
                <a:solidFill>
                  <a:srgbClr val="000000"/>
                </a:solidFill>
                <a:latin typeface="Candara"/>
                <a:cs typeface="Candara"/>
              </a:rPr>
              <a:t>32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 and the 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spirits of 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prophets are subject to prophets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.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 </a:t>
            </a:r>
            <a:r>
              <a:rPr lang="en-US" sz="2300" i="1" baseline="30000" dirty="0">
                <a:solidFill>
                  <a:srgbClr val="000000"/>
                </a:solidFill>
                <a:latin typeface="Candara"/>
                <a:cs typeface="Candara"/>
              </a:rPr>
              <a:t>33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 For God is 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/>
            </a:r>
            <a:b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not a 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God of confusion but of peace. (vs. 29-33a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)</a:t>
            </a:r>
            <a:endParaRPr lang="en-US" sz="1400" i="1" dirty="0">
              <a:latin typeface="Candara"/>
              <a:cs typeface="Candara"/>
            </a:endParaRPr>
          </a:p>
          <a:p>
            <a:pPr marL="3175" lvl="2" indent="0" algn="ctr">
              <a:spcBef>
                <a:spcPts val="0"/>
              </a:spcBef>
              <a:buNone/>
              <a:tabLst>
                <a:tab pos="1255713" algn="l"/>
              </a:tabLst>
            </a:pPr>
            <a:endParaRPr lang="en-US" sz="12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Encouragement for r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ich participation does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NOT mean that it’s okay to have chaos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and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confusion in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worship/gatherings </a:t>
            </a: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sz="2300" b="1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Tongues speakers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are to be limited to 2-3 with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interpretation</a:t>
            </a:r>
            <a:r>
              <a:rPr lang="en-US" sz="2300" b="1" kern="1200" dirty="0"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in turns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; the same applies to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p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rophecy,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weighing what’s said.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This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orderliness does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NOT mean stoic/somber orderliness but orderly spontaneity or spontaneous orderliness. </a:t>
            </a:r>
            <a:endParaRPr lang="en-US" sz="2300" b="1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6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442099" cy="62117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en-US" sz="2800" dirty="0">
                <a:solidFill>
                  <a:srgbClr val="800000"/>
                </a:solidFill>
                <a:latin typeface="Candara" charset="0"/>
                <a:cs typeface="ＭＳ Ｐゴシック" charset="0"/>
              </a:rPr>
              <a:t>Seven Criteria for Weighing a Prophecy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Does it glorify God rather than the speaker, church, or denomination?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Does it accord with Scripture?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Does it build up the church?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 it spoken in love?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Does the speaker </a:t>
            </a:r>
            <a:r>
              <a:rPr lang="en-US" dirty="0" smtClean="0"/>
              <a:t>submit himself or herself </a:t>
            </a:r>
            <a:r>
              <a:rPr lang="en-US" dirty="0"/>
              <a:t>to the judgment and consensus of others in </a:t>
            </a:r>
            <a:r>
              <a:rPr lang="en-US" dirty="0" smtClean="0"/>
              <a:t>spiritual humility</a:t>
            </a:r>
            <a:r>
              <a:rPr lang="en-US" dirty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 the speaker in control of </a:t>
            </a:r>
            <a:r>
              <a:rPr lang="en-US" dirty="0" smtClean="0"/>
              <a:t>himself </a:t>
            </a:r>
            <a:r>
              <a:rPr lang="en-US" dirty="0"/>
              <a:t>or herself?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 there a reasonable amount of instruction, or does the message seem excessive in detail? </a:t>
            </a:r>
          </a:p>
          <a:p>
            <a:pPr algn="r"/>
            <a:r>
              <a:rPr lang="en-US" dirty="0"/>
              <a:t>― Michael </a:t>
            </a:r>
            <a:r>
              <a:rPr lang="en-US" dirty="0" smtClean="0"/>
              <a:t>Green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342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PRINCIPLES SHOULD WE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FOLLOW IN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PUBLIC WORSHIP/GATHERINGS?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605" y="1295400"/>
            <a:ext cx="8869995" cy="5562600"/>
          </a:xfrm>
        </p:spPr>
        <p:txBody>
          <a:bodyPr/>
          <a:lstStyle/>
          <a:p>
            <a:pPr marL="461963" indent="-461963">
              <a:buNone/>
              <a:defRPr/>
            </a:pPr>
            <a:r>
              <a:rPr lang="en-US" altLang="ko-KR" sz="2400" b="1" dirty="0" smtClean="0">
                <a:latin typeface="Candara" charset="0"/>
                <a:ea typeface="MS PGothic" charset="0"/>
                <a:cs typeface="Arial" charset="0"/>
              </a:rPr>
              <a:t>3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)	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In public worship/gatherings, we are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to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give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deference to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spiritual leadership of</a:t>
            </a:r>
            <a:r>
              <a:rPr lang="ko-KR" alt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2400" b="1" u="sng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MALE HEADSHIP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in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church. </a:t>
            </a:r>
            <a:endParaRPr lang="en-US" sz="2400" b="1" spc="-1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200" i="1" dirty="0" smtClean="0">
              <a:latin typeface="Candara"/>
              <a:cs typeface="Candara"/>
            </a:endParaRPr>
          </a:p>
          <a:p>
            <a:pPr marL="3175" lvl="2" indent="0" algn="ctr">
              <a:spcBef>
                <a:spcPts val="0"/>
              </a:spcBef>
              <a:buNone/>
              <a:tabLst>
                <a:tab pos="1255713" algn="l"/>
              </a:tabLst>
            </a:pP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 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As 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in all the churches of the saints, </a:t>
            </a:r>
            <a:r>
              <a:rPr lang="en-US" sz="2300" i="1" baseline="30000" dirty="0">
                <a:solidFill>
                  <a:srgbClr val="000000"/>
                </a:solidFill>
                <a:latin typeface="Candara"/>
                <a:cs typeface="Candara"/>
              </a:rPr>
              <a:t>34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 the women should </a:t>
            </a:r>
            <a:b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keep silent in the churches. For they are not permitted to speak, </a:t>
            </a:r>
            <a:b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but should be in submission, as the Law also says. </a:t>
            </a:r>
            <a:r>
              <a:rPr lang="en-US" sz="2300" i="1" baseline="30000" dirty="0">
                <a:solidFill>
                  <a:srgbClr val="000000"/>
                </a:solidFill>
                <a:latin typeface="Candara"/>
                <a:cs typeface="Candara"/>
              </a:rPr>
              <a:t>35</a:t>
            </a: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 If there is </a:t>
            </a:r>
            <a:b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anything they desire to learn, let them ask their husbands at home. </a:t>
            </a:r>
            <a:b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</a:b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For it is shameful for a woman to speak in church. (vs. 33b-35) </a:t>
            </a:r>
            <a:endParaRPr lang="en-US" sz="2300" i="1" dirty="0" smtClean="0">
              <a:solidFill>
                <a:srgbClr val="000000"/>
              </a:solidFill>
              <a:latin typeface="Candara"/>
              <a:cs typeface="Candara"/>
            </a:endParaRPr>
          </a:p>
          <a:p>
            <a:pPr marL="3175" lvl="2" indent="0" algn="ctr">
              <a:spcBef>
                <a:spcPts val="0"/>
              </a:spcBef>
              <a:buNone/>
              <a:tabLst>
                <a:tab pos="1255713" algn="l"/>
              </a:tabLst>
            </a:pPr>
            <a:endParaRPr lang="en-US" sz="12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In light of a lager context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(this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letter and the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NT),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this does NOT mean </a:t>
            </a:r>
            <a:r>
              <a:rPr lang="en-US" sz="2300" b="1" i="1" kern="1200" dirty="0" smtClean="0">
                <a:latin typeface="Candara" charset="0"/>
                <a:ea typeface="ＭＳ Ｐゴシック" charset="0"/>
                <a:cs typeface="Candara" charset="0"/>
              </a:rPr>
              <a:t>absolute silence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 nor </a:t>
            </a:r>
            <a:r>
              <a:rPr lang="en-US" sz="2300" b="1" i="1" kern="1200" dirty="0" smtClean="0">
                <a:latin typeface="Candara" charset="0"/>
                <a:ea typeface="ＭＳ Ｐゴシック" charset="0"/>
                <a:cs typeface="Candara" charset="0"/>
              </a:rPr>
              <a:t>inferior valu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e of women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sz="2300" b="1" kern="1200" dirty="0">
              <a:latin typeface="Candara" charset="0"/>
              <a:ea typeface="ＭＳ Ｐゴシック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8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381000"/>
            <a:ext cx="8686799" cy="6324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 b="1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4</a:t>
            </a:r>
            <a: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 </a:t>
            </a:r>
            <a:r>
              <a:rPr lang="en-US" sz="235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Every man who prays or prophesies </a:t>
            </a:r>
            <a: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with</a:t>
            </a:r>
            <a:b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 </a:t>
            </a:r>
            <a:r>
              <a:rPr lang="en-US" sz="235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his head covered dishonors his head, </a:t>
            </a:r>
            <a:r>
              <a:rPr lang="en-US" sz="2350" b="1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5</a:t>
            </a:r>
            <a:r>
              <a:rPr lang="en-US" sz="235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 but every </a:t>
            </a:r>
            <a: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wife</a:t>
            </a:r>
            <a:b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 </a:t>
            </a:r>
            <a:r>
              <a:rPr lang="en-US" sz="235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who prays or prophesies with her head uncovered dishonors </a:t>
            </a:r>
            <a: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her </a:t>
            </a:r>
            <a:r>
              <a:rPr lang="en-US" sz="235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head, since it is the same as if her head were shaven.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1 Corinthians 11:4-5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000" b="1" i="1" dirty="0" smtClean="0">
              <a:solidFill>
                <a:srgbClr val="000000"/>
              </a:solidFill>
              <a:latin typeface="Candara" charset="0"/>
              <a:ea typeface="MS PGothic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 b="1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17</a:t>
            </a:r>
            <a: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 “</a:t>
            </a:r>
            <a:r>
              <a:rPr lang="en-US" sz="235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‘And in the last days it shall be, God declares,</a:t>
            </a:r>
            <a:br>
              <a:rPr lang="en-US" sz="235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35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that I will pour out my Spirit on all flesh,</a:t>
            </a:r>
            <a:br>
              <a:rPr lang="en-US" sz="235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35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and your sons and your daughters shall prophesy,</a:t>
            </a:r>
            <a:br>
              <a:rPr lang="en-US" sz="235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35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   and your young men shall see visions,</a:t>
            </a:r>
            <a:br>
              <a:rPr lang="en-US" sz="235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35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   and your old men shall dream </a:t>
            </a:r>
            <a: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dreams...’”</a:t>
            </a:r>
            <a:b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Acts </a:t>
            </a:r>
            <a:r>
              <a:rPr lang="en-US" sz="235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2:</a:t>
            </a:r>
            <a: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17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</a:t>
            </a:r>
            <a:endParaRPr lang="en-US" sz="1000" b="1" i="1" dirty="0" smtClean="0">
              <a:solidFill>
                <a:srgbClr val="000000"/>
              </a:solidFill>
              <a:latin typeface="Candara" charset="0"/>
              <a:ea typeface="MS PGothic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 b="1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8</a:t>
            </a:r>
            <a:r>
              <a:rPr lang="en-US" sz="235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On the next day we departed and came to Caesarea</a:t>
            </a:r>
            <a: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,</a:t>
            </a:r>
            <a:b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 </a:t>
            </a:r>
            <a:r>
              <a:rPr lang="en-US" sz="235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and we entered the house of Philip the evangelist, who </a:t>
            </a:r>
            <a: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was </a:t>
            </a:r>
            <a:r>
              <a:rPr lang="en-US" sz="235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one of the seven, and stayed with him. </a:t>
            </a:r>
            <a:r>
              <a:rPr lang="en-US" sz="2350" b="1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9</a:t>
            </a:r>
            <a:r>
              <a:rPr lang="en-US" sz="235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He had </a:t>
            </a:r>
            <a: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/>
            </a:r>
            <a:b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four </a:t>
            </a:r>
            <a:r>
              <a:rPr lang="en-US" sz="235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unmarried daughters, who </a:t>
            </a:r>
            <a: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prophesied.</a:t>
            </a:r>
            <a:b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</a:br>
            <a:r>
              <a:rPr lang="en-US" sz="2350" b="1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Acts </a:t>
            </a:r>
            <a:r>
              <a:rPr lang="en-US" sz="235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21:8-9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rgbClr val="000000"/>
                </a:solidFill>
                <a:latin typeface="Candara" charset="0"/>
                <a:ea typeface="MS PGothic" charset="0"/>
                <a:cs typeface="Times New Roman" charset="0"/>
              </a:rPr>
              <a:t> 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b="1" i="1" dirty="0">
              <a:solidFill>
                <a:srgbClr val="000000"/>
              </a:solidFill>
              <a:latin typeface="Candara" charset="0"/>
              <a:ea typeface="MS PGothic" charset="0"/>
              <a:cs typeface="Times New Roman" charset="0"/>
            </a:endParaRPr>
          </a:p>
          <a:p>
            <a:pPr marL="458788" indent="-458788">
              <a:defRPr/>
            </a:pPr>
            <a:endParaRPr lang="en-US" sz="2000" b="1" dirty="0" smtClean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8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66833</TotalTime>
  <Words>425</Words>
  <Application>Microsoft Macintosh PowerPoint</Application>
  <PresentationFormat>On-screen Show (4:3)</PresentationFormat>
  <Paragraphs>87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34</vt:i4>
      </vt:variant>
      <vt:variant>
        <vt:lpstr>Slide Titles</vt:lpstr>
      </vt:variant>
      <vt:variant>
        <vt:i4>14</vt:i4>
      </vt:variant>
    </vt:vector>
  </HeadingPairs>
  <TitlesOfParts>
    <vt:vector size="48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2_Normal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PowerPoint Presentation</vt:lpstr>
      <vt:lpstr>Order and Authority in Public Worship</vt:lpstr>
      <vt:lpstr>RECAP: TONGUES &amp; PROPHECY IN LIGHT OF EDIFICATION IN PUBLIC WORSHIP  </vt:lpstr>
      <vt:lpstr>WHAT PRINCIPLES SHOULD WE  FOLLOW IN PUBLIC WORSHIP/GATHERINGS? </vt:lpstr>
      <vt:lpstr>WHAT PRINCIPLES SHOULD WE  FOLLOW IN PUBLIC WORSHIP/GATHERINGS? </vt:lpstr>
      <vt:lpstr>WHAT PRINCIPLES SHOULD WE  FOLLOW IN PUBLIC WORSHIP/GATHERINGS? </vt:lpstr>
      <vt:lpstr>PowerPoint Presentation</vt:lpstr>
      <vt:lpstr>WHAT PRINCIPLES SHOULD WE  FOLLOW IN PUBLIC WORSHIP/GATHERINGS? </vt:lpstr>
      <vt:lpstr>PowerPoint Presentation</vt:lpstr>
      <vt:lpstr>WHAT PRINCIPLES SHOULD WE  FOLLOW IN PUBLIC WORSHIP/GATHERINGS? </vt:lpstr>
      <vt:lpstr>WHAT PRINCIPLES SHOULD WE  FOLLOW IN PUBLIC WORSHIP/GATHERINGS? </vt:lpstr>
      <vt:lpstr>WHAT PRINCIPLES SHOULD WE  FOLLOW IN PUBLIC WORSHIP/GATHERINGS? 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3073</cp:revision>
  <cp:lastPrinted>2015-03-08T16:07:57Z</cp:lastPrinted>
  <dcterms:created xsi:type="dcterms:W3CDTF">2007-10-20T20:09:35Z</dcterms:created>
  <dcterms:modified xsi:type="dcterms:W3CDTF">2015-03-29T22:34:34Z</dcterms:modified>
</cp:coreProperties>
</file>