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15" r:id="rId27"/>
    <p:sldMasterId id="2147511039" r:id="rId28"/>
    <p:sldMasterId id="2147511063" r:id="rId29"/>
    <p:sldMasterId id="2147511075" r:id="rId30"/>
    <p:sldMasterId id="2147511087" r:id="rId31"/>
    <p:sldMasterId id="2147511099" r:id="rId32"/>
    <p:sldMasterId id="2147511111" r:id="rId33"/>
  </p:sldMasterIdLst>
  <p:notesMasterIdLst>
    <p:notesMasterId r:id="rId46"/>
  </p:notesMasterIdLst>
  <p:handoutMasterIdLst>
    <p:handoutMasterId r:id="rId47"/>
  </p:handoutMasterIdLst>
  <p:sldIdLst>
    <p:sldId id="1626" r:id="rId34"/>
    <p:sldId id="2486" r:id="rId35"/>
    <p:sldId id="2487" r:id="rId36"/>
    <p:sldId id="2488" r:id="rId37"/>
    <p:sldId id="2620" r:id="rId38"/>
    <p:sldId id="2624" r:id="rId39"/>
    <p:sldId id="2621" r:id="rId40"/>
    <p:sldId id="2600" r:id="rId41"/>
    <p:sldId id="2622" r:id="rId42"/>
    <p:sldId id="2623" r:id="rId43"/>
    <p:sldId id="2496" r:id="rId44"/>
    <p:sldId id="1929" r:id="rId4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3448" y="-9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Master" Target="slideMasters/slideMaster33.xml"/><Relationship Id="rId34" Type="http://schemas.openxmlformats.org/officeDocument/2006/relationships/slide" Target="slides/slide1.xml"/><Relationship Id="rId35" Type="http://schemas.openxmlformats.org/officeDocument/2006/relationships/slide" Target="slides/slide2.xml"/><Relationship Id="rId36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4.xml"/><Relationship Id="rId38" Type="http://schemas.openxmlformats.org/officeDocument/2006/relationships/slide" Target="slides/slide5.xml"/><Relationship Id="rId39" Type="http://schemas.openxmlformats.org/officeDocument/2006/relationships/slide" Target="slides/slide6.xml"/><Relationship Id="rId40" Type="http://schemas.openxmlformats.org/officeDocument/2006/relationships/slide" Target="slides/slide7.xml"/><Relationship Id="rId41" Type="http://schemas.openxmlformats.org/officeDocument/2006/relationships/slide" Target="slides/slide8.xml"/><Relationship Id="rId42" Type="http://schemas.openxmlformats.org/officeDocument/2006/relationships/slide" Target="slides/slide9.xml"/><Relationship Id="rId43" Type="http://schemas.openxmlformats.org/officeDocument/2006/relationships/slide" Target="slides/slide10.xml"/><Relationship Id="rId44" Type="http://schemas.openxmlformats.org/officeDocument/2006/relationships/slide" Target="slides/slide11.xml"/><Relationship Id="rId45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1/6/15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17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096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9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8969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636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414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39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431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749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1857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332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433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16" r:id="rId1"/>
    <p:sldLayoutId id="2147511017" r:id="rId2"/>
    <p:sldLayoutId id="2147511018" r:id="rId3"/>
    <p:sldLayoutId id="2147511019" r:id="rId4"/>
    <p:sldLayoutId id="2147511020" r:id="rId5"/>
    <p:sldLayoutId id="2147511021" r:id="rId6"/>
    <p:sldLayoutId id="2147511022" r:id="rId7"/>
    <p:sldLayoutId id="2147511023" r:id="rId8"/>
    <p:sldLayoutId id="2147511024" r:id="rId9"/>
    <p:sldLayoutId id="2147511025" r:id="rId10"/>
    <p:sldLayoutId id="21475110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839200" cy="48768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b="1" i="1" baseline="30000" dirty="0">
                <a:latin typeface="Candara" charset="0"/>
                <a:ea typeface="MS PGothic" charset="0"/>
                <a:cs typeface="Candara" charset="0"/>
              </a:rPr>
              <a:t>25</a:t>
            </a: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 Whom have I in heaven but you?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And there is nothing on earth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that I desire besides you.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b="1" i="1" baseline="30000" dirty="0">
                <a:latin typeface="Candara" charset="0"/>
                <a:ea typeface="MS PGothic" charset="0"/>
                <a:cs typeface="Candara" charset="0"/>
              </a:rPr>
              <a:t>26 </a:t>
            </a: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My flesh and my heart may fail,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but God is the strength of my heart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 and my portion forever.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Psalm 73:25-26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2400" b="1" i="1" dirty="0">
              <a:latin typeface="Candara" charset="0"/>
              <a:ea typeface="MS PGothic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7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93950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 what ways are you more convinced of your own need for hope and renewal for each day in the new year 2015?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would it mean for to change your perspective by unchanging truths about God? What is your first step?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might be a regular rhythm/practice through which you can draw daily hope and renewal from the steadfast love and the </a:t>
            </a:r>
            <a:r>
              <a:rPr lang="en-US" dirty="0" smtClean="0"/>
              <a:t>unending </a:t>
            </a:r>
            <a:r>
              <a:rPr lang="en-US" dirty="0"/>
              <a:t>mercies of the LORD?</a:t>
            </a:r>
          </a:p>
        </p:txBody>
      </p:sp>
    </p:spTree>
    <p:extLst>
      <p:ext uri="{BB962C8B-B14F-4D97-AF65-F5344CB8AC3E}">
        <p14:creationId xmlns:p14="http://schemas.microsoft.com/office/powerpoint/2010/main" val="333523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0"/>
            <a:ext cx="8077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Steadfast Love of the L</a:t>
            </a:r>
            <a:r>
              <a:rPr lang="en-US" sz="3600" b="1" i="1" cap="small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ord</a:t>
            </a:r>
            <a:endParaRPr lang="en-US" sz="3600" b="1" i="1" cap="small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3048000"/>
            <a:ext cx="8001000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Hopeful Anticipation Series, Part 5</a:t>
            </a:r>
          </a:p>
          <a:p>
            <a:pPr algn="ctr" eaLnBrk="1" hangingPunct="1">
              <a:buFontTx/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Lamentations 3:1-25</a:t>
            </a:r>
          </a:p>
          <a:p>
            <a:pPr algn="ctr"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January 4, 2015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1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LAMENTATIONS 3: AN ENCOURAGEMENT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FOR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THE NEW YEAR FROM A DIRGE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295400"/>
            <a:ext cx="8716102" cy="54102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2200" i="1" baseline="30000" dirty="0">
                <a:solidFill>
                  <a:srgbClr val="000000"/>
                </a:solidFill>
                <a:latin typeface="Candara"/>
                <a:cs typeface="Candara"/>
              </a:rPr>
              <a:t>22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 The steadfast love of the Lord never ceases;</a:t>
            </a:r>
            <a:b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 his mercies never come to an end;</a:t>
            </a:r>
            <a:b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baseline="30000" dirty="0">
                <a:solidFill>
                  <a:srgbClr val="000000"/>
                </a:solidFill>
                <a:latin typeface="Candara"/>
                <a:cs typeface="Candara"/>
              </a:rPr>
              <a:t>23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 they are new every morning;</a:t>
            </a:r>
            <a:b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 great is your faithfulness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. (vs. 22-23)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800" b="1" u="sng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was written by the prophet Jeremiah not when life was good and delightful </a:t>
            </a:r>
            <a:r>
              <a:rPr lang="en-US" sz="2400" b="1" i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but when life was hard and sorrowful</a:t>
            </a:r>
            <a:r>
              <a:rPr lang="en-US" sz="2400" b="1" i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defRPr/>
            </a:pPr>
            <a:endParaRPr lang="en-US" sz="800" b="1" i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is a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dirge—</a:t>
            </a:r>
            <a:r>
              <a:rPr lang="en-US" sz="2400" b="1" i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despondent laments </a:t>
            </a:r>
            <a:r>
              <a:rPr lang="en-US" sz="2400" b="1" i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for the fall of Jerusalem,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City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of God by the hands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of ungodly Babylonians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. </a:t>
            </a:r>
            <a:endParaRPr lang="en-US" sz="24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is </a:t>
            </a:r>
            <a:r>
              <a:rPr lang="en-US" sz="2400" b="1" i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heart cry to God who brought severe affliction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because of Judah’s rebellion and disobedience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Yet, it contains </a:t>
            </a:r>
            <a:r>
              <a:rPr lang="en-US" sz="2400" b="1" i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an encouragement in ALL circumstances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, which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is timeless for us as well in this new year 2015.</a:t>
            </a:r>
          </a:p>
        </p:txBody>
      </p:sp>
    </p:spTree>
    <p:extLst>
      <p:ext uri="{BB962C8B-B14F-4D97-AF65-F5344CB8AC3E}">
        <p14:creationId xmlns:p14="http://schemas.microsoft.com/office/powerpoint/2010/main" val="113122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SECRET OF HOPE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&amp;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RENEWAL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DOES THIS PASSAGE TEACH US?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371600"/>
            <a:ext cx="8958215" cy="54864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SECRET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#1: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CHANGE your perspective by unchanging truths about God as the first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step toward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your hope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renewal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lvl="0">
              <a:buFont typeface="Wingdings" charset="2"/>
              <a:buChar char="§"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19</a:t>
            </a:r>
            <a:r>
              <a:rPr lang="en-US" sz="2200" i="1" dirty="0">
                <a:latin typeface="Candara"/>
                <a:cs typeface="Candara"/>
              </a:rPr>
              <a:t> Remember my affliction and my wanderings,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the wormwood and the gall!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baseline="30000" dirty="0">
                <a:latin typeface="Candara"/>
                <a:cs typeface="Candara"/>
              </a:rPr>
              <a:t>20</a:t>
            </a:r>
            <a:r>
              <a:rPr lang="en-US" sz="2200" i="1" dirty="0">
                <a:latin typeface="Candara"/>
                <a:cs typeface="Candara"/>
              </a:rPr>
              <a:t> My soul continually remembers it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and is bowed down within me.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baseline="30000" dirty="0">
                <a:latin typeface="Candara"/>
                <a:cs typeface="Candara"/>
              </a:rPr>
              <a:t>21</a:t>
            </a:r>
            <a:r>
              <a:rPr lang="en-US" sz="2200" i="1" dirty="0">
                <a:latin typeface="Candara"/>
                <a:cs typeface="Candara"/>
              </a:rPr>
              <a:t> But this I call to mind,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and therefore I have </a:t>
            </a:r>
            <a:r>
              <a:rPr lang="en-US" sz="2200" i="1" dirty="0" smtClean="0">
                <a:latin typeface="Candara"/>
                <a:cs typeface="Candara"/>
              </a:rPr>
              <a:t>hope: (</a:t>
            </a:r>
            <a:r>
              <a:rPr lang="en-US" sz="2200" i="1" dirty="0">
                <a:latin typeface="Candara"/>
                <a:cs typeface="Candara"/>
              </a:rPr>
              <a:t>vs. </a:t>
            </a:r>
            <a:r>
              <a:rPr lang="en-US" sz="2200" i="1" dirty="0" smtClean="0">
                <a:latin typeface="Candara"/>
                <a:cs typeface="Candara"/>
              </a:rPr>
              <a:t>19-21)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When we think of our own circumstances in introspection,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it often brings us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dow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n,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especially when life is hard.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But,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beginning point of hope amidst hopelessness is to CALL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TO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MIND the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unchanging truths about God’s character.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is what we need as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our own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first step in the new year—to call to mind the trustworthy character of God.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2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SECRET OF HOPE &amp; RENEWAL </a:t>
            </a:r>
            <a:br>
              <a:rPr lang="en-US" sz="28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DOES THIS PASSAGE TEACH US?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371600"/>
            <a:ext cx="8958215" cy="54864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SECRET #2: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CLING to the steadfast love of the LORD—in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darkest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times as well as in good times—as your hope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renewal. 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lvl="0">
              <a:buFont typeface="Wingdings" charset="2"/>
              <a:buChar char="§"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>
                <a:latin typeface="Candara"/>
                <a:cs typeface="Candara"/>
              </a:rPr>
              <a:t>21</a:t>
            </a:r>
            <a:r>
              <a:rPr lang="en-US" sz="2200" i="1" dirty="0">
                <a:latin typeface="Candara"/>
                <a:cs typeface="Candara"/>
              </a:rPr>
              <a:t> But this I call to mind,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and therefore I have hope: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baseline="30000" dirty="0" smtClean="0">
                <a:solidFill>
                  <a:srgbClr val="000000"/>
                </a:solidFill>
                <a:latin typeface="Candara"/>
                <a:cs typeface="Candara"/>
              </a:rPr>
              <a:t>22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 The steadfast love of the Lord never ceases;</a:t>
            </a:r>
            <a:b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 his mercies never come to an end;</a:t>
            </a:r>
            <a:b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baseline="30000" dirty="0" smtClean="0">
                <a:solidFill>
                  <a:srgbClr val="000000"/>
                </a:solidFill>
                <a:latin typeface="Candara"/>
                <a:cs typeface="Candara"/>
              </a:rPr>
              <a:t>23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 they are new every morning;</a:t>
            </a:r>
            <a:b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 great is your faithfulness.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(vs. 2</a:t>
            </a:r>
            <a:r>
              <a:rPr lang="en-US" altLang="ko-KR" sz="2200" i="1" dirty="0" smtClean="0">
                <a:solidFill>
                  <a:srgbClr val="000000"/>
                </a:solidFill>
                <a:latin typeface="Candara"/>
                <a:cs typeface="Candara"/>
              </a:rPr>
              <a:t>1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-23)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Regardless of circumstances, God’s covenantal love never changes nor ceases—this is the TRUTH that we can cling to. 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Keep reflecting on this love and mercy of God until you embrace and believe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it—trust in God’s providential care!</a:t>
            </a:r>
            <a:endParaRPr lang="en-US" sz="2300" b="1" kern="1200" dirty="0" smtClean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We have the undeniable evidence for this: the cross and resurrection of Christ—God’s mercy is measureless!!!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8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05800" cy="59436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31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For the Lord will not</a:t>
            </a:r>
            <a:b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   cast off forever,</a:t>
            </a:r>
            <a:b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32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 but, though he cause grief, he will have compassion</a:t>
            </a:r>
            <a:b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   according to the abundance of his steadfast love;</a:t>
            </a:r>
            <a:b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33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for he does not afflict from his heart</a:t>
            </a:r>
            <a:b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   or grieve the children of men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.</a:t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Lamentations 3:31-32</a:t>
            </a:r>
            <a:endParaRPr lang="en-US" sz="2400" b="1" i="1" dirty="0">
              <a:solidFill>
                <a:srgbClr val="000000"/>
              </a:solidFill>
              <a:latin typeface="Candara" charset="0"/>
              <a:ea typeface="MS PGothic" charset="0"/>
              <a:cs typeface="Times New Roman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2400" b="1" i="1" baseline="30000" dirty="0">
              <a:solidFill>
                <a:srgbClr val="000000"/>
              </a:solidFill>
              <a:latin typeface="Candara" charset="0"/>
              <a:ea typeface="MS PGothic" charset="0"/>
              <a:cs typeface="Times New Roman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b="1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15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“Can a woman forget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her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nursing child, that she should </a:t>
            </a:r>
            <a:b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have no compassion on the son of her womb?</a:t>
            </a:r>
            <a:b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Even these may forget, yet I will not forget you.</a:t>
            </a:r>
            <a:b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16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Behold, I have engraved you on the palms of my hands;</a:t>
            </a:r>
            <a:b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your walls are continually before me.”</a:t>
            </a:r>
            <a:b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Isaiah 49:15-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16</a:t>
            </a:r>
            <a:endParaRPr lang="en-US" sz="2400" b="1" i="1" dirty="0">
              <a:solidFill>
                <a:srgbClr val="000000"/>
              </a:solidFill>
              <a:latin typeface="Candara" charset="0"/>
              <a:ea typeface="MS PGothic" charset="0"/>
              <a:cs typeface="Times New Roman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2400" b="1" i="1" dirty="0">
              <a:solidFill>
                <a:srgbClr val="000000"/>
              </a:solidFill>
              <a:latin typeface="Candara" charset="0"/>
              <a:ea typeface="MS PGothic" charset="0"/>
              <a:cs typeface="Times New Roman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434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SECRET OF HOPE &amp; RENEWAL </a:t>
            </a:r>
            <a:br>
              <a:rPr lang="en-US" sz="28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DOES THIS PASSAGE TEACH US?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371600"/>
            <a:ext cx="8958215" cy="54864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SECRET #3: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LIVE DAY BY DAY, drawing from God’s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mercies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each day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for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your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hope and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renewal.</a:t>
            </a:r>
          </a:p>
          <a:p>
            <a:pPr lvl="0">
              <a:buFont typeface="Wingdings" charset="2"/>
              <a:buChar char="§"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>
                <a:solidFill>
                  <a:srgbClr val="000000"/>
                </a:solidFill>
                <a:latin typeface="Candara"/>
                <a:cs typeface="Candara"/>
              </a:rPr>
              <a:t>23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 they are new every morning;</a:t>
            </a:r>
            <a:b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 great is your faithfulness. 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baseline="30000" dirty="0" smtClean="0">
                <a:latin typeface="Candara"/>
                <a:cs typeface="Candara"/>
              </a:rPr>
              <a:t>24</a:t>
            </a:r>
            <a:r>
              <a:rPr lang="en-US" sz="2200" i="1" dirty="0">
                <a:latin typeface="Candara"/>
                <a:cs typeface="Candara"/>
              </a:rPr>
              <a:t> “The Lord is my portion,” says my soul,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“therefore I will hope in him.</a:t>
            </a:r>
            <a:r>
              <a:rPr lang="en-US" sz="2200" i="1" dirty="0" smtClean="0">
                <a:latin typeface="Candara"/>
                <a:cs typeface="Candara"/>
              </a:rPr>
              <a:t>”</a:t>
            </a:r>
            <a:endParaRPr lang="en-US" sz="22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>
                <a:latin typeface="Candara"/>
                <a:cs typeface="Candara"/>
              </a:rPr>
              <a:t>25</a:t>
            </a:r>
            <a:r>
              <a:rPr lang="en-US" sz="2200" i="1" dirty="0">
                <a:latin typeface="Candara"/>
                <a:cs typeface="Candara"/>
              </a:rPr>
              <a:t> The Lord is good to those who wait for him,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to the soul who seeks him</a:t>
            </a:r>
            <a:r>
              <a:rPr lang="en-US" sz="2200" i="1" dirty="0" smtClean="0">
                <a:latin typeface="Candara"/>
                <a:cs typeface="Candara"/>
              </a:rPr>
              <a:t>. (</a:t>
            </a:r>
            <a:r>
              <a:rPr lang="en-US" sz="2200" i="1" dirty="0">
                <a:latin typeface="Candara"/>
                <a:cs typeface="Candara"/>
              </a:rPr>
              <a:t>vs. </a:t>
            </a:r>
            <a:r>
              <a:rPr lang="en-US" sz="2200" i="1" dirty="0" smtClean="0">
                <a:latin typeface="Candara"/>
                <a:cs typeface="Candara"/>
              </a:rPr>
              <a:t>23-25)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Key is not to try to be strong on our own for tomorrow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but to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live one day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at a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time by God’s grace.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is the wisdom: God’s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mercies are new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each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morning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so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we can lean on Him each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morning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by faith.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So, embrace your brokenness and weakness as a pathway to God’s mercy and renewal.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8254590" cy="6400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800000"/>
                </a:solidFill>
                <a:latin typeface="Candara" charset="0"/>
                <a:cs typeface="ＭＳ Ｐゴシック" charset="0"/>
              </a:rPr>
              <a:t>Day by Day</a:t>
            </a:r>
            <a:br>
              <a:rPr lang="en-US" dirty="0" smtClean="0">
                <a:solidFill>
                  <a:srgbClr val="800000"/>
                </a:solidFill>
                <a:latin typeface="Candara" charset="0"/>
                <a:cs typeface="ＭＳ Ｐゴシック" charset="0"/>
              </a:rPr>
            </a:br>
            <a:r>
              <a:rPr lang="en-US" sz="2000" i="1" dirty="0" smtClean="0"/>
              <a:t>By </a:t>
            </a:r>
            <a:r>
              <a:rPr lang="en-US" sz="2000" i="1" dirty="0" err="1" smtClean="0"/>
              <a:t>Lina</a:t>
            </a:r>
            <a:r>
              <a:rPr lang="en-US" sz="2000" i="1" dirty="0" smtClean="0"/>
              <a:t> </a:t>
            </a:r>
            <a:r>
              <a:rPr lang="en-US" sz="2000" i="1" dirty="0" err="1"/>
              <a:t>Sandell</a:t>
            </a:r>
            <a:r>
              <a:rPr lang="en-US" sz="2000" i="1" dirty="0"/>
              <a:t> </a:t>
            </a:r>
            <a:r>
              <a:rPr lang="en-US" sz="2000" i="1" dirty="0" smtClean="0"/>
              <a:t>[1865]</a:t>
            </a:r>
            <a:endParaRPr lang="en-US" sz="2000" i="1" dirty="0"/>
          </a:p>
          <a:p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sz="2200" dirty="0" smtClean="0"/>
              <a:t>Day </a:t>
            </a:r>
            <a:r>
              <a:rPr lang="en-US" sz="2200" dirty="0"/>
              <a:t>by day, and with each passing moment,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Strength I find to meet my trials here;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Trusting in my Father’s wise bestowment,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I’ve no cause for worry or for fear.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He, whose heart is kind beyond all measure,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Gives unto each day what He deems best,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Lovingly its part of pain and pleasure,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Mingling toil with peace and rest</a:t>
            </a:r>
            <a:r>
              <a:rPr lang="en-US" sz="2200" dirty="0" smtClean="0"/>
              <a:t>.</a:t>
            </a:r>
          </a:p>
          <a:p>
            <a:pPr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2200" dirty="0"/>
              <a:t>Every day the Lord Himself is near me,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With a special mercy for each hour;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All my cares He fain would bear and cheer me,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He whose name is </a:t>
            </a:r>
            <a:r>
              <a:rPr lang="en-US" sz="2200" dirty="0" smtClean="0"/>
              <a:t>Counselor </a:t>
            </a:r>
            <a:r>
              <a:rPr lang="en-US" sz="2200" dirty="0"/>
              <a:t>and </a:t>
            </a:r>
            <a:r>
              <a:rPr lang="en-US" sz="2200" dirty="0" smtClean="0"/>
              <a:t>Power</a:t>
            </a:r>
            <a:r>
              <a:rPr lang="en-US" sz="2200" dirty="0"/>
              <a:t>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The protection of His child and treasure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Is a charge that on Himself He laid;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“As thy days, thy strength shall be in measure,”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This the pledge to me He made.</a:t>
            </a:r>
          </a:p>
          <a:p>
            <a:pPr algn="r">
              <a:spcBef>
                <a:spcPct val="0"/>
              </a:spcBef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SECRET OF HOPE &amp; RENEWAL </a:t>
            </a:r>
            <a:br>
              <a:rPr lang="en-US" sz="28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DOES THIS PASSAGE TEACH US?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371600"/>
            <a:ext cx="8958215" cy="54864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SECRET #4: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Put your hope in God your portion patiently as you trust God’s faithfulness for your renewal and strength.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lvl="0">
              <a:buFont typeface="Wingdings" charset="2"/>
              <a:buChar char="§"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...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great is your faithfulness. </a:t>
            </a:r>
            <a:b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baseline="30000" dirty="0">
                <a:latin typeface="Candara"/>
                <a:cs typeface="Candara"/>
              </a:rPr>
              <a:t>24</a:t>
            </a:r>
            <a:r>
              <a:rPr lang="en-US" sz="2200" i="1" dirty="0">
                <a:latin typeface="Candara"/>
                <a:cs typeface="Candara"/>
              </a:rPr>
              <a:t> “The Lord is my portion,” says my soul,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“therefore I will hope in him.”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>
                <a:latin typeface="Candara"/>
                <a:cs typeface="Candara"/>
              </a:rPr>
              <a:t>25</a:t>
            </a:r>
            <a:r>
              <a:rPr lang="en-US" sz="2200" i="1" dirty="0">
                <a:latin typeface="Candara"/>
                <a:cs typeface="Candara"/>
              </a:rPr>
              <a:t> The Lord is good to those who wait for him,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to the soul who seeks him. (vs. 23b-25)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We must give up on impatient quick fixes, being sway from God’s seemingly slow work to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worldly remedies and hope.</a:t>
            </a:r>
            <a:endParaRPr lang="en-US" sz="2300" b="1" kern="1200" dirty="0" smtClean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key is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“patient waiting”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by faith for the mercy and goodness of the LORD, trusting in God’s providential care.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Make this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as your fixed outlook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for the new year 2015: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Hope in God and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wait patiently for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God to work in mercy day by day!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2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61807</TotalTime>
  <Words>295</Words>
  <Application>Microsoft Macintosh PowerPoint</Application>
  <PresentationFormat>On-screen Show (4:3)</PresentationFormat>
  <Paragraphs>88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33</vt:i4>
      </vt:variant>
      <vt:variant>
        <vt:lpstr>Slide Titles</vt:lpstr>
      </vt:variant>
      <vt:variant>
        <vt:i4>12</vt:i4>
      </vt:variant>
    </vt:vector>
  </HeadingPairs>
  <TitlesOfParts>
    <vt:vector size="45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2_Normal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PowerPoint Presentation</vt:lpstr>
      <vt:lpstr>The Steadfast Love of the Lord</vt:lpstr>
      <vt:lpstr>LAMENTATIONS 3: AN ENCOURAGEMENT  FOR THE NEW YEAR FROM A DIRGE</vt:lpstr>
      <vt:lpstr>WHAT SECRET OF HOPE &amp; RENEWAL  DOES THIS PASSAGE TEACH US?</vt:lpstr>
      <vt:lpstr>WHAT SECRET OF HOPE &amp; RENEWAL  DOES THIS PASSAGE TEACH US?</vt:lpstr>
      <vt:lpstr>PowerPoint Presentation</vt:lpstr>
      <vt:lpstr>WHAT SECRET OF HOPE &amp; RENEWAL  DOES THIS PASSAGE TEACH US?</vt:lpstr>
      <vt:lpstr>PowerPoint Presentation</vt:lpstr>
      <vt:lpstr>WHAT SECRET OF HOPE &amp; RENEWAL  DOES THIS PASSAGE TEACH US?</vt:lpstr>
      <vt:lpstr>PowerPoint Presentation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2891</cp:revision>
  <cp:lastPrinted>2014-10-05T15:08:28Z</cp:lastPrinted>
  <dcterms:created xsi:type="dcterms:W3CDTF">2007-10-20T20:09:35Z</dcterms:created>
  <dcterms:modified xsi:type="dcterms:W3CDTF">2015-01-07T02:15:52Z</dcterms:modified>
</cp:coreProperties>
</file>