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15" r:id="rId27"/>
    <p:sldMasterId id="2147511039" r:id="rId28"/>
    <p:sldMasterId id="2147511063" r:id="rId29"/>
    <p:sldMasterId id="2147511075" r:id="rId30"/>
    <p:sldMasterId id="2147511087" r:id="rId31"/>
    <p:sldMasterId id="2147511099" r:id="rId32"/>
    <p:sldMasterId id="2147511111" r:id="rId33"/>
    <p:sldMasterId id="2147511123" r:id="rId34"/>
  </p:sldMasterIdLst>
  <p:notesMasterIdLst>
    <p:notesMasterId r:id="rId47"/>
  </p:notesMasterIdLst>
  <p:handoutMasterIdLst>
    <p:handoutMasterId r:id="rId48"/>
  </p:handoutMasterIdLst>
  <p:sldIdLst>
    <p:sldId id="1626" r:id="rId35"/>
    <p:sldId id="2486" r:id="rId36"/>
    <p:sldId id="2487" r:id="rId37"/>
    <p:sldId id="2633" r:id="rId38"/>
    <p:sldId id="2488" r:id="rId39"/>
    <p:sldId id="2637" r:id="rId40"/>
    <p:sldId id="2638" r:id="rId41"/>
    <p:sldId id="2641" r:id="rId42"/>
    <p:sldId id="2639" r:id="rId43"/>
    <p:sldId id="2640" r:id="rId44"/>
    <p:sldId id="2496" r:id="rId45"/>
    <p:sldId id="1929" r:id="rId46"/>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9" d="100"/>
          <a:sy n="99" d="100"/>
        </p:scale>
        <p:origin x="-3432" y="-1000"/>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6.xml"/><Relationship Id="rId41" Type="http://schemas.openxmlformats.org/officeDocument/2006/relationships/slide" Target="slides/slide7.xml"/><Relationship Id="rId42" Type="http://schemas.openxmlformats.org/officeDocument/2006/relationships/slide" Target="slides/slide8.xml"/><Relationship Id="rId43" Type="http://schemas.openxmlformats.org/officeDocument/2006/relationships/slide" Target="slides/slide9.xml"/><Relationship Id="rId44" Type="http://schemas.openxmlformats.org/officeDocument/2006/relationships/slide" Target="slides/slide10.xml"/><Relationship Id="rId45" Type="http://schemas.openxmlformats.org/officeDocument/2006/relationships/slide" Target="slides/slide11.xml"/><Relationship Id="rId46" Type="http://schemas.openxmlformats.org/officeDocument/2006/relationships/slide" Target="slides/slide12.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 Target="slides/slide1.xml"/><Relationship Id="rId36" Type="http://schemas.openxmlformats.org/officeDocument/2006/relationships/slide" Target="slides/slide2.xml"/><Relationship Id="rId37" Type="http://schemas.openxmlformats.org/officeDocument/2006/relationships/slide" Target="slides/slide3.xml"/><Relationship Id="rId38" Type="http://schemas.openxmlformats.org/officeDocument/2006/relationships/slide" Target="slides/slide4.xml"/><Relationship Id="rId39" Type="http://schemas.openxmlformats.org/officeDocument/2006/relationships/slide" Target="slides/slide5.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1/26/15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1/26/15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173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238198096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1614269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220078969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109917636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201333414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87350394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190806431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277787491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95821857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348842332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63016433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E7E17-A737-C44A-9D46-F44A808807B9}" type="slidenum">
              <a:rPr lang="en-US"/>
              <a:pPr>
                <a:defRPr/>
              </a:pPr>
              <a:t>‹#›</a:t>
            </a:fld>
            <a:endParaRPr lang="en-US"/>
          </a:p>
        </p:txBody>
      </p:sp>
    </p:spTree>
    <p:extLst>
      <p:ext uri="{BB962C8B-B14F-4D97-AF65-F5344CB8AC3E}">
        <p14:creationId xmlns:p14="http://schemas.microsoft.com/office/powerpoint/2010/main" val="561685721"/>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99773-DE23-354F-BD7E-B59E053E9F45}" type="slidenum">
              <a:rPr lang="en-US"/>
              <a:pPr>
                <a:defRPr/>
              </a:pPr>
              <a:t>‹#›</a:t>
            </a:fld>
            <a:endParaRPr lang="en-US"/>
          </a:p>
        </p:txBody>
      </p:sp>
    </p:spTree>
    <p:extLst>
      <p:ext uri="{BB962C8B-B14F-4D97-AF65-F5344CB8AC3E}">
        <p14:creationId xmlns:p14="http://schemas.microsoft.com/office/powerpoint/2010/main" val="400729558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CD176-3AAB-AB41-9EF8-122C7103B6E9}" type="slidenum">
              <a:rPr lang="en-US"/>
              <a:pPr>
                <a:defRPr/>
              </a:pPr>
              <a:t>‹#›</a:t>
            </a:fld>
            <a:endParaRPr lang="en-US"/>
          </a:p>
        </p:txBody>
      </p:sp>
    </p:spTree>
    <p:extLst>
      <p:ext uri="{BB962C8B-B14F-4D97-AF65-F5344CB8AC3E}">
        <p14:creationId xmlns:p14="http://schemas.microsoft.com/office/powerpoint/2010/main" val="382431687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452F66-6E24-4441-811C-412EECCA523E}" type="slidenum">
              <a:rPr lang="en-US"/>
              <a:pPr>
                <a:defRPr/>
              </a:pPr>
              <a:t>‹#›</a:t>
            </a:fld>
            <a:endParaRPr lang="en-US"/>
          </a:p>
        </p:txBody>
      </p:sp>
    </p:spTree>
    <p:extLst>
      <p:ext uri="{BB962C8B-B14F-4D97-AF65-F5344CB8AC3E}">
        <p14:creationId xmlns:p14="http://schemas.microsoft.com/office/powerpoint/2010/main" val="244798917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43C5C8-4C98-9D4E-9398-974CC8D230C1}" type="slidenum">
              <a:rPr lang="en-US"/>
              <a:pPr>
                <a:defRPr/>
              </a:pPr>
              <a:t>‹#›</a:t>
            </a:fld>
            <a:endParaRPr lang="en-US"/>
          </a:p>
        </p:txBody>
      </p:sp>
    </p:spTree>
    <p:extLst>
      <p:ext uri="{BB962C8B-B14F-4D97-AF65-F5344CB8AC3E}">
        <p14:creationId xmlns:p14="http://schemas.microsoft.com/office/powerpoint/2010/main" val="90968431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B69AE-1AAE-0C45-BB49-0B865F1F150A}" type="slidenum">
              <a:rPr lang="en-US"/>
              <a:pPr>
                <a:defRPr/>
              </a:pPr>
              <a:t>‹#›</a:t>
            </a:fld>
            <a:endParaRPr lang="en-US"/>
          </a:p>
        </p:txBody>
      </p:sp>
    </p:spTree>
    <p:extLst>
      <p:ext uri="{BB962C8B-B14F-4D97-AF65-F5344CB8AC3E}">
        <p14:creationId xmlns:p14="http://schemas.microsoft.com/office/powerpoint/2010/main" val="115219198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1EF51C-7ABA-504E-A688-547339970BF0}" type="slidenum">
              <a:rPr lang="en-US"/>
              <a:pPr>
                <a:defRPr/>
              </a:pPr>
              <a:t>‹#›</a:t>
            </a:fld>
            <a:endParaRPr lang="en-US"/>
          </a:p>
        </p:txBody>
      </p:sp>
    </p:spTree>
    <p:extLst>
      <p:ext uri="{BB962C8B-B14F-4D97-AF65-F5344CB8AC3E}">
        <p14:creationId xmlns:p14="http://schemas.microsoft.com/office/powerpoint/2010/main" val="282193123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8050E-770C-7B4B-8A4C-DBB81FAB1A74}" type="slidenum">
              <a:rPr lang="en-US"/>
              <a:pPr>
                <a:defRPr/>
              </a:pPr>
              <a:t>‹#›</a:t>
            </a:fld>
            <a:endParaRPr lang="en-US"/>
          </a:p>
        </p:txBody>
      </p:sp>
    </p:spTree>
    <p:extLst>
      <p:ext uri="{BB962C8B-B14F-4D97-AF65-F5344CB8AC3E}">
        <p14:creationId xmlns:p14="http://schemas.microsoft.com/office/powerpoint/2010/main" val="3269262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60491-8CFE-A145-89D2-11756E778C42}" type="slidenum">
              <a:rPr lang="en-US"/>
              <a:pPr>
                <a:defRPr/>
              </a:pPr>
              <a:t>‹#›</a:t>
            </a:fld>
            <a:endParaRPr lang="en-US"/>
          </a:p>
        </p:txBody>
      </p:sp>
    </p:spTree>
    <p:extLst>
      <p:ext uri="{BB962C8B-B14F-4D97-AF65-F5344CB8AC3E}">
        <p14:creationId xmlns:p14="http://schemas.microsoft.com/office/powerpoint/2010/main" val="106845471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D07BB-003C-2E4B-93FF-8BF799C924A9}" type="slidenum">
              <a:rPr lang="en-US"/>
              <a:pPr>
                <a:defRPr/>
              </a:pPr>
              <a:t>‹#›</a:t>
            </a:fld>
            <a:endParaRPr lang="en-US"/>
          </a:p>
        </p:txBody>
      </p:sp>
    </p:spTree>
    <p:extLst>
      <p:ext uri="{BB962C8B-B14F-4D97-AF65-F5344CB8AC3E}">
        <p14:creationId xmlns:p14="http://schemas.microsoft.com/office/powerpoint/2010/main" val="299691281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E4F61-A3D8-1F46-8A20-4FD03CA194DE}" type="slidenum">
              <a:rPr lang="en-US"/>
              <a:pPr>
                <a:defRPr/>
              </a:pPr>
              <a:t>‹#›</a:t>
            </a:fld>
            <a:endParaRPr lang="en-US"/>
          </a:p>
        </p:txBody>
      </p:sp>
    </p:spTree>
    <p:extLst>
      <p:ext uri="{BB962C8B-B14F-4D97-AF65-F5344CB8AC3E}">
        <p14:creationId xmlns:p14="http://schemas.microsoft.com/office/powerpoint/2010/main" val="420143560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CD96C-6E2F-064B-BBA1-B1509EDD1FAE}" type="slidenum">
              <a:rPr lang="en-US"/>
              <a:pPr>
                <a:defRPr/>
              </a:pPr>
              <a:t>‹#›</a:t>
            </a:fld>
            <a:endParaRPr lang="en-US"/>
          </a:p>
        </p:txBody>
      </p:sp>
    </p:spTree>
    <p:extLst>
      <p:ext uri="{BB962C8B-B14F-4D97-AF65-F5344CB8AC3E}">
        <p14:creationId xmlns:p14="http://schemas.microsoft.com/office/powerpoint/2010/main" val="223435536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24EE85-3FAA-BE49-B471-0127BBE64AED}" type="slidenum">
              <a:rPr lang="en-US"/>
              <a:pPr>
                <a:defRPr/>
              </a:pPr>
              <a:t>‹#›</a:t>
            </a:fld>
            <a:endParaRPr lang="en-US"/>
          </a:p>
        </p:txBody>
      </p:sp>
    </p:spTree>
    <p:extLst>
      <p:ext uri="{BB962C8B-B14F-4D97-AF65-F5344CB8AC3E}">
        <p14:creationId xmlns:p14="http://schemas.microsoft.com/office/powerpoint/2010/main" val="202898415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DB9DB-911E-044E-A7B8-0D406C470814}" type="slidenum">
              <a:rPr lang="en-US"/>
              <a:pPr>
                <a:defRPr/>
              </a:pPr>
              <a:t>‹#›</a:t>
            </a:fld>
            <a:endParaRPr lang="en-US"/>
          </a:p>
        </p:txBody>
      </p:sp>
    </p:spTree>
    <p:extLst>
      <p:ext uri="{BB962C8B-B14F-4D97-AF65-F5344CB8AC3E}">
        <p14:creationId xmlns:p14="http://schemas.microsoft.com/office/powerpoint/2010/main" val="68784251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1F7D4-93F4-284F-8CEA-5A8FFA264C6D}" type="slidenum">
              <a:rPr lang="en-US"/>
              <a:pPr>
                <a:defRPr/>
              </a:pPr>
              <a:t>‹#›</a:t>
            </a:fld>
            <a:endParaRPr lang="en-US"/>
          </a:p>
        </p:txBody>
      </p:sp>
    </p:spTree>
    <p:extLst>
      <p:ext uri="{BB962C8B-B14F-4D97-AF65-F5344CB8AC3E}">
        <p14:creationId xmlns:p14="http://schemas.microsoft.com/office/powerpoint/2010/main" val="300403139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AD1AE8-E175-6040-AE31-236BBD75ED7F}" type="slidenum">
              <a:rPr lang="en-US"/>
              <a:pPr>
                <a:defRPr/>
              </a:pPr>
              <a:t>‹#›</a:t>
            </a:fld>
            <a:endParaRPr lang="en-US"/>
          </a:p>
        </p:txBody>
      </p:sp>
    </p:spTree>
    <p:extLst>
      <p:ext uri="{BB962C8B-B14F-4D97-AF65-F5344CB8AC3E}">
        <p14:creationId xmlns:p14="http://schemas.microsoft.com/office/powerpoint/2010/main" val="139950724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B83DF3-9F6B-5A4F-9E14-45134F4EF6F6}" type="slidenum">
              <a:rPr lang="en-US"/>
              <a:pPr>
                <a:defRPr/>
              </a:pPr>
              <a:t>‹#›</a:t>
            </a:fld>
            <a:endParaRPr lang="en-US"/>
          </a:p>
        </p:txBody>
      </p:sp>
    </p:spTree>
    <p:extLst>
      <p:ext uri="{BB962C8B-B14F-4D97-AF65-F5344CB8AC3E}">
        <p14:creationId xmlns:p14="http://schemas.microsoft.com/office/powerpoint/2010/main" val="111129140"/>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771525-86D5-5C4A-B1C9-18938325DD78}" type="slidenum">
              <a:rPr lang="en-US"/>
              <a:pPr>
                <a:defRPr/>
              </a:pPr>
              <a:t>‹#›</a:t>
            </a:fld>
            <a:endParaRPr lang="en-US"/>
          </a:p>
        </p:txBody>
      </p:sp>
    </p:spTree>
    <p:extLst>
      <p:ext uri="{BB962C8B-B14F-4D97-AF65-F5344CB8AC3E}">
        <p14:creationId xmlns:p14="http://schemas.microsoft.com/office/powerpoint/2010/main" val="3616023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E29CB3-641A-DB4E-AA79-B8D61804D4E8}" type="slidenum">
              <a:rPr lang="en-US"/>
              <a:pPr>
                <a:defRPr/>
              </a:pPr>
              <a:t>‹#›</a:t>
            </a:fld>
            <a:endParaRPr lang="en-US"/>
          </a:p>
        </p:txBody>
      </p:sp>
    </p:spTree>
    <p:extLst>
      <p:ext uri="{BB962C8B-B14F-4D97-AF65-F5344CB8AC3E}">
        <p14:creationId xmlns:p14="http://schemas.microsoft.com/office/powerpoint/2010/main" val="318905114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5B589E-8E55-E947-AE54-2C263E601F5F}" type="slidenum">
              <a:rPr lang="en-US"/>
              <a:pPr>
                <a:defRPr/>
              </a:pPr>
              <a:t>‹#›</a:t>
            </a:fld>
            <a:endParaRPr lang="en-US"/>
          </a:p>
        </p:txBody>
      </p:sp>
    </p:spTree>
    <p:extLst>
      <p:ext uri="{BB962C8B-B14F-4D97-AF65-F5344CB8AC3E}">
        <p14:creationId xmlns:p14="http://schemas.microsoft.com/office/powerpoint/2010/main" val="356683775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74560-6056-E747-9B90-1F37B18C701E}" type="slidenum">
              <a:rPr lang="en-US"/>
              <a:pPr>
                <a:defRPr/>
              </a:pPr>
              <a:t>‹#›</a:t>
            </a:fld>
            <a:endParaRPr lang="en-US"/>
          </a:p>
        </p:txBody>
      </p:sp>
    </p:spTree>
    <p:extLst>
      <p:ext uri="{BB962C8B-B14F-4D97-AF65-F5344CB8AC3E}">
        <p14:creationId xmlns:p14="http://schemas.microsoft.com/office/powerpoint/2010/main" val="303720520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D1ADD-1D46-444B-8F19-8F62BAE9E31F}" type="slidenum">
              <a:rPr lang="en-US"/>
              <a:pPr>
                <a:defRPr/>
              </a:pPr>
              <a:t>‹#›</a:t>
            </a:fld>
            <a:endParaRPr lang="en-US"/>
          </a:p>
        </p:txBody>
      </p:sp>
    </p:spTree>
    <p:extLst>
      <p:ext uri="{BB962C8B-B14F-4D97-AF65-F5344CB8AC3E}">
        <p14:creationId xmlns:p14="http://schemas.microsoft.com/office/powerpoint/2010/main" val="317194907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D718A-027D-9646-A3BE-7C0C124F9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08290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6667E6-5E6F-934A-90E8-DD013E4E2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103427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B36993-8A7D-BE40-B2A0-02F87FAFB3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12991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832FAB-4DD2-E84D-8FE2-FCBB253CF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094354"/>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D76385-D970-4243-837B-9987D18FA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09860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263E5-7A27-BB4B-A7C8-AA377B17A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8480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9BB78E-F8B5-B444-8753-D24E50D9B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27626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DE1DD1-1251-6040-BCA6-92C934896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018044"/>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2E996A-9510-C24C-BF86-C1D4A6F73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543333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26DE9-BC5C-2448-8EE0-4C3F745090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736645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887820-FDE8-7044-8FBB-8981F334C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97336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7F46B-C909-184B-9D7D-A8624C9E576D}" type="slidenum">
              <a:rPr lang="en-US"/>
              <a:pPr>
                <a:defRPr/>
              </a:pPr>
              <a:t>‹#›</a:t>
            </a:fld>
            <a:endParaRPr lang="en-US"/>
          </a:p>
        </p:txBody>
      </p:sp>
    </p:spTree>
    <p:extLst>
      <p:ext uri="{BB962C8B-B14F-4D97-AF65-F5344CB8AC3E}">
        <p14:creationId xmlns:p14="http://schemas.microsoft.com/office/powerpoint/2010/main" val="275817101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09FBD-E720-E84A-8110-36EF73F20755}" type="slidenum">
              <a:rPr lang="en-US"/>
              <a:pPr>
                <a:defRPr/>
              </a:pPr>
              <a:t>‹#›</a:t>
            </a:fld>
            <a:endParaRPr lang="en-US"/>
          </a:p>
        </p:txBody>
      </p:sp>
    </p:spTree>
    <p:extLst>
      <p:ext uri="{BB962C8B-B14F-4D97-AF65-F5344CB8AC3E}">
        <p14:creationId xmlns:p14="http://schemas.microsoft.com/office/powerpoint/2010/main" val="253587131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3D375-4B65-924D-B5FD-0853D260C2A5}" type="slidenum">
              <a:rPr lang="en-US"/>
              <a:pPr>
                <a:defRPr/>
              </a:pPr>
              <a:t>‹#›</a:t>
            </a:fld>
            <a:endParaRPr lang="en-US"/>
          </a:p>
        </p:txBody>
      </p:sp>
    </p:spTree>
    <p:extLst>
      <p:ext uri="{BB962C8B-B14F-4D97-AF65-F5344CB8AC3E}">
        <p14:creationId xmlns:p14="http://schemas.microsoft.com/office/powerpoint/2010/main" val="7947079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4B465D-08F7-5D46-A81F-1550DCEE4F73}" type="slidenum">
              <a:rPr lang="en-US"/>
              <a:pPr>
                <a:defRPr/>
              </a:pPr>
              <a:t>‹#›</a:t>
            </a:fld>
            <a:endParaRPr lang="en-US"/>
          </a:p>
        </p:txBody>
      </p:sp>
    </p:spTree>
    <p:extLst>
      <p:ext uri="{BB962C8B-B14F-4D97-AF65-F5344CB8AC3E}">
        <p14:creationId xmlns:p14="http://schemas.microsoft.com/office/powerpoint/2010/main" val="397873126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4FB57D-8E2F-8C42-9341-D241A925B57C}" type="slidenum">
              <a:rPr lang="en-US"/>
              <a:pPr>
                <a:defRPr/>
              </a:pPr>
              <a:t>‹#›</a:t>
            </a:fld>
            <a:endParaRPr lang="en-US"/>
          </a:p>
        </p:txBody>
      </p:sp>
    </p:spTree>
    <p:extLst>
      <p:ext uri="{BB962C8B-B14F-4D97-AF65-F5344CB8AC3E}">
        <p14:creationId xmlns:p14="http://schemas.microsoft.com/office/powerpoint/2010/main" val="2640518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C6D6F5-3046-E747-B6F9-FF1DCF50AA3B}" type="slidenum">
              <a:rPr lang="en-US"/>
              <a:pPr>
                <a:defRPr/>
              </a:pPr>
              <a:t>‹#›</a:t>
            </a:fld>
            <a:endParaRPr lang="en-US"/>
          </a:p>
        </p:txBody>
      </p:sp>
    </p:spTree>
    <p:extLst>
      <p:ext uri="{BB962C8B-B14F-4D97-AF65-F5344CB8AC3E}">
        <p14:creationId xmlns:p14="http://schemas.microsoft.com/office/powerpoint/2010/main" val="3513390267"/>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9836B1-78AD-E547-A9F5-F11948376CE9}" type="slidenum">
              <a:rPr lang="en-US"/>
              <a:pPr>
                <a:defRPr/>
              </a:pPr>
              <a:t>‹#›</a:t>
            </a:fld>
            <a:endParaRPr lang="en-US"/>
          </a:p>
        </p:txBody>
      </p:sp>
    </p:spTree>
    <p:extLst>
      <p:ext uri="{BB962C8B-B14F-4D97-AF65-F5344CB8AC3E}">
        <p14:creationId xmlns:p14="http://schemas.microsoft.com/office/powerpoint/2010/main" val="27030162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335A6-4659-024C-8DFF-CEA01F553237}" type="slidenum">
              <a:rPr lang="en-US"/>
              <a:pPr>
                <a:defRPr/>
              </a:pPr>
              <a:t>‹#›</a:t>
            </a:fld>
            <a:endParaRPr lang="en-US"/>
          </a:p>
        </p:txBody>
      </p:sp>
    </p:spTree>
    <p:extLst>
      <p:ext uri="{BB962C8B-B14F-4D97-AF65-F5344CB8AC3E}">
        <p14:creationId xmlns:p14="http://schemas.microsoft.com/office/powerpoint/2010/main" val="317172409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ABB0D0-378C-534B-8018-25A1A0916D29}" type="slidenum">
              <a:rPr lang="en-US"/>
              <a:pPr>
                <a:defRPr/>
              </a:pPr>
              <a:t>‹#›</a:t>
            </a:fld>
            <a:endParaRPr lang="en-US"/>
          </a:p>
        </p:txBody>
      </p:sp>
    </p:spTree>
    <p:extLst>
      <p:ext uri="{BB962C8B-B14F-4D97-AF65-F5344CB8AC3E}">
        <p14:creationId xmlns:p14="http://schemas.microsoft.com/office/powerpoint/2010/main" val="1264037097"/>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DD2FD-F9EF-6D49-86EC-9A94EA4B7655}" type="slidenum">
              <a:rPr lang="en-US"/>
              <a:pPr>
                <a:defRPr/>
              </a:pPr>
              <a:t>‹#›</a:t>
            </a:fld>
            <a:endParaRPr lang="en-US"/>
          </a:p>
        </p:txBody>
      </p:sp>
    </p:spTree>
    <p:extLst>
      <p:ext uri="{BB962C8B-B14F-4D97-AF65-F5344CB8AC3E}">
        <p14:creationId xmlns:p14="http://schemas.microsoft.com/office/powerpoint/2010/main" val="425353138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61DEF-D6D6-AB4C-8037-88180CB74699}" type="slidenum">
              <a:rPr lang="en-US"/>
              <a:pPr>
                <a:defRPr/>
              </a:pPr>
              <a:t>‹#›</a:t>
            </a:fld>
            <a:endParaRPr lang="en-US"/>
          </a:p>
        </p:txBody>
      </p:sp>
    </p:spTree>
    <p:extLst>
      <p:ext uri="{BB962C8B-B14F-4D97-AF65-F5344CB8AC3E}">
        <p14:creationId xmlns:p14="http://schemas.microsoft.com/office/powerpoint/2010/main" val="31778874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2.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3" Type="http://schemas.openxmlformats.org/officeDocument/2006/relationships/image" Target="../media/image1.jpeg"/><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theme" Target="../theme/theme32.xml"/><Relationship Id="rId13" Type="http://schemas.openxmlformats.org/officeDocument/2006/relationships/image" Target="../media/image1.jpeg"/><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4.xml"/><Relationship Id="rId12" Type="http://schemas.openxmlformats.org/officeDocument/2006/relationships/theme" Target="../theme/theme33.xml"/><Relationship Id="rId13" Type="http://schemas.openxmlformats.org/officeDocument/2006/relationships/image" Target="../media/image1.jpeg"/><Relationship Id="rId1" Type="http://schemas.openxmlformats.org/officeDocument/2006/relationships/slideLayout" Target="../slideLayouts/slideLayout354.xml"/><Relationship Id="rId2" Type="http://schemas.openxmlformats.org/officeDocument/2006/relationships/slideLayout" Target="../slideLayouts/slideLayout355.xml"/><Relationship Id="rId3" Type="http://schemas.openxmlformats.org/officeDocument/2006/relationships/slideLayout" Target="../slideLayouts/slideLayout356.xml"/><Relationship Id="rId4" Type="http://schemas.openxmlformats.org/officeDocument/2006/relationships/slideLayout" Target="../slideLayouts/slideLayout357.xml"/><Relationship Id="rId5" Type="http://schemas.openxmlformats.org/officeDocument/2006/relationships/slideLayout" Target="../slideLayouts/slideLayout358.xml"/><Relationship Id="rId6" Type="http://schemas.openxmlformats.org/officeDocument/2006/relationships/slideLayout" Target="../slideLayouts/slideLayout359.xml"/><Relationship Id="rId7" Type="http://schemas.openxmlformats.org/officeDocument/2006/relationships/slideLayout" Target="../slideLayouts/slideLayout360.xml"/><Relationship Id="rId8" Type="http://schemas.openxmlformats.org/officeDocument/2006/relationships/slideLayout" Target="../slideLayouts/slideLayout361.xml"/><Relationship Id="rId9" Type="http://schemas.openxmlformats.org/officeDocument/2006/relationships/slideLayout" Target="../slideLayouts/slideLayout362.xml"/><Relationship Id="rId10"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5.xml"/><Relationship Id="rId12" Type="http://schemas.openxmlformats.org/officeDocument/2006/relationships/theme" Target="../theme/theme34.xml"/><Relationship Id="rId13" Type="http://schemas.openxmlformats.org/officeDocument/2006/relationships/image" Target="../media/image1.jpeg"/><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 Id="rId9" Type="http://schemas.openxmlformats.org/officeDocument/2006/relationships/slideLayout" Target="../slideLayouts/slideLayout373.xml"/><Relationship Id="rId10" Type="http://schemas.openxmlformats.org/officeDocument/2006/relationships/slideLayout" Target="../slideLayouts/slideLayout37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3457151663"/>
      </p:ext>
    </p:extLst>
  </p:cSld>
  <p:clrMap bg1="lt1" tx1="dk1" bg2="lt2" tx2="dk2" accent1="accent1" accent2="accent2" accent3="accent3" accent4="accent4" accent5="accent5" accent6="accent6" hlink="hlink" folHlink="folHlink"/>
  <p:sldLayoutIdLst>
    <p:sldLayoutId id="2147511016" r:id="rId1"/>
    <p:sldLayoutId id="2147511017" r:id="rId2"/>
    <p:sldLayoutId id="2147511018" r:id="rId3"/>
    <p:sldLayoutId id="2147511019" r:id="rId4"/>
    <p:sldLayoutId id="2147511020" r:id="rId5"/>
    <p:sldLayoutId id="2147511021" r:id="rId6"/>
    <p:sldLayoutId id="2147511022" r:id="rId7"/>
    <p:sldLayoutId id="2147511023" r:id="rId8"/>
    <p:sldLayoutId id="2147511024" r:id="rId9"/>
    <p:sldLayoutId id="2147511025" r:id="rId10"/>
    <p:sldLayoutId id="214751102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716F8E90-25F5-804D-B97F-CF2A0FFC92DA}" type="slidenum">
              <a:rPr lang="en-US"/>
              <a:pPr>
                <a:defRPr/>
              </a:pPr>
              <a:t>‹#›</a:t>
            </a:fld>
            <a:endParaRPr lang="en-US"/>
          </a:p>
        </p:txBody>
      </p:sp>
    </p:spTree>
    <p:extLst>
      <p:ext uri="{BB962C8B-B14F-4D97-AF65-F5344CB8AC3E}">
        <p14:creationId xmlns:p14="http://schemas.microsoft.com/office/powerpoint/2010/main" val="4210472281"/>
      </p:ext>
    </p:extLst>
  </p:cSld>
  <p:clrMap bg1="lt1" tx1="dk1" bg2="lt2" tx2="dk2" accent1="accent1" accent2="accent2" accent3="accent3" accent4="accent4" accent5="accent5" accent6="accent6" hlink="hlink" folHlink="folHlink"/>
  <p:sldLayoutIdLst>
    <p:sldLayoutId id="2147511088" r:id="rId1"/>
    <p:sldLayoutId id="2147511089" r:id="rId2"/>
    <p:sldLayoutId id="2147511090" r:id="rId3"/>
    <p:sldLayoutId id="2147511091" r:id="rId4"/>
    <p:sldLayoutId id="2147511092" r:id="rId5"/>
    <p:sldLayoutId id="2147511093" r:id="rId6"/>
    <p:sldLayoutId id="2147511094" r:id="rId7"/>
    <p:sldLayoutId id="2147511095" r:id="rId8"/>
    <p:sldLayoutId id="2147511096" r:id="rId9"/>
    <p:sldLayoutId id="2147511097" r:id="rId10"/>
    <p:sldLayoutId id="21475110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2B09246-444E-CF4A-9226-F7B6327A4A4F}" type="slidenum">
              <a:rPr lang="en-US"/>
              <a:pPr>
                <a:defRPr/>
              </a:pPr>
              <a:t>‹#›</a:t>
            </a:fld>
            <a:endParaRPr lang="en-US"/>
          </a:p>
        </p:txBody>
      </p:sp>
    </p:spTree>
    <p:extLst>
      <p:ext uri="{BB962C8B-B14F-4D97-AF65-F5344CB8AC3E}">
        <p14:creationId xmlns:p14="http://schemas.microsoft.com/office/powerpoint/2010/main" val="916331769"/>
      </p:ext>
    </p:extLst>
  </p:cSld>
  <p:clrMap bg1="lt1" tx1="dk1" bg2="lt2" tx2="dk2" accent1="accent1" accent2="accent2" accent3="accent3" accent4="accent4" accent5="accent5" accent6="accent6" hlink="hlink" folHlink="folHlink"/>
  <p:sldLayoutIdLst>
    <p:sldLayoutId id="2147511100" r:id="rId1"/>
    <p:sldLayoutId id="2147511101" r:id="rId2"/>
    <p:sldLayoutId id="2147511102" r:id="rId3"/>
    <p:sldLayoutId id="2147511103" r:id="rId4"/>
    <p:sldLayoutId id="2147511104" r:id="rId5"/>
    <p:sldLayoutId id="2147511105" r:id="rId6"/>
    <p:sldLayoutId id="2147511106" r:id="rId7"/>
    <p:sldLayoutId id="2147511107" r:id="rId8"/>
    <p:sldLayoutId id="2147511108" r:id="rId9"/>
    <p:sldLayoutId id="2147511109" r:id="rId10"/>
    <p:sldLayoutId id="21475111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C07C5F23-A5C0-0647-8166-CF64904856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930893"/>
      </p:ext>
    </p:extLst>
  </p:cSld>
  <p:clrMap bg1="lt1" tx1="dk1" bg2="lt2" tx2="dk2" accent1="accent1" accent2="accent2" accent3="accent3" accent4="accent4" accent5="accent5" accent6="accent6" hlink="hlink" folHlink="folHlink"/>
  <p:sldLayoutIdLst>
    <p:sldLayoutId id="2147511112" r:id="rId1"/>
    <p:sldLayoutId id="2147511113" r:id="rId2"/>
    <p:sldLayoutId id="2147511114" r:id="rId3"/>
    <p:sldLayoutId id="2147511115" r:id="rId4"/>
    <p:sldLayoutId id="2147511116" r:id="rId5"/>
    <p:sldLayoutId id="2147511117" r:id="rId6"/>
    <p:sldLayoutId id="2147511118" r:id="rId7"/>
    <p:sldLayoutId id="2147511119" r:id="rId8"/>
    <p:sldLayoutId id="2147511120" r:id="rId9"/>
    <p:sldLayoutId id="2147511121" r:id="rId10"/>
    <p:sldLayoutId id="2147511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A6398F6E-A68F-DB4B-B414-379BBD23E5F0}" type="slidenum">
              <a:rPr lang="en-US"/>
              <a:pPr>
                <a:defRPr/>
              </a:pPr>
              <a:t>‹#›</a:t>
            </a:fld>
            <a:endParaRPr lang="en-US"/>
          </a:p>
        </p:txBody>
      </p:sp>
    </p:spTree>
    <p:extLst>
      <p:ext uri="{BB962C8B-B14F-4D97-AF65-F5344CB8AC3E}">
        <p14:creationId xmlns:p14="http://schemas.microsoft.com/office/powerpoint/2010/main" val="4234475855"/>
      </p:ext>
    </p:extLst>
  </p:cSld>
  <p:clrMap bg1="lt1" tx1="dk1" bg2="lt2" tx2="dk2" accent1="accent1" accent2="accent2" accent3="accent3" accent4="accent4" accent5="accent5" accent6="accent6" hlink="hlink" folHlink="folHlink"/>
  <p:sldLayoutIdLst>
    <p:sldLayoutId id="2147511124" r:id="rId1"/>
    <p:sldLayoutId id="2147511125" r:id="rId2"/>
    <p:sldLayoutId id="2147511126" r:id="rId3"/>
    <p:sldLayoutId id="2147511127" r:id="rId4"/>
    <p:sldLayoutId id="2147511128" r:id="rId5"/>
    <p:sldLayoutId id="2147511129" r:id="rId6"/>
    <p:sldLayoutId id="2147511130" r:id="rId7"/>
    <p:sldLayoutId id="2147511131" r:id="rId8"/>
    <p:sldLayoutId id="2147511132" r:id="rId9"/>
    <p:sldLayoutId id="2147511133" r:id="rId10"/>
    <p:sldLayoutId id="2147511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9.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9.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228600"/>
            <a:ext cx="8686800" cy="914400"/>
          </a:xfrm>
        </p:spPr>
        <p:txBody>
          <a:bodyPr/>
          <a:lstStyle/>
          <a:p>
            <a:r>
              <a:rPr lang="en-US" sz="2800" b="1" dirty="0">
                <a:latin typeface="Candara" charset="0"/>
                <a:ea typeface="MS PGothic" charset="0"/>
                <a:cs typeface="Arial" charset="0"/>
              </a:rPr>
              <a:t>THE ORIGIN, PURPOSE, AND </a:t>
            </a:r>
            <a:br>
              <a:rPr lang="en-US" sz="2800" b="1" dirty="0">
                <a:latin typeface="Candara" charset="0"/>
                <a:ea typeface="MS PGothic" charset="0"/>
                <a:cs typeface="Arial" charset="0"/>
              </a:rPr>
            </a:br>
            <a:r>
              <a:rPr lang="en-US" sz="2800" b="1" dirty="0">
                <a:latin typeface="Candara" charset="0"/>
                <a:ea typeface="MS PGothic" charset="0"/>
                <a:cs typeface="Arial" charset="0"/>
              </a:rPr>
              <a:t>IMPLICATION OF THE LORD’S SUPPER</a:t>
            </a:r>
          </a:p>
        </p:txBody>
      </p:sp>
      <p:sp>
        <p:nvSpPr>
          <p:cNvPr id="27651" name="Rectangle 3"/>
          <p:cNvSpPr>
            <a:spLocks noGrp="1" noChangeArrowheads="1"/>
          </p:cNvSpPr>
          <p:nvPr>
            <p:ph type="body" idx="1"/>
          </p:nvPr>
        </p:nvSpPr>
        <p:spPr>
          <a:xfrm>
            <a:off x="121605" y="1219200"/>
            <a:ext cx="8958215" cy="5638800"/>
          </a:xfrm>
        </p:spPr>
        <p:txBody>
          <a:bodyPr/>
          <a:lstStyle/>
          <a:p>
            <a:pPr marL="230188" indent="-230188">
              <a:buNone/>
              <a:defRPr/>
            </a:pPr>
            <a:r>
              <a:rPr lang="en-US" sz="2400" b="1" dirty="0" smtClean="0">
                <a:latin typeface="Candara" charset="0"/>
                <a:ea typeface="MS PGothic" charset="0"/>
                <a:cs typeface="Arial" charset="0"/>
              </a:rPr>
              <a:t>* </a:t>
            </a:r>
            <a:r>
              <a:rPr lang="en-US" sz="2350" b="1" dirty="0" smtClean="0">
                <a:latin typeface="Candara" charset="0"/>
                <a:ea typeface="MS PGothic" charset="0"/>
                <a:cs typeface="Arial" charset="0"/>
              </a:rPr>
              <a:t>CONCLUSION for </a:t>
            </a:r>
            <a:r>
              <a:rPr lang="en-US" sz="2350" b="1" dirty="0">
                <a:latin typeface="Candara" charset="0"/>
                <a:ea typeface="MS PGothic" charset="0"/>
                <a:cs typeface="Arial" charset="0"/>
              </a:rPr>
              <a:t>the Corinthian problem: </a:t>
            </a:r>
            <a:r>
              <a:rPr lang="en-US" sz="2350" b="1" dirty="0" smtClean="0">
                <a:solidFill>
                  <a:srgbClr val="FF0000"/>
                </a:solidFill>
                <a:latin typeface="Candara" charset="0"/>
                <a:ea typeface="MS PGothic" charset="0"/>
                <a:cs typeface="Arial" charset="0"/>
              </a:rPr>
              <a:t>Come to the Lord’s Table with a reverent fear and thoughtfulness for the body of Christ.</a:t>
            </a:r>
            <a:endParaRPr lang="en-US" sz="2350" b="1" dirty="0">
              <a:solidFill>
                <a:srgbClr val="FF0000"/>
              </a:solidFill>
              <a:latin typeface="Candara" charset="0"/>
              <a:ea typeface="MS PGothic" charset="0"/>
              <a:cs typeface="Arial" charset="0"/>
            </a:endParaRPr>
          </a:p>
          <a:p>
            <a:pPr marL="230188" indent="-230188">
              <a:buNone/>
              <a:defRPr/>
            </a:pPr>
            <a:endParaRPr lang="en-US" sz="1400" i="1" dirty="0" smtClean="0">
              <a:solidFill>
                <a:srgbClr val="FF0000"/>
              </a:solidFill>
              <a:latin typeface="Candara" charset="0"/>
              <a:ea typeface="MS PGothic" charset="0"/>
              <a:cs typeface="Candara" charset="0"/>
            </a:endParaRPr>
          </a:p>
          <a:p>
            <a:pPr marL="0" indent="0" algn="ctr">
              <a:spcBef>
                <a:spcPts val="0"/>
              </a:spcBef>
              <a:buNone/>
            </a:pPr>
            <a:r>
              <a:rPr lang="en-US" sz="2200" i="1" spc="-30" dirty="0">
                <a:latin typeface="Candara"/>
                <a:cs typeface="Candara"/>
              </a:rPr>
              <a:t> </a:t>
            </a:r>
            <a:r>
              <a:rPr lang="en-US" sz="2200" i="1" spc="-30" baseline="30000" dirty="0" smtClean="0">
                <a:latin typeface="Candara"/>
                <a:cs typeface="Candara"/>
              </a:rPr>
              <a:t> </a:t>
            </a:r>
            <a:r>
              <a:rPr lang="en-US" sz="2200" i="1" spc="-30" baseline="30000" dirty="0">
                <a:latin typeface="Candara"/>
                <a:cs typeface="Candara"/>
              </a:rPr>
              <a:t>33</a:t>
            </a:r>
            <a:r>
              <a:rPr lang="en-US" sz="2200" i="1" spc="-30" dirty="0">
                <a:latin typeface="Candara"/>
                <a:cs typeface="Candara"/>
              </a:rPr>
              <a:t> So then, my brothers, when you come together to eat, </a:t>
            </a:r>
            <a:r>
              <a:rPr lang="en-US" sz="2200" i="1" spc="-30" dirty="0" smtClean="0">
                <a:latin typeface="Candara"/>
                <a:cs typeface="Candara"/>
              </a:rPr>
              <a:t/>
            </a:r>
            <a:br>
              <a:rPr lang="en-US" sz="2200" i="1" spc="-30" dirty="0" smtClean="0">
                <a:latin typeface="Candara"/>
                <a:cs typeface="Candara"/>
              </a:rPr>
            </a:br>
            <a:r>
              <a:rPr lang="en-US" sz="2200" i="1" spc="-30" dirty="0" smtClean="0">
                <a:latin typeface="Candara"/>
                <a:cs typeface="Candara"/>
              </a:rPr>
              <a:t>wait </a:t>
            </a:r>
            <a:r>
              <a:rPr lang="en-US" sz="2200" i="1" spc="-30" dirty="0">
                <a:latin typeface="Candara"/>
                <a:cs typeface="Candara"/>
              </a:rPr>
              <a:t>for one another—</a:t>
            </a:r>
            <a:r>
              <a:rPr lang="en-US" sz="2200" i="1" spc="-30" baseline="30000" dirty="0">
                <a:latin typeface="Candara"/>
                <a:cs typeface="Candara"/>
              </a:rPr>
              <a:t>34</a:t>
            </a:r>
            <a:r>
              <a:rPr lang="en-US" sz="2200" i="1" spc="-30" dirty="0">
                <a:latin typeface="Candara"/>
                <a:cs typeface="Candara"/>
              </a:rPr>
              <a:t> if anyone is hungry, let him eat at </a:t>
            </a:r>
            <a:r>
              <a:rPr lang="en-US" sz="2200" i="1" spc="-30" dirty="0" smtClean="0">
                <a:latin typeface="Candara"/>
                <a:cs typeface="Candara"/>
              </a:rPr>
              <a:t>home</a:t>
            </a:r>
            <a:br>
              <a:rPr lang="en-US" sz="2200" i="1" spc="-30" dirty="0" smtClean="0">
                <a:latin typeface="Candara"/>
                <a:cs typeface="Candara"/>
              </a:rPr>
            </a:br>
            <a:r>
              <a:rPr lang="en-US" sz="2200" i="1" spc="-30" dirty="0" smtClean="0">
                <a:latin typeface="Candara"/>
                <a:cs typeface="Candara"/>
              </a:rPr>
              <a:t>—</a:t>
            </a:r>
            <a:r>
              <a:rPr lang="en-US" sz="2200" i="1" spc="-30" dirty="0">
                <a:latin typeface="Candara"/>
                <a:cs typeface="Candara"/>
              </a:rPr>
              <a:t>so that when you come together it will not be for judgment</a:t>
            </a:r>
            <a:r>
              <a:rPr lang="en-US" sz="2200" i="1" spc="-30" dirty="0" smtClean="0">
                <a:latin typeface="Candara"/>
                <a:cs typeface="Candara"/>
              </a:rPr>
              <a:t>.</a:t>
            </a:r>
            <a:br>
              <a:rPr lang="en-US" sz="2200" i="1" spc="-30" dirty="0" smtClean="0">
                <a:latin typeface="Candara"/>
                <a:cs typeface="Candara"/>
              </a:rPr>
            </a:br>
            <a:r>
              <a:rPr lang="en-US" sz="2200" i="1" spc="-30" dirty="0" smtClean="0">
                <a:latin typeface="Candara"/>
                <a:cs typeface="Candara"/>
              </a:rPr>
              <a:t> </a:t>
            </a:r>
            <a:r>
              <a:rPr lang="en-US" sz="2200" i="1" spc="-30" dirty="0">
                <a:latin typeface="Candara"/>
                <a:cs typeface="Candara"/>
              </a:rPr>
              <a:t>About the other things I will give directions when I come</a:t>
            </a:r>
            <a:r>
              <a:rPr lang="en-US" sz="2200" i="1" spc="-30" dirty="0" smtClean="0">
                <a:latin typeface="Candara"/>
                <a:cs typeface="Candara"/>
              </a:rPr>
              <a:t>. </a:t>
            </a:r>
            <a:r>
              <a:rPr lang="en-US" sz="2200" i="1" spc="-30" dirty="0">
                <a:latin typeface="Candara"/>
                <a:cs typeface="Candara"/>
              </a:rPr>
              <a:t>(vs. </a:t>
            </a:r>
            <a:r>
              <a:rPr lang="en-US" sz="2200" i="1" spc="-30" dirty="0" smtClean="0">
                <a:latin typeface="Candara"/>
                <a:cs typeface="Candara"/>
              </a:rPr>
              <a:t>33-34) </a:t>
            </a:r>
          </a:p>
          <a:p>
            <a:pPr marL="0" indent="0" algn="ctr">
              <a:spcBef>
                <a:spcPts val="0"/>
              </a:spcBef>
              <a:buNone/>
            </a:pPr>
            <a:endParaRPr lang="en-US" sz="1400" i="1" spc="-10"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Two practical answers to the Corinthian cultural context:</a:t>
            </a:r>
          </a:p>
          <a:p>
            <a:pPr marL="458787" lvl="1" indent="0" defTabSz="457200">
              <a:spcBef>
                <a:spcPct val="0"/>
              </a:spcBef>
              <a:buNone/>
              <a:defRPr/>
            </a:pPr>
            <a:r>
              <a:rPr lang="en-US" sz="2300" b="1" kern="1200" dirty="0">
                <a:solidFill>
                  <a:prstClr val="black"/>
                </a:solidFill>
                <a:latin typeface="Candara" charset="0"/>
                <a:ea typeface="ＭＳ Ｐゴシック" charset="0"/>
                <a:cs typeface="Candara" charset="0"/>
              </a:rPr>
              <a:t>	</a:t>
            </a:r>
            <a:r>
              <a:rPr lang="en-US" sz="2300" b="1" kern="1200" dirty="0" smtClean="0">
                <a:solidFill>
                  <a:prstClr val="black"/>
                </a:solidFill>
                <a:latin typeface="Candara" charset="0"/>
                <a:ea typeface="ＭＳ Ｐゴシック" charset="0"/>
                <a:cs typeface="Candara" charset="0"/>
              </a:rPr>
              <a:t>[1] </a:t>
            </a:r>
            <a:r>
              <a:rPr lang="en-US" sz="2300" b="1" i="1" kern="1200" dirty="0" smtClean="0">
                <a:solidFill>
                  <a:prstClr val="black"/>
                </a:solidFill>
                <a:latin typeface="Candara" charset="0"/>
                <a:ea typeface="ＭＳ Ｐゴシック" charset="0"/>
                <a:cs typeface="Candara" charset="0"/>
              </a:rPr>
              <a:t>“Wait </a:t>
            </a:r>
            <a:r>
              <a:rPr lang="en-US" sz="2300" b="1" i="1" kern="1200" dirty="0" smtClean="0">
                <a:solidFill>
                  <a:prstClr val="black"/>
                </a:solidFill>
                <a:latin typeface="Candara" charset="0"/>
                <a:ea typeface="ＭＳ Ｐゴシック" charset="0"/>
                <a:cs typeface="Candara" charset="0"/>
              </a:rPr>
              <a:t>for one </a:t>
            </a:r>
            <a:r>
              <a:rPr lang="en-US" sz="2300" b="1" i="1" kern="1200" dirty="0" smtClean="0">
                <a:solidFill>
                  <a:prstClr val="black"/>
                </a:solidFill>
                <a:latin typeface="Candara" charset="0"/>
                <a:ea typeface="ＭＳ Ｐゴシック" charset="0"/>
                <a:cs typeface="Candara" charset="0"/>
              </a:rPr>
              <a:t>another”</a:t>
            </a:r>
            <a:r>
              <a:rPr lang="en-US" sz="2300" b="1" kern="1200" dirty="0" smtClean="0">
                <a:solidFill>
                  <a:prstClr val="black"/>
                </a:solidFill>
                <a:latin typeface="Candara" charset="0"/>
                <a:ea typeface="ＭＳ Ｐゴシック" charset="0"/>
                <a:cs typeface="Candara" charset="0"/>
              </a:rPr>
              <a:t>—</a:t>
            </a:r>
            <a:r>
              <a:rPr lang="en-US" sz="2300" b="1" kern="1200" dirty="0" smtClean="0">
                <a:solidFill>
                  <a:prstClr val="black"/>
                </a:solidFill>
                <a:latin typeface="Candara" charset="0"/>
                <a:ea typeface="ＭＳ Ｐゴシック" charset="0"/>
                <a:cs typeface="Candara" charset="0"/>
              </a:rPr>
              <a:t>i.e., be considerate for one another.</a:t>
            </a:r>
            <a:endParaRPr lang="en-US" sz="2300" b="1" kern="1200" dirty="0">
              <a:solidFill>
                <a:prstClr val="black"/>
              </a:solidFill>
              <a:latin typeface="Candara" charset="0"/>
              <a:ea typeface="ＭＳ Ｐゴシック" charset="0"/>
              <a:cs typeface="Candara" charset="0"/>
            </a:endParaRPr>
          </a:p>
          <a:p>
            <a:pPr marL="458787" lvl="1" indent="0" defTabSz="457200">
              <a:spcBef>
                <a:spcPct val="0"/>
              </a:spcBef>
              <a:buNone/>
              <a:defRPr/>
            </a:pPr>
            <a:r>
              <a:rPr lang="en-US" sz="2300" b="1" kern="1200" dirty="0" smtClean="0">
                <a:solidFill>
                  <a:prstClr val="black"/>
                </a:solidFill>
                <a:latin typeface="Candara" charset="0"/>
                <a:ea typeface="ＭＳ Ｐゴシック" charset="0"/>
                <a:cs typeface="Candara" charset="0"/>
              </a:rPr>
              <a:t>	[2] </a:t>
            </a:r>
            <a:r>
              <a:rPr lang="en-US" sz="2300" b="1" i="1" kern="1200" dirty="0" smtClean="0">
                <a:solidFill>
                  <a:prstClr val="black"/>
                </a:solidFill>
                <a:latin typeface="Candara" charset="0"/>
                <a:ea typeface="ＭＳ Ｐゴシック" charset="0"/>
                <a:cs typeface="Candara" charset="0"/>
              </a:rPr>
              <a:t>“Eat </a:t>
            </a:r>
            <a:r>
              <a:rPr lang="en-US" sz="2300" b="1" i="1" kern="1200" dirty="0" smtClean="0">
                <a:solidFill>
                  <a:prstClr val="black"/>
                </a:solidFill>
                <a:latin typeface="Candara" charset="0"/>
                <a:ea typeface="ＭＳ Ｐゴシック" charset="0"/>
                <a:cs typeface="Candara" charset="0"/>
              </a:rPr>
              <a:t>before you come if you are really </a:t>
            </a:r>
            <a:r>
              <a:rPr lang="en-US" sz="2300" b="1" i="1" kern="1200" dirty="0" smtClean="0">
                <a:solidFill>
                  <a:prstClr val="black"/>
                </a:solidFill>
                <a:latin typeface="Candara" charset="0"/>
                <a:ea typeface="ＭＳ Ｐゴシック" charset="0"/>
                <a:cs typeface="Candara" charset="0"/>
              </a:rPr>
              <a:t>hungry”</a:t>
            </a:r>
            <a:r>
              <a:rPr lang="en-US" sz="2300" b="1" kern="1200" dirty="0" smtClean="0">
                <a:solidFill>
                  <a:prstClr val="black"/>
                </a:solidFill>
                <a:latin typeface="Candara" charset="0"/>
                <a:ea typeface="ＭＳ Ｐゴシック" charset="0"/>
                <a:cs typeface="Candara" charset="0"/>
              </a:rPr>
              <a:t>—</a:t>
            </a:r>
            <a:r>
              <a:rPr lang="en-US" sz="2300" b="1" kern="1200" dirty="0" smtClean="0">
                <a:solidFill>
                  <a:prstClr val="black"/>
                </a:solidFill>
                <a:latin typeface="Candara" charset="0"/>
                <a:ea typeface="ＭＳ Ｐゴシック" charset="0"/>
                <a:cs typeface="Candara" charset="0"/>
              </a:rPr>
              <a:t>i.e., </a:t>
            </a:r>
            <a:r>
              <a:rPr lang="en-US" sz="2300" b="1" kern="1200" dirty="0" smtClean="0">
                <a:solidFill>
                  <a:prstClr val="black"/>
                </a:solidFill>
                <a:latin typeface="Candara" charset="0"/>
                <a:ea typeface="ＭＳ Ｐゴシック" charset="0"/>
                <a:cs typeface="Candara" charset="0"/>
              </a:rPr>
              <a:t>be	respectful </a:t>
            </a:r>
            <a:r>
              <a:rPr lang="en-US" sz="2300" b="1" kern="1200" dirty="0" smtClean="0">
                <a:solidFill>
                  <a:prstClr val="black"/>
                </a:solidFill>
                <a:latin typeface="Candara" charset="0"/>
                <a:ea typeface="ＭＳ Ｐゴシック" charset="0"/>
                <a:cs typeface="Candara" charset="0"/>
              </a:rPr>
              <a:t>for the Holy Communion.</a:t>
            </a:r>
          </a:p>
          <a:p>
            <a:pPr marL="914400" lvl="1" indent="-455613" defTabSz="457200">
              <a:spcBef>
                <a:spcPct val="0"/>
              </a:spcBef>
              <a:buFont typeface="Wingdings" charset="0"/>
              <a:buChar char="Ø"/>
              <a:defRPr/>
            </a:pPr>
            <a:r>
              <a:rPr lang="en-US" sz="2300" b="1" kern="1200" dirty="0">
                <a:solidFill>
                  <a:prstClr val="black"/>
                </a:solidFill>
                <a:latin typeface="Candara" charset="0"/>
                <a:ea typeface="ＭＳ Ｐゴシック" charset="0"/>
                <a:cs typeface="Candara" charset="0"/>
              </a:rPr>
              <a:t>A</a:t>
            </a:r>
            <a:r>
              <a:rPr lang="en-US" sz="2300" b="1" kern="1200" dirty="0" smtClean="0">
                <a:solidFill>
                  <a:prstClr val="black"/>
                </a:solidFill>
                <a:latin typeface="Candara" charset="0"/>
                <a:ea typeface="ＭＳ Ｐゴシック" charset="0"/>
                <a:cs typeface="Candara" charset="0"/>
              </a:rPr>
              <a:t> timeless implication for public worship in today’s world: </a:t>
            </a:r>
            <a:r>
              <a:rPr lang="en-US" sz="2300" b="1" i="1" kern="1200" dirty="0" smtClean="0">
                <a:solidFill>
                  <a:prstClr val="black"/>
                </a:solidFill>
                <a:latin typeface="Candara" charset="0"/>
                <a:ea typeface="ＭＳ Ｐゴシック" charset="0"/>
                <a:cs typeface="Candara" charset="0"/>
              </a:rPr>
              <a:t>our love for God and our love for one another are two inseparable essentials </a:t>
            </a:r>
            <a:r>
              <a:rPr lang="en-US" sz="2300" b="1" i="1" kern="1200" dirty="0" smtClean="0">
                <a:solidFill>
                  <a:prstClr val="black"/>
                </a:solidFill>
                <a:latin typeface="Candara" charset="0"/>
                <a:ea typeface="ＭＳ Ｐゴシック" charset="0"/>
                <a:cs typeface="Candara" charset="0"/>
              </a:rPr>
              <a:t>in public worship as well as in Lord’s Supper.</a:t>
            </a:r>
            <a:endParaRPr lang="en-US" sz="2300" b="1" i="1" kern="1200" dirty="0" smtClean="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3605185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381000"/>
            <a:ext cx="8686800" cy="9144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304800" y="1524000"/>
            <a:ext cx="8693950" cy="5181600"/>
          </a:xfrm>
        </p:spPr>
        <p:txBody>
          <a:bodyPr/>
          <a:lstStyle/>
          <a:p>
            <a:pPr marL="457200" lvl="0" indent="-457200">
              <a:buFont typeface="+mj-lt"/>
              <a:buAutoNum type="arabicPeriod"/>
            </a:pPr>
            <a:r>
              <a:rPr lang="en-US" dirty="0"/>
              <a:t>What one truth about the origin of the Lord’s Supper is most encouraging </a:t>
            </a:r>
            <a:r>
              <a:rPr lang="en-US" dirty="0" smtClean="0"/>
              <a:t>to </a:t>
            </a:r>
            <a:r>
              <a:rPr lang="en-US" dirty="0"/>
              <a:t>you? Why?</a:t>
            </a:r>
          </a:p>
          <a:p>
            <a:pPr marL="457200" lvl="0" indent="-457200">
              <a:buFont typeface="+mj-lt"/>
              <a:buAutoNum type="arabicPeriod"/>
            </a:pPr>
            <a:endParaRPr lang="en-US" sz="2000" dirty="0"/>
          </a:p>
          <a:p>
            <a:pPr marL="457200" lvl="0" indent="-457200">
              <a:buFont typeface="+mj-lt"/>
              <a:buAutoNum type="arabicPeriod"/>
            </a:pPr>
            <a:r>
              <a:rPr lang="en-US" dirty="0"/>
              <a:t>In what ways does the purpose of the Lord’s Supper help you appreciate the benefits of the New </a:t>
            </a:r>
            <a:r>
              <a:rPr lang="en-US" dirty="0" smtClean="0"/>
              <a:t>Covenant more?</a:t>
            </a:r>
            <a:endParaRPr lang="en-US" dirty="0"/>
          </a:p>
          <a:p>
            <a:pPr marL="457200" lvl="0" indent="-457200">
              <a:buFont typeface="+mj-lt"/>
              <a:buAutoNum type="arabicPeriod"/>
            </a:pPr>
            <a:endParaRPr lang="en-US" sz="2000" dirty="0"/>
          </a:p>
          <a:p>
            <a:pPr marL="457200" lvl="0" indent="-457200">
              <a:buFont typeface="+mj-lt"/>
              <a:buAutoNum type="arabicPeriod"/>
            </a:pPr>
            <a:r>
              <a:rPr lang="en-US" dirty="0"/>
              <a:t>How will you apply the implication of the Lord’s Supper when you participate in the Communion from now on?</a:t>
            </a:r>
          </a:p>
        </p:txBody>
      </p:sp>
    </p:spTree>
    <p:extLst>
      <p:ext uri="{BB962C8B-B14F-4D97-AF65-F5344CB8AC3E}">
        <p14:creationId xmlns:p14="http://schemas.microsoft.com/office/powerpoint/2010/main" val="33352354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33400" y="2438400"/>
            <a:ext cx="8077200" cy="533400"/>
          </a:xfrm>
        </p:spPr>
        <p:txBody>
          <a:bodyPr/>
          <a:lstStyle/>
          <a:p>
            <a:pPr eaLnBrk="1" hangingPunct="1">
              <a:defRPr/>
            </a:pPr>
            <a:r>
              <a:rPr lang="en-US" sz="3600" b="1" i="1" dirty="0" smtClean="0">
                <a:effectLst>
                  <a:outerShdw blurRad="38100" dist="38100" dir="2700000" algn="tl">
                    <a:srgbClr val="DDDDDD"/>
                  </a:outerShdw>
                </a:effectLst>
                <a:latin typeface="Candara" charset="0"/>
                <a:ea typeface="MS PGothic" charset="0"/>
                <a:cs typeface="Arial" charset="0"/>
              </a:rPr>
              <a:t>The Lord’s Supper</a:t>
            </a:r>
            <a:endParaRPr lang="en-US" sz="3600" b="1" i="1" cap="small"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533400" y="3048000"/>
            <a:ext cx="8001000" cy="2590800"/>
          </a:xfrm>
        </p:spPr>
        <p:txBody>
          <a:bodyPr/>
          <a:lstStyle/>
          <a:p>
            <a:pPr algn="ctr" eaLnBrk="1" hangingPunct="1">
              <a:buFontTx/>
              <a:buNone/>
              <a:defRPr/>
            </a:pPr>
            <a:r>
              <a:rPr lang="en-US" sz="2800" b="1" i="1" dirty="0">
                <a:effectLst>
                  <a:outerShdw blurRad="38100" dist="38100" dir="2700000" algn="tl">
                    <a:srgbClr val="DDDDDD"/>
                  </a:outerShdw>
                </a:effectLst>
                <a:latin typeface="Candara" charset="0"/>
                <a:ea typeface="MS PGothic" charset="0"/>
                <a:cs typeface="Arial" charset="0"/>
              </a:rPr>
              <a:t>Studies in 1 Corinthians Series [</a:t>
            </a:r>
            <a:r>
              <a:rPr lang="en-US" sz="2800" b="1" i="1" dirty="0" smtClean="0">
                <a:effectLst>
                  <a:outerShdw blurRad="38100" dist="38100" dir="2700000" algn="tl">
                    <a:srgbClr val="DDDDDD"/>
                  </a:outerShdw>
                </a:effectLst>
                <a:latin typeface="Candara" charset="0"/>
                <a:ea typeface="MS PGothic" charset="0"/>
                <a:cs typeface="Arial" charset="0"/>
              </a:rPr>
              <a:t>26]</a:t>
            </a:r>
            <a:endParaRPr lang="en-US" sz="2800" b="1" i="1" dirty="0">
              <a:effectLst>
                <a:outerShdw blurRad="38100" dist="38100" dir="2700000" algn="tl">
                  <a:srgbClr val="DDDDDD"/>
                </a:outerShdw>
              </a:effectLst>
              <a:latin typeface="Candara" charset="0"/>
              <a:ea typeface="MS PGothic" charset="0"/>
              <a:cs typeface="Arial" charset="0"/>
            </a:endParaRPr>
          </a:p>
          <a:p>
            <a:pPr algn="ctr" eaLnBrk="1" hangingPunct="1">
              <a:buFontTx/>
              <a:buNone/>
              <a:defRPr/>
            </a:pPr>
            <a:r>
              <a:rPr lang="en-US" sz="2600" i="1" dirty="0" smtClean="0">
                <a:effectLst>
                  <a:outerShdw blurRad="38100" dist="38100" dir="2700000" algn="tl">
                    <a:srgbClr val="DDDDDD"/>
                  </a:outerShdw>
                </a:effectLst>
                <a:latin typeface="Candara" charset="0"/>
                <a:ea typeface="MS PGothic" charset="0"/>
                <a:cs typeface="Arial" charset="0"/>
              </a:rPr>
              <a:t>1 Corinthians 11:17-34</a:t>
            </a:r>
          </a:p>
          <a:p>
            <a:pPr algn="ctr">
              <a:buFontTx/>
              <a:buNone/>
              <a:defRPr/>
            </a:pPr>
            <a:r>
              <a:rPr lang="en-US" sz="2800" b="1" dirty="0" smtClean="0">
                <a:effectLst>
                  <a:outerShdw blurRad="38100" dist="38100" dir="2700000" algn="tl">
                    <a:srgbClr val="DDDDDD"/>
                  </a:outerShdw>
                </a:effectLst>
                <a:latin typeface="Candara" charset="0"/>
                <a:ea typeface="MS PGothic" charset="0"/>
                <a:cs typeface="Arial" charset="0"/>
              </a:rPr>
              <a:t>January 25, 2015</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3642186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04800"/>
            <a:ext cx="8686800" cy="1143000"/>
          </a:xfrm>
        </p:spPr>
        <p:txBody>
          <a:bodyPr/>
          <a:lstStyle/>
          <a:p>
            <a:r>
              <a:rPr lang="en-US" sz="2800" b="1" dirty="0">
                <a:latin typeface="Candara" charset="0"/>
                <a:ea typeface="MS PGothic" charset="0"/>
                <a:cs typeface="Arial" charset="0"/>
              </a:rPr>
              <a:t>PUBLIC WORSHIP PROBLEM #2: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UNRULY </a:t>
            </a:r>
            <a:r>
              <a:rPr lang="en-US" sz="2800" b="1" dirty="0">
                <a:latin typeface="Candara" charset="0"/>
                <a:ea typeface="MS PGothic" charset="0"/>
                <a:cs typeface="Arial" charset="0"/>
              </a:rPr>
              <a:t>BEHAVIORS IN THE LORD’S SUPPER </a:t>
            </a:r>
          </a:p>
        </p:txBody>
      </p:sp>
      <p:sp>
        <p:nvSpPr>
          <p:cNvPr id="27651" name="Rectangle 3"/>
          <p:cNvSpPr>
            <a:spLocks noGrp="1" noChangeArrowheads="1"/>
          </p:cNvSpPr>
          <p:nvPr>
            <p:ph type="body" idx="1"/>
          </p:nvPr>
        </p:nvSpPr>
        <p:spPr>
          <a:xfrm>
            <a:off x="228601" y="1524000"/>
            <a:ext cx="8716102" cy="5181600"/>
          </a:xfrm>
        </p:spPr>
        <p:txBody>
          <a:bodyPr/>
          <a:lstStyle/>
          <a:p>
            <a:pPr marL="458788" indent="-458788">
              <a:defRPr/>
            </a:pPr>
            <a:r>
              <a:rPr lang="en-US" sz="2400" b="1" dirty="0">
                <a:solidFill>
                  <a:srgbClr val="FF0000"/>
                </a:solidFill>
                <a:latin typeface="Candara" charset="0"/>
                <a:ea typeface="MS PGothic" charset="0"/>
                <a:cs typeface="Arial" charset="0"/>
              </a:rPr>
              <a:t>Three Names: </a:t>
            </a:r>
            <a:r>
              <a:rPr lang="en-US" sz="2400" b="1" dirty="0">
                <a:latin typeface="Candara" charset="0"/>
                <a:ea typeface="MS PGothic" charset="0"/>
                <a:cs typeface="Arial" charset="0"/>
              </a:rPr>
              <a:t>This sacrament is called (1) </a:t>
            </a:r>
            <a:r>
              <a:rPr lang="en-US" sz="2400" b="1" i="1" dirty="0">
                <a:latin typeface="Candara" charset="0"/>
                <a:ea typeface="MS PGothic" charset="0"/>
                <a:cs typeface="Arial" charset="0"/>
              </a:rPr>
              <a:t>Lord’s Supper</a:t>
            </a:r>
            <a:r>
              <a:rPr lang="en-US" sz="2400" b="1" dirty="0">
                <a:latin typeface="Candara" charset="0"/>
                <a:ea typeface="MS PGothic" charset="0"/>
                <a:cs typeface="Arial" charset="0"/>
              </a:rPr>
              <a:t>, (2) </a:t>
            </a:r>
            <a:r>
              <a:rPr lang="en-US" sz="2400" b="1" i="1" dirty="0">
                <a:latin typeface="Candara" charset="0"/>
                <a:ea typeface="MS PGothic" charset="0"/>
                <a:cs typeface="Arial" charset="0"/>
              </a:rPr>
              <a:t>Holy Communion</a:t>
            </a:r>
            <a:r>
              <a:rPr lang="en-US" sz="2400" b="1" dirty="0">
                <a:latin typeface="Candara" charset="0"/>
                <a:ea typeface="MS PGothic" charset="0"/>
                <a:cs typeface="Arial" charset="0"/>
              </a:rPr>
              <a:t>, or (3) </a:t>
            </a:r>
            <a:r>
              <a:rPr lang="en-US" sz="2400" b="1" i="1" dirty="0">
                <a:latin typeface="Candara" charset="0"/>
                <a:ea typeface="MS PGothic" charset="0"/>
                <a:cs typeface="Arial" charset="0"/>
              </a:rPr>
              <a:t>Eucharist</a:t>
            </a:r>
            <a:r>
              <a:rPr lang="en-US" sz="2400" b="1" dirty="0">
                <a:latin typeface="Candara" charset="0"/>
                <a:ea typeface="MS PGothic" charset="0"/>
                <a:cs typeface="Arial" charset="0"/>
              </a:rPr>
              <a:t>, which </a:t>
            </a:r>
            <a:r>
              <a:rPr lang="en-US" sz="2400" b="1" dirty="0" smtClean="0">
                <a:latin typeface="Candara" charset="0"/>
                <a:ea typeface="MS PGothic" charset="0"/>
                <a:cs typeface="Arial" charset="0"/>
              </a:rPr>
              <a:t>is a </a:t>
            </a:r>
            <a:r>
              <a:rPr lang="en-US" sz="2400" b="1" dirty="0">
                <a:latin typeface="Candara" charset="0"/>
                <a:ea typeface="MS PGothic" charset="0"/>
                <a:cs typeface="Arial" charset="0"/>
              </a:rPr>
              <a:t>regular public worship </a:t>
            </a:r>
            <a:r>
              <a:rPr lang="en-US" sz="2400" b="1" dirty="0" smtClean="0">
                <a:latin typeface="Candara" charset="0"/>
                <a:ea typeface="MS PGothic" charset="0"/>
                <a:cs typeface="Arial" charset="0"/>
              </a:rPr>
              <a:t>observance </a:t>
            </a:r>
            <a:r>
              <a:rPr lang="en-US" sz="2400" b="1" dirty="0">
                <a:latin typeface="Candara" charset="0"/>
                <a:ea typeface="MS PGothic" charset="0"/>
                <a:cs typeface="Arial" charset="0"/>
              </a:rPr>
              <a:t>instituted by Jesus Christ.</a:t>
            </a:r>
          </a:p>
          <a:p>
            <a:pPr marL="0" indent="0">
              <a:buNone/>
              <a:defRPr/>
            </a:pPr>
            <a:endParaRPr lang="en-US" sz="1400" b="1" dirty="0">
              <a:latin typeface="Candara" charset="0"/>
              <a:ea typeface="MS PGothic" charset="0"/>
              <a:cs typeface="Arial" charset="0"/>
            </a:endParaRPr>
          </a:p>
          <a:p>
            <a:pPr marL="458788" indent="-458788">
              <a:defRPr/>
            </a:pPr>
            <a:r>
              <a:rPr lang="en-US" sz="2400" b="1" dirty="0">
                <a:solidFill>
                  <a:srgbClr val="FF0000"/>
                </a:solidFill>
                <a:latin typeface="Candara" charset="0"/>
                <a:ea typeface="MS PGothic" charset="0"/>
                <a:cs typeface="Arial" charset="0"/>
              </a:rPr>
              <a:t>The Historical Context: </a:t>
            </a:r>
            <a:r>
              <a:rPr lang="en-US" sz="2400" b="1" dirty="0">
                <a:latin typeface="Candara" charset="0"/>
                <a:ea typeface="MS PGothic" charset="0"/>
                <a:cs typeface="Arial" charset="0"/>
              </a:rPr>
              <a:t>The early church’s practice of the Lord’s Supper was a part of common meal called “love feast” </a:t>
            </a:r>
            <a:r>
              <a:rPr lang="en-US" sz="2400" b="1" dirty="0" smtClean="0">
                <a:latin typeface="Candara" charset="0"/>
                <a:ea typeface="MS PGothic" charset="0"/>
                <a:cs typeface="Arial" charset="0"/>
              </a:rPr>
              <a:t>[</a:t>
            </a:r>
            <a:r>
              <a:rPr lang="en-US" sz="2400" b="1" i="1" dirty="0" smtClean="0">
                <a:latin typeface="Candara" charset="0"/>
                <a:ea typeface="MS PGothic" charset="0"/>
                <a:cs typeface="Arial" charset="0"/>
              </a:rPr>
              <a:t>the “agape”</a:t>
            </a:r>
            <a:r>
              <a:rPr lang="en-US" sz="2400" b="1" dirty="0" smtClean="0">
                <a:latin typeface="Candara" charset="0"/>
                <a:ea typeface="MS PGothic" charset="0"/>
                <a:cs typeface="Arial" charset="0"/>
              </a:rPr>
              <a:t>] as they gathered on </a:t>
            </a:r>
            <a:r>
              <a:rPr lang="en-US" sz="2400" b="1" dirty="0">
                <a:latin typeface="Candara" charset="0"/>
                <a:ea typeface="MS PGothic" charset="0"/>
                <a:cs typeface="Arial" charset="0"/>
              </a:rPr>
              <a:t>Lord’s day.</a:t>
            </a:r>
          </a:p>
          <a:p>
            <a:pPr marL="0" indent="0">
              <a:buNone/>
              <a:defRPr/>
            </a:pPr>
            <a:endParaRPr lang="en-US" sz="1400" b="1" dirty="0">
              <a:latin typeface="Candara" charset="0"/>
              <a:ea typeface="MS PGothic" charset="0"/>
              <a:cs typeface="Arial" charset="0"/>
            </a:endParaRPr>
          </a:p>
          <a:p>
            <a:pPr marL="458788" indent="-458788">
              <a:defRPr/>
            </a:pPr>
            <a:r>
              <a:rPr lang="en-US" sz="2400" b="1" dirty="0">
                <a:solidFill>
                  <a:srgbClr val="FF0000"/>
                </a:solidFill>
                <a:latin typeface="Candara" charset="0"/>
                <a:ea typeface="MS PGothic" charset="0"/>
                <a:cs typeface="Arial" charset="0"/>
              </a:rPr>
              <a:t>The Corinthian Problem: </a:t>
            </a:r>
            <a:r>
              <a:rPr lang="en-US" sz="2400" b="1" dirty="0">
                <a:latin typeface="Candara" charset="0"/>
                <a:ea typeface="MS PGothic" charset="0"/>
                <a:cs typeface="Arial" charset="0"/>
              </a:rPr>
              <a:t>Their unruly behaviors were due to divisions (</a:t>
            </a:r>
            <a:r>
              <a:rPr lang="en-US" sz="2400" b="1" i="1" dirty="0">
                <a:latin typeface="Candara" charset="0"/>
                <a:ea typeface="MS PGothic" charset="0"/>
                <a:cs typeface="Arial" charset="0"/>
              </a:rPr>
              <a:t>the rich vs. the poor</a:t>
            </a:r>
            <a:r>
              <a:rPr lang="en-US" sz="2400" b="1" dirty="0">
                <a:latin typeface="Candara" charset="0"/>
                <a:ea typeface="MS PGothic" charset="0"/>
                <a:cs typeface="Arial" charset="0"/>
              </a:rPr>
              <a:t>) and disregard of the true meaning of the Lord’s Supper—i.e., self-indulgence, not waiting for others, getting drunk, and humiliating the poor.</a:t>
            </a:r>
          </a:p>
        </p:txBody>
      </p:sp>
    </p:spTree>
    <p:extLst>
      <p:ext uri="{BB962C8B-B14F-4D97-AF65-F5344CB8AC3E}">
        <p14:creationId xmlns:p14="http://schemas.microsoft.com/office/powerpoint/2010/main" val="1131226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5" name="Rectangle 3"/>
          <p:cNvSpPr>
            <a:spLocks noGrp="1" noChangeArrowheads="1"/>
          </p:cNvSpPr>
          <p:nvPr>
            <p:ph type="body" idx="1"/>
          </p:nvPr>
        </p:nvSpPr>
        <p:spPr>
          <a:xfrm>
            <a:off x="152400" y="685800"/>
            <a:ext cx="8763000" cy="5867400"/>
          </a:xfrm>
        </p:spPr>
        <p:txBody>
          <a:bodyPr/>
          <a:lstStyle/>
          <a:p>
            <a:pPr marL="0" indent="0" algn="ctr">
              <a:lnSpc>
                <a:spcPts val="3080"/>
              </a:lnSpc>
              <a:spcBef>
                <a:spcPts val="0"/>
              </a:spcBef>
              <a:spcAft>
                <a:spcPts val="0"/>
              </a:spcAft>
              <a:buNone/>
            </a:pPr>
            <a:r>
              <a:rPr lang="en-US" sz="2400" b="1" i="1" baseline="30000" dirty="0">
                <a:solidFill>
                  <a:srgbClr val="000000"/>
                </a:solidFill>
                <a:latin typeface="Candara" charset="0"/>
                <a:ea typeface="MS PGothic" charset="0"/>
                <a:cs typeface="Times New Roman" charset="0"/>
              </a:rPr>
              <a:t>17 </a:t>
            </a:r>
            <a:r>
              <a:rPr lang="en-US" sz="2400" b="1" i="1" dirty="0">
                <a:solidFill>
                  <a:srgbClr val="000000"/>
                </a:solidFill>
                <a:latin typeface="Candara" charset="0"/>
                <a:ea typeface="MS PGothic" charset="0"/>
                <a:cs typeface="Times New Roman" charset="0"/>
              </a:rPr>
              <a:t>But in the following instructions I do not </a:t>
            </a:r>
            <a:r>
              <a:rPr lang="en-US" sz="2400" b="1" i="1" dirty="0" smtClean="0">
                <a:solidFill>
                  <a:srgbClr val="000000"/>
                </a:solidFill>
                <a:latin typeface="Candara" charset="0"/>
                <a:ea typeface="MS PGothic" charset="0"/>
                <a:cs typeface="Times New Roman" charset="0"/>
              </a:rPr>
              <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commend </a:t>
            </a:r>
            <a:r>
              <a:rPr lang="en-US" sz="2400" b="1" i="1" dirty="0">
                <a:solidFill>
                  <a:srgbClr val="000000"/>
                </a:solidFill>
                <a:latin typeface="Candara" charset="0"/>
                <a:ea typeface="MS PGothic" charset="0"/>
                <a:cs typeface="Times New Roman" charset="0"/>
              </a:rPr>
              <a:t>you, </a:t>
            </a:r>
            <a:r>
              <a:rPr lang="en-US" sz="2400" b="1" i="1" dirty="0" smtClean="0">
                <a:solidFill>
                  <a:srgbClr val="000000"/>
                </a:solidFill>
                <a:latin typeface="Candara" charset="0"/>
                <a:ea typeface="MS PGothic" charset="0"/>
                <a:cs typeface="Times New Roman" charset="0"/>
              </a:rPr>
              <a:t>because </a:t>
            </a:r>
            <a:r>
              <a:rPr lang="en-US" sz="2400" b="1" i="1" dirty="0">
                <a:solidFill>
                  <a:srgbClr val="000000"/>
                </a:solidFill>
                <a:latin typeface="Candara" charset="0"/>
                <a:ea typeface="MS PGothic" charset="0"/>
                <a:cs typeface="Times New Roman" charset="0"/>
              </a:rPr>
              <a:t>when you come together </a:t>
            </a:r>
            <a:r>
              <a:rPr lang="en-US" sz="2400" b="1" i="1" dirty="0" smtClean="0">
                <a:solidFill>
                  <a:srgbClr val="000000"/>
                </a:solidFill>
                <a:latin typeface="Candara" charset="0"/>
                <a:ea typeface="MS PGothic" charset="0"/>
                <a:cs typeface="Times New Roman" charset="0"/>
              </a:rPr>
              <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it </a:t>
            </a:r>
            <a:r>
              <a:rPr lang="en-US" sz="2400" b="1" i="1" dirty="0">
                <a:solidFill>
                  <a:srgbClr val="000000"/>
                </a:solidFill>
                <a:latin typeface="Candara" charset="0"/>
                <a:ea typeface="MS PGothic" charset="0"/>
                <a:cs typeface="Times New Roman" charset="0"/>
              </a:rPr>
              <a:t>is </a:t>
            </a:r>
            <a:r>
              <a:rPr lang="en-US" sz="2400" b="1" i="1" dirty="0" smtClean="0">
                <a:solidFill>
                  <a:srgbClr val="000000"/>
                </a:solidFill>
                <a:latin typeface="Candara" charset="0"/>
                <a:ea typeface="MS PGothic" charset="0"/>
                <a:cs typeface="Times New Roman" charset="0"/>
              </a:rPr>
              <a:t>not for </a:t>
            </a:r>
            <a:r>
              <a:rPr lang="en-US" sz="2400" b="1" i="1" dirty="0">
                <a:solidFill>
                  <a:srgbClr val="000000"/>
                </a:solidFill>
                <a:latin typeface="Candara" charset="0"/>
                <a:ea typeface="MS PGothic" charset="0"/>
                <a:cs typeface="Times New Roman" charset="0"/>
              </a:rPr>
              <a:t>the better </a:t>
            </a:r>
            <a:r>
              <a:rPr lang="en-US" sz="2400" b="1" i="1" dirty="0" smtClean="0">
                <a:solidFill>
                  <a:srgbClr val="000000"/>
                </a:solidFill>
                <a:latin typeface="Candara" charset="0"/>
                <a:ea typeface="MS PGothic" charset="0"/>
                <a:cs typeface="Times New Roman" charset="0"/>
              </a:rPr>
              <a:t>but </a:t>
            </a:r>
            <a:r>
              <a:rPr lang="en-US" sz="2400" b="1" i="1" dirty="0">
                <a:solidFill>
                  <a:srgbClr val="000000"/>
                </a:solidFill>
                <a:latin typeface="Candara" charset="0"/>
                <a:ea typeface="MS PGothic" charset="0"/>
                <a:cs typeface="Times New Roman" charset="0"/>
              </a:rPr>
              <a:t>for the worse. </a:t>
            </a:r>
            <a:r>
              <a:rPr lang="en-US" sz="2400" b="1" i="1" baseline="30000" dirty="0">
                <a:solidFill>
                  <a:srgbClr val="000000"/>
                </a:solidFill>
                <a:latin typeface="Candara" charset="0"/>
                <a:ea typeface="MS PGothic" charset="0"/>
                <a:cs typeface="Times New Roman" charset="0"/>
              </a:rPr>
              <a:t>18 </a:t>
            </a:r>
            <a:r>
              <a:rPr lang="en-US" sz="2400" b="1" i="1" dirty="0">
                <a:solidFill>
                  <a:srgbClr val="000000"/>
                </a:solidFill>
                <a:latin typeface="Candara" charset="0"/>
                <a:ea typeface="MS PGothic" charset="0"/>
                <a:cs typeface="Times New Roman" charset="0"/>
              </a:rPr>
              <a:t>For, in the first </a:t>
            </a:r>
            <a:r>
              <a:rPr lang="en-US" sz="2400" b="1" i="1" dirty="0" smtClean="0">
                <a:solidFill>
                  <a:srgbClr val="000000"/>
                </a:solidFill>
                <a:latin typeface="Candara" charset="0"/>
                <a:ea typeface="MS PGothic" charset="0"/>
                <a:cs typeface="Times New Roman" charset="0"/>
              </a:rPr>
              <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place, </a:t>
            </a:r>
            <a:r>
              <a:rPr lang="en-US" sz="2400" b="1" i="1" dirty="0">
                <a:solidFill>
                  <a:srgbClr val="000000"/>
                </a:solidFill>
                <a:latin typeface="Candara" charset="0"/>
                <a:ea typeface="MS PGothic" charset="0"/>
                <a:cs typeface="Times New Roman" charset="0"/>
              </a:rPr>
              <a:t>when you come </a:t>
            </a:r>
            <a:r>
              <a:rPr lang="en-US" sz="2400" b="1" i="1" dirty="0" smtClean="0">
                <a:solidFill>
                  <a:srgbClr val="000000"/>
                </a:solidFill>
                <a:latin typeface="Candara" charset="0"/>
                <a:ea typeface="MS PGothic" charset="0"/>
                <a:cs typeface="Times New Roman" charset="0"/>
              </a:rPr>
              <a:t>together </a:t>
            </a:r>
            <a:r>
              <a:rPr lang="en-US" sz="2400" b="1" i="1" dirty="0">
                <a:solidFill>
                  <a:srgbClr val="000000"/>
                </a:solidFill>
                <a:latin typeface="Candara" charset="0"/>
                <a:ea typeface="MS PGothic" charset="0"/>
                <a:cs typeface="Times New Roman" charset="0"/>
              </a:rPr>
              <a:t>as a church, I hear that there </a:t>
            </a:r>
            <a:r>
              <a:rPr lang="en-US" sz="2400" b="1" i="1" dirty="0" smtClean="0">
                <a:solidFill>
                  <a:srgbClr val="000000"/>
                </a:solidFill>
                <a:latin typeface="Candara" charset="0"/>
                <a:ea typeface="MS PGothic" charset="0"/>
                <a:cs typeface="Times New Roman" charset="0"/>
              </a:rPr>
              <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are </a:t>
            </a:r>
            <a:r>
              <a:rPr lang="en-US" sz="2400" b="1" i="1" dirty="0">
                <a:solidFill>
                  <a:srgbClr val="000000"/>
                </a:solidFill>
                <a:latin typeface="Candara" charset="0"/>
                <a:ea typeface="MS PGothic" charset="0"/>
                <a:cs typeface="Times New Roman" charset="0"/>
              </a:rPr>
              <a:t>divisions among you. And I </a:t>
            </a:r>
            <a:r>
              <a:rPr lang="en-US" sz="2400" b="1" i="1" dirty="0" smtClean="0">
                <a:solidFill>
                  <a:srgbClr val="000000"/>
                </a:solidFill>
                <a:latin typeface="Candara" charset="0"/>
                <a:ea typeface="MS PGothic" charset="0"/>
                <a:cs typeface="Times New Roman" charset="0"/>
              </a:rPr>
              <a:t>believe </a:t>
            </a:r>
            <a:r>
              <a:rPr lang="en-US" sz="2400" b="1" i="1" dirty="0">
                <a:solidFill>
                  <a:srgbClr val="000000"/>
                </a:solidFill>
                <a:latin typeface="Candara" charset="0"/>
                <a:ea typeface="MS PGothic" charset="0"/>
                <a:cs typeface="Times New Roman" charset="0"/>
              </a:rPr>
              <a:t>it in part, </a:t>
            </a:r>
            <a:r>
              <a:rPr lang="en-US" sz="2400" b="1" i="1" baseline="30000" dirty="0">
                <a:solidFill>
                  <a:srgbClr val="000000"/>
                </a:solidFill>
                <a:latin typeface="Candara" charset="0"/>
                <a:ea typeface="MS PGothic" charset="0"/>
                <a:cs typeface="Times New Roman" charset="0"/>
              </a:rPr>
              <a:t>19 </a:t>
            </a:r>
            <a:r>
              <a:rPr lang="en-US" sz="2400" b="1" i="1" dirty="0">
                <a:solidFill>
                  <a:srgbClr val="000000"/>
                </a:solidFill>
                <a:latin typeface="Candara" charset="0"/>
                <a:ea typeface="MS PGothic" charset="0"/>
                <a:cs typeface="Times New Roman" charset="0"/>
              </a:rPr>
              <a:t>for there </a:t>
            </a:r>
            <a:r>
              <a:rPr lang="en-US" sz="2400" b="1" i="1" dirty="0" smtClean="0">
                <a:solidFill>
                  <a:srgbClr val="000000"/>
                </a:solidFill>
                <a:latin typeface="Candara" charset="0"/>
                <a:ea typeface="MS PGothic" charset="0"/>
                <a:cs typeface="Times New Roman" charset="0"/>
              </a:rPr>
              <a:t>must</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 </a:t>
            </a:r>
            <a:r>
              <a:rPr lang="en-US" sz="2400" b="1" i="1" dirty="0">
                <a:solidFill>
                  <a:srgbClr val="000000"/>
                </a:solidFill>
                <a:latin typeface="Candara" charset="0"/>
                <a:ea typeface="MS PGothic" charset="0"/>
                <a:cs typeface="Times New Roman" charset="0"/>
              </a:rPr>
              <a:t>be factions among you in order that those who </a:t>
            </a:r>
            <a:r>
              <a:rPr lang="en-US" sz="2400" b="1" i="1" dirty="0" smtClean="0">
                <a:solidFill>
                  <a:srgbClr val="000000"/>
                </a:solidFill>
                <a:latin typeface="Candara" charset="0"/>
                <a:ea typeface="MS PGothic" charset="0"/>
                <a:cs typeface="Times New Roman" charset="0"/>
              </a:rPr>
              <a:t>are </a:t>
            </a:r>
            <a:r>
              <a:rPr lang="en-US" sz="2400" b="1" i="1" dirty="0">
                <a:solidFill>
                  <a:srgbClr val="000000"/>
                </a:solidFill>
                <a:latin typeface="Candara" charset="0"/>
                <a:ea typeface="MS PGothic" charset="0"/>
                <a:cs typeface="Times New Roman" charset="0"/>
              </a:rPr>
              <a:t>genuine </a:t>
            </a:r>
            <a:r>
              <a:rPr lang="en-US" sz="2400" b="1" i="1" dirty="0" smtClean="0">
                <a:solidFill>
                  <a:srgbClr val="000000"/>
                </a:solidFill>
                <a:latin typeface="Candara" charset="0"/>
                <a:ea typeface="MS PGothic" charset="0"/>
                <a:cs typeface="Times New Roman" charset="0"/>
              </a:rPr>
              <a:t>among</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 </a:t>
            </a:r>
            <a:r>
              <a:rPr lang="en-US" sz="2400" b="1" i="1" dirty="0">
                <a:solidFill>
                  <a:srgbClr val="000000"/>
                </a:solidFill>
                <a:latin typeface="Candara" charset="0"/>
                <a:ea typeface="MS PGothic" charset="0"/>
                <a:cs typeface="Times New Roman" charset="0"/>
              </a:rPr>
              <a:t>you may be recognized. </a:t>
            </a:r>
            <a:r>
              <a:rPr lang="en-US" sz="2400" b="1" i="1" baseline="30000" dirty="0">
                <a:solidFill>
                  <a:srgbClr val="000000"/>
                </a:solidFill>
                <a:latin typeface="Candara" charset="0"/>
                <a:ea typeface="MS PGothic" charset="0"/>
                <a:cs typeface="Times New Roman" charset="0"/>
              </a:rPr>
              <a:t>20 </a:t>
            </a:r>
            <a:r>
              <a:rPr lang="en-US" sz="2400" b="1" i="1" dirty="0">
                <a:solidFill>
                  <a:srgbClr val="000000"/>
                </a:solidFill>
                <a:latin typeface="Candara" charset="0"/>
                <a:ea typeface="MS PGothic" charset="0"/>
                <a:cs typeface="Times New Roman" charset="0"/>
              </a:rPr>
              <a:t>When you come together, </a:t>
            </a:r>
            <a:r>
              <a:rPr lang="en-US" sz="2400" b="1" i="1" dirty="0" smtClean="0">
                <a:solidFill>
                  <a:srgbClr val="000000"/>
                </a:solidFill>
                <a:latin typeface="Candara" charset="0"/>
                <a:ea typeface="MS PGothic" charset="0"/>
                <a:cs typeface="Times New Roman" charset="0"/>
              </a:rPr>
              <a:t>it </a:t>
            </a:r>
            <a:r>
              <a:rPr lang="en-US" sz="2400" b="1" i="1" dirty="0">
                <a:solidFill>
                  <a:srgbClr val="000000"/>
                </a:solidFill>
                <a:latin typeface="Candara" charset="0"/>
                <a:ea typeface="MS PGothic" charset="0"/>
                <a:cs typeface="Times New Roman" charset="0"/>
              </a:rPr>
              <a:t>is not </a:t>
            </a:r>
            <a:r>
              <a:rPr lang="en-US" sz="2400" b="1" i="1" dirty="0" smtClean="0">
                <a:solidFill>
                  <a:srgbClr val="000000"/>
                </a:solidFill>
                <a:latin typeface="Candara" charset="0"/>
                <a:ea typeface="MS PGothic" charset="0"/>
                <a:cs typeface="Times New Roman" charset="0"/>
              </a:rPr>
              <a:t>the</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Lord's supper </a:t>
            </a:r>
            <a:r>
              <a:rPr lang="en-US" sz="2400" b="1" i="1" dirty="0">
                <a:solidFill>
                  <a:srgbClr val="000000"/>
                </a:solidFill>
                <a:latin typeface="Candara" charset="0"/>
                <a:ea typeface="MS PGothic" charset="0"/>
                <a:cs typeface="Times New Roman" charset="0"/>
              </a:rPr>
              <a:t>that you eat</a:t>
            </a:r>
            <a:r>
              <a:rPr lang="en-US" sz="2400" b="1" i="1" dirty="0" smtClean="0">
                <a:solidFill>
                  <a:srgbClr val="000000"/>
                </a:solidFill>
                <a:latin typeface="Candara" charset="0"/>
                <a:ea typeface="MS PGothic" charset="0"/>
                <a:cs typeface="Times New Roman" charset="0"/>
              </a:rPr>
              <a:t>. </a:t>
            </a:r>
            <a:r>
              <a:rPr lang="en-US" sz="2400" b="1" i="1" baseline="30000" dirty="0" smtClean="0">
                <a:solidFill>
                  <a:srgbClr val="000000"/>
                </a:solidFill>
                <a:latin typeface="Candara" charset="0"/>
                <a:ea typeface="MS PGothic" charset="0"/>
                <a:cs typeface="Times New Roman" charset="0"/>
              </a:rPr>
              <a:t>21</a:t>
            </a:r>
            <a:r>
              <a:rPr lang="en-US" sz="2400" b="1" i="1" baseline="30000" dirty="0">
                <a:solidFill>
                  <a:srgbClr val="000000"/>
                </a:solidFill>
                <a:latin typeface="Candara" charset="0"/>
                <a:ea typeface="MS PGothic" charset="0"/>
                <a:cs typeface="Times New Roman" charset="0"/>
              </a:rPr>
              <a:t> </a:t>
            </a:r>
            <a:r>
              <a:rPr lang="en-US" sz="2400" b="1" i="1" dirty="0">
                <a:solidFill>
                  <a:srgbClr val="000000"/>
                </a:solidFill>
                <a:latin typeface="Candara" charset="0"/>
                <a:ea typeface="MS PGothic" charset="0"/>
                <a:cs typeface="Times New Roman" charset="0"/>
              </a:rPr>
              <a:t>For in eating, each one goes ahead </a:t>
            </a:r>
            <a:r>
              <a:rPr lang="en-US" sz="2400" b="1" i="1" dirty="0" smtClean="0">
                <a:solidFill>
                  <a:srgbClr val="000000"/>
                </a:solidFill>
                <a:latin typeface="Candara" charset="0"/>
                <a:ea typeface="MS PGothic" charset="0"/>
                <a:cs typeface="Times New Roman" charset="0"/>
              </a:rPr>
              <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with </a:t>
            </a:r>
            <a:r>
              <a:rPr lang="en-US" sz="2400" b="1" i="1" dirty="0">
                <a:solidFill>
                  <a:srgbClr val="000000"/>
                </a:solidFill>
                <a:latin typeface="Candara" charset="0"/>
                <a:ea typeface="MS PGothic" charset="0"/>
                <a:cs typeface="Times New Roman" charset="0"/>
              </a:rPr>
              <a:t>his </a:t>
            </a:r>
            <a:r>
              <a:rPr lang="en-US" sz="2400" b="1" i="1" dirty="0" smtClean="0">
                <a:solidFill>
                  <a:srgbClr val="000000"/>
                </a:solidFill>
                <a:latin typeface="Candara" charset="0"/>
                <a:ea typeface="MS PGothic" charset="0"/>
                <a:cs typeface="Times New Roman" charset="0"/>
              </a:rPr>
              <a:t>own meal</a:t>
            </a:r>
            <a:r>
              <a:rPr lang="en-US" sz="2400" b="1" i="1" dirty="0">
                <a:solidFill>
                  <a:srgbClr val="000000"/>
                </a:solidFill>
                <a:latin typeface="Candara" charset="0"/>
                <a:ea typeface="MS PGothic" charset="0"/>
                <a:cs typeface="Times New Roman" charset="0"/>
              </a:rPr>
              <a:t>. One goes hungry, another gets drunk. </a:t>
            </a:r>
            <a:r>
              <a:rPr lang="en-US" sz="2400" b="1" i="1" baseline="30000" dirty="0" smtClean="0">
                <a:solidFill>
                  <a:srgbClr val="000000"/>
                </a:solidFill>
                <a:latin typeface="Candara" charset="0"/>
                <a:ea typeface="MS PGothic" charset="0"/>
                <a:cs typeface="Times New Roman" charset="0"/>
              </a:rPr>
              <a:t>22 </a:t>
            </a:r>
            <a:r>
              <a:rPr lang="en-US" sz="2400" b="1" i="1" dirty="0" smtClean="0">
                <a:solidFill>
                  <a:srgbClr val="000000"/>
                </a:solidFill>
                <a:latin typeface="Candara" charset="0"/>
                <a:ea typeface="MS PGothic" charset="0"/>
                <a:cs typeface="Times New Roman" charset="0"/>
              </a:rPr>
              <a:t>What!</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Do you not have houses </a:t>
            </a:r>
            <a:r>
              <a:rPr lang="en-US" sz="2400" b="1" i="1" dirty="0">
                <a:solidFill>
                  <a:srgbClr val="000000"/>
                </a:solidFill>
                <a:latin typeface="Candara" charset="0"/>
                <a:ea typeface="MS PGothic" charset="0"/>
                <a:cs typeface="Times New Roman" charset="0"/>
              </a:rPr>
              <a:t>to eat and drink in? Or do you despise </a:t>
            </a:r>
            <a:r>
              <a:rPr lang="en-US" sz="2400" b="1" i="1" dirty="0" smtClean="0">
                <a:solidFill>
                  <a:srgbClr val="000000"/>
                </a:solidFill>
                <a:latin typeface="Candara" charset="0"/>
                <a:ea typeface="MS PGothic" charset="0"/>
                <a:cs typeface="Times New Roman" charset="0"/>
              </a:rPr>
              <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the </a:t>
            </a:r>
            <a:r>
              <a:rPr lang="en-US" sz="2400" b="1" i="1" dirty="0">
                <a:solidFill>
                  <a:srgbClr val="000000"/>
                </a:solidFill>
                <a:latin typeface="Candara" charset="0"/>
                <a:ea typeface="MS PGothic" charset="0"/>
                <a:cs typeface="Times New Roman" charset="0"/>
              </a:rPr>
              <a:t>church </a:t>
            </a:r>
            <a:r>
              <a:rPr lang="en-US" sz="2400" b="1" i="1" dirty="0" smtClean="0">
                <a:solidFill>
                  <a:srgbClr val="000000"/>
                </a:solidFill>
                <a:latin typeface="Candara" charset="0"/>
                <a:ea typeface="MS PGothic" charset="0"/>
                <a:cs typeface="Times New Roman" charset="0"/>
              </a:rPr>
              <a:t>of God </a:t>
            </a:r>
            <a:r>
              <a:rPr lang="en-US" sz="2400" b="1" i="1" dirty="0">
                <a:solidFill>
                  <a:srgbClr val="000000"/>
                </a:solidFill>
                <a:latin typeface="Candara" charset="0"/>
                <a:ea typeface="MS PGothic" charset="0"/>
                <a:cs typeface="Times New Roman" charset="0"/>
              </a:rPr>
              <a:t>and humiliate those who have nothing? </a:t>
            </a:r>
            <a:r>
              <a:rPr lang="en-US" sz="2400" b="1" i="1" dirty="0" smtClean="0">
                <a:solidFill>
                  <a:srgbClr val="000000"/>
                </a:solidFill>
                <a:latin typeface="Candara" charset="0"/>
                <a:ea typeface="MS PGothic" charset="0"/>
                <a:cs typeface="Times New Roman" charset="0"/>
              </a:rPr>
              <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What </a:t>
            </a:r>
            <a:r>
              <a:rPr lang="en-US" sz="2400" b="1" i="1" dirty="0">
                <a:solidFill>
                  <a:srgbClr val="000000"/>
                </a:solidFill>
                <a:latin typeface="Candara" charset="0"/>
                <a:ea typeface="MS PGothic" charset="0"/>
                <a:cs typeface="Times New Roman" charset="0"/>
              </a:rPr>
              <a:t>shall I </a:t>
            </a:r>
            <a:r>
              <a:rPr lang="en-US" sz="2400" b="1" i="1" dirty="0" smtClean="0">
                <a:solidFill>
                  <a:srgbClr val="000000"/>
                </a:solidFill>
                <a:latin typeface="Candara" charset="0"/>
                <a:ea typeface="MS PGothic" charset="0"/>
                <a:cs typeface="Times New Roman" charset="0"/>
              </a:rPr>
              <a:t>say to </a:t>
            </a:r>
            <a:r>
              <a:rPr lang="en-US" sz="2400" b="1" i="1" dirty="0">
                <a:solidFill>
                  <a:srgbClr val="000000"/>
                </a:solidFill>
                <a:latin typeface="Candara" charset="0"/>
                <a:ea typeface="MS PGothic" charset="0"/>
                <a:cs typeface="Times New Roman" charset="0"/>
              </a:rPr>
              <a:t>you? Shall I commend you </a:t>
            </a:r>
            <a:r>
              <a:rPr lang="en-US" sz="2400" b="1" i="1" dirty="0" smtClean="0">
                <a:solidFill>
                  <a:srgbClr val="000000"/>
                </a:solidFill>
                <a:latin typeface="Candara" charset="0"/>
                <a:ea typeface="MS PGothic" charset="0"/>
                <a:cs typeface="Times New Roman" charset="0"/>
              </a:rPr>
              <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in </a:t>
            </a:r>
            <a:r>
              <a:rPr lang="en-US" sz="2400" b="1" i="1" dirty="0">
                <a:solidFill>
                  <a:srgbClr val="000000"/>
                </a:solidFill>
                <a:latin typeface="Candara" charset="0"/>
                <a:ea typeface="MS PGothic" charset="0"/>
                <a:cs typeface="Times New Roman" charset="0"/>
              </a:rPr>
              <a:t>this? </a:t>
            </a:r>
            <a:r>
              <a:rPr lang="en-US" sz="2400" b="1" i="1" dirty="0" smtClean="0">
                <a:solidFill>
                  <a:srgbClr val="000000"/>
                </a:solidFill>
                <a:latin typeface="Candara" charset="0"/>
                <a:ea typeface="MS PGothic" charset="0"/>
                <a:cs typeface="Times New Roman" charset="0"/>
              </a:rPr>
              <a:t>No</a:t>
            </a:r>
            <a:r>
              <a:rPr lang="en-US" sz="2400" b="1" i="1" dirty="0">
                <a:solidFill>
                  <a:srgbClr val="000000"/>
                </a:solidFill>
                <a:latin typeface="Candara" charset="0"/>
                <a:ea typeface="MS PGothic" charset="0"/>
                <a:cs typeface="Times New Roman" charset="0"/>
              </a:rPr>
              <a:t>, I will not</a:t>
            </a:r>
            <a:r>
              <a:rPr lang="en-US" sz="2400" b="1" i="1" dirty="0" smtClean="0">
                <a:solidFill>
                  <a:srgbClr val="000000"/>
                </a:solidFill>
                <a:latin typeface="Candara" charset="0"/>
                <a:ea typeface="MS PGothic" charset="0"/>
                <a:cs typeface="Times New Roman" charset="0"/>
              </a:rPr>
              <a:t>. (vs. 17-22)</a:t>
            </a:r>
            <a:endParaRPr lang="en-US" sz="2400" b="1" i="1" dirty="0">
              <a:solidFill>
                <a:srgbClr val="000000"/>
              </a:solidFill>
              <a:latin typeface="Candara" charset="0"/>
              <a:ea typeface="MS PGothic" charset="0"/>
              <a:cs typeface="Times New Roman" charset="0"/>
            </a:endParaRPr>
          </a:p>
          <a:p>
            <a:pPr marL="0" indent="0" algn="ctr">
              <a:spcBef>
                <a:spcPct val="0"/>
              </a:spcBef>
              <a:buFontTx/>
              <a:buNone/>
            </a:pPr>
            <a:endParaRPr lang="en-US" sz="2400" i="1" dirty="0">
              <a:solidFill>
                <a:srgbClr val="000000"/>
              </a:solidFill>
              <a:latin typeface="Candara" charset="0"/>
              <a:ea typeface="MS PGothic" charset="0"/>
              <a:cs typeface="Times New Roman" charset="0"/>
            </a:endParaRPr>
          </a:p>
          <a:p>
            <a:pPr marL="0" indent="0" algn="ctr">
              <a:spcBef>
                <a:spcPct val="0"/>
              </a:spcBef>
              <a:buFontTx/>
              <a:buNone/>
            </a:pPr>
            <a:r>
              <a:rPr lang="en-US" sz="2200" i="1" dirty="0">
                <a:solidFill>
                  <a:srgbClr val="000000"/>
                </a:solidFill>
                <a:latin typeface="Candara" charset="0"/>
                <a:ea typeface="MS PGothic" charset="0"/>
                <a:cs typeface="Times New Roman" charset="0"/>
              </a:rPr>
              <a:t> </a:t>
            </a:r>
          </a:p>
        </p:txBody>
      </p:sp>
    </p:spTree>
    <p:extLst>
      <p:ext uri="{BB962C8B-B14F-4D97-AF65-F5344CB8AC3E}">
        <p14:creationId xmlns:p14="http://schemas.microsoft.com/office/powerpoint/2010/main" val="42738464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228600"/>
            <a:ext cx="8686800" cy="914400"/>
          </a:xfrm>
        </p:spPr>
        <p:txBody>
          <a:bodyPr/>
          <a:lstStyle/>
          <a:p>
            <a:r>
              <a:rPr lang="en-US" sz="2800" b="1" dirty="0">
                <a:latin typeface="Candara" charset="0"/>
                <a:ea typeface="MS PGothic" charset="0"/>
                <a:cs typeface="Arial" charset="0"/>
              </a:rPr>
              <a:t>THE ORIGIN, PURPOSE, AND </a:t>
            </a:r>
            <a:br>
              <a:rPr lang="en-US" sz="2800" b="1" dirty="0">
                <a:latin typeface="Candara" charset="0"/>
                <a:ea typeface="MS PGothic" charset="0"/>
                <a:cs typeface="Arial" charset="0"/>
              </a:rPr>
            </a:br>
            <a:r>
              <a:rPr lang="en-US" sz="2800" b="1" dirty="0">
                <a:latin typeface="Candara" charset="0"/>
                <a:ea typeface="MS PGothic" charset="0"/>
                <a:cs typeface="Arial" charset="0"/>
              </a:rPr>
              <a:t>IMPLICATION OF THE LORD’S SUPPER</a:t>
            </a:r>
          </a:p>
        </p:txBody>
      </p:sp>
      <p:sp>
        <p:nvSpPr>
          <p:cNvPr id="27651" name="Rectangle 3"/>
          <p:cNvSpPr>
            <a:spLocks noGrp="1" noChangeArrowheads="1"/>
          </p:cNvSpPr>
          <p:nvPr>
            <p:ph type="body" idx="1"/>
          </p:nvPr>
        </p:nvSpPr>
        <p:spPr>
          <a:xfrm>
            <a:off x="121605" y="1219200"/>
            <a:ext cx="8958215" cy="5638800"/>
          </a:xfrm>
        </p:spPr>
        <p:txBody>
          <a:bodyPr/>
          <a:lstStyle/>
          <a:p>
            <a:pPr marL="461963" lvl="0" indent="-461963">
              <a:buNone/>
              <a:defRPr/>
            </a:pPr>
            <a:r>
              <a:rPr lang="en-US" sz="2400" b="1" dirty="0" smtClean="0">
                <a:latin typeface="Candara" charset="0"/>
                <a:ea typeface="MS PGothic" charset="0"/>
                <a:cs typeface="Arial" charset="0"/>
              </a:rPr>
              <a:t>1)</a:t>
            </a:r>
            <a:r>
              <a:rPr lang="en-US" sz="2400" b="1" dirty="0">
                <a:latin typeface="Candara" charset="0"/>
                <a:ea typeface="MS PGothic" charset="0"/>
                <a:cs typeface="Arial" charset="0"/>
              </a:rPr>
              <a:t>	</a:t>
            </a:r>
            <a:r>
              <a:rPr lang="en-US" sz="2350" b="1" dirty="0" smtClean="0">
                <a:latin typeface="Candara" charset="0"/>
                <a:ea typeface="MS PGothic" charset="0"/>
                <a:cs typeface="Arial" charset="0"/>
              </a:rPr>
              <a:t>The </a:t>
            </a:r>
            <a:r>
              <a:rPr lang="en-US" sz="2350" b="1" dirty="0">
                <a:latin typeface="Candara" charset="0"/>
                <a:ea typeface="MS PGothic" charset="0"/>
                <a:cs typeface="Arial" charset="0"/>
              </a:rPr>
              <a:t>origin of the Lord’s Supper is </a:t>
            </a:r>
            <a:r>
              <a:rPr lang="en-US" sz="2350" b="1" u="sng" dirty="0">
                <a:solidFill>
                  <a:srgbClr val="FF0000"/>
                </a:solidFill>
                <a:latin typeface="Candara" charset="0"/>
                <a:ea typeface="MS PGothic" charset="0"/>
                <a:cs typeface="Arial" charset="0"/>
              </a:rPr>
              <a:t>THE LAST </a:t>
            </a:r>
            <a:r>
              <a:rPr lang="en-US" sz="2350" b="1" u="sng" dirty="0" smtClean="0">
                <a:solidFill>
                  <a:srgbClr val="FF0000"/>
                </a:solidFill>
                <a:latin typeface="Candara" charset="0"/>
                <a:ea typeface="MS PGothic" charset="0"/>
                <a:cs typeface="Arial" charset="0"/>
              </a:rPr>
              <a:t>SUPPER</a:t>
            </a:r>
            <a:r>
              <a:rPr lang="en-US" sz="2350" b="1" dirty="0" smtClean="0">
                <a:solidFill>
                  <a:srgbClr val="FF0000"/>
                </a:solidFill>
                <a:latin typeface="Candara" charset="0"/>
                <a:ea typeface="MS PGothic" charset="0"/>
                <a:cs typeface="Arial" charset="0"/>
              </a:rPr>
              <a:t> in </a:t>
            </a:r>
            <a:r>
              <a:rPr lang="en-US" sz="2350" b="1" dirty="0">
                <a:solidFill>
                  <a:srgbClr val="FF0000"/>
                </a:solidFill>
                <a:latin typeface="Candara" charset="0"/>
                <a:ea typeface="MS PGothic" charset="0"/>
                <a:cs typeface="Arial" charset="0"/>
              </a:rPr>
              <a:t>which Jesus revealed himself as the sacrificial lamb </a:t>
            </a:r>
            <a:r>
              <a:rPr lang="en-US" sz="2350" b="1" dirty="0" smtClean="0">
                <a:solidFill>
                  <a:srgbClr val="FF0000"/>
                </a:solidFill>
                <a:latin typeface="Candara" charset="0"/>
                <a:ea typeface="MS PGothic" charset="0"/>
                <a:cs typeface="Arial" charset="0"/>
              </a:rPr>
              <a:t>for the Passover.</a:t>
            </a:r>
            <a:endParaRPr lang="en-US" sz="2350" b="1" dirty="0">
              <a:solidFill>
                <a:srgbClr val="FF0000"/>
              </a:solidFill>
              <a:latin typeface="Candara" charset="0"/>
              <a:ea typeface="MS PGothic" charset="0"/>
              <a:cs typeface="Arial" charset="0"/>
            </a:endParaRPr>
          </a:p>
          <a:p>
            <a:pPr lvl="0">
              <a:buFont typeface="Wingdings" charset="2"/>
              <a:buChar char="§"/>
              <a:defRPr/>
            </a:pPr>
            <a:endParaRPr lang="en-US" sz="800" i="1" dirty="0" smtClean="0">
              <a:solidFill>
                <a:srgbClr val="FF0000"/>
              </a:solidFill>
              <a:latin typeface="Candara" charset="0"/>
              <a:ea typeface="MS PGothic" charset="0"/>
              <a:cs typeface="Candara" charset="0"/>
            </a:endParaRPr>
          </a:p>
          <a:p>
            <a:pPr marL="0" indent="0" algn="ctr">
              <a:spcBef>
                <a:spcPts val="0"/>
              </a:spcBef>
              <a:buNone/>
            </a:pPr>
            <a:r>
              <a:rPr lang="en-US" sz="2200" i="1" baseline="30000" dirty="0" smtClean="0">
                <a:latin typeface="Candara"/>
                <a:cs typeface="Candara"/>
              </a:rPr>
              <a:t>23 </a:t>
            </a:r>
            <a:r>
              <a:rPr lang="en-US" sz="2200" i="1" dirty="0" smtClean="0">
                <a:latin typeface="Candara"/>
                <a:cs typeface="Candara"/>
              </a:rPr>
              <a:t>For</a:t>
            </a:r>
            <a:r>
              <a:rPr lang="en-US" sz="2200" i="1" dirty="0">
                <a:latin typeface="Candara"/>
                <a:cs typeface="Candara"/>
              </a:rPr>
              <a:t> I received from the Lord what I also delivered to you... (v. 23</a:t>
            </a:r>
            <a:r>
              <a:rPr lang="en-US" sz="2200" i="1" dirty="0" smtClean="0">
                <a:latin typeface="Candara"/>
                <a:cs typeface="Candara"/>
              </a:rPr>
              <a:t>)</a:t>
            </a:r>
          </a:p>
          <a:p>
            <a:pPr marL="0" indent="0" algn="ctr">
              <a:spcBef>
                <a:spcPts val="0"/>
              </a:spcBef>
              <a:buNone/>
            </a:pPr>
            <a:endParaRPr lang="en-US" sz="1200" i="1" dirty="0">
              <a:latin typeface="Candara"/>
              <a:cs typeface="Candara"/>
            </a:endParaRPr>
          </a:p>
          <a:p>
            <a:pPr marL="0" indent="0" algn="ctr">
              <a:spcBef>
                <a:spcPts val="0"/>
              </a:spcBef>
              <a:buNone/>
            </a:pPr>
            <a:r>
              <a:rPr lang="en-US" sz="2200" i="1" baseline="30000" dirty="0" smtClean="0">
                <a:latin typeface="Candara"/>
                <a:cs typeface="Candara"/>
              </a:rPr>
              <a:t>7</a:t>
            </a:r>
            <a:r>
              <a:rPr lang="en-US" sz="2200" i="1" dirty="0">
                <a:latin typeface="Candara"/>
                <a:cs typeface="Candara"/>
              </a:rPr>
              <a:t> ”Then they shall take some of the blood and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put </a:t>
            </a:r>
            <a:r>
              <a:rPr lang="en-US" sz="2200" i="1" dirty="0">
                <a:latin typeface="Candara"/>
                <a:cs typeface="Candara"/>
              </a:rPr>
              <a:t>it </a:t>
            </a:r>
            <a:r>
              <a:rPr lang="en-US" sz="2200" i="1" dirty="0" smtClean="0">
                <a:latin typeface="Candara"/>
                <a:cs typeface="Candara"/>
              </a:rPr>
              <a:t>on </a:t>
            </a:r>
            <a:r>
              <a:rPr lang="en-US" sz="2200" i="1" dirty="0">
                <a:latin typeface="Candara"/>
                <a:cs typeface="Candara"/>
              </a:rPr>
              <a:t>the two doorposts and the lintel of the </a:t>
            </a:r>
            <a:r>
              <a:rPr lang="en-US" sz="2200" i="1" dirty="0" smtClean="0">
                <a:latin typeface="Candara"/>
                <a:cs typeface="Candara"/>
              </a:rPr>
              <a:t>houses</a:t>
            </a:r>
            <a:br>
              <a:rPr lang="en-US" sz="2200" i="1" dirty="0" smtClean="0">
                <a:latin typeface="Candara"/>
                <a:cs typeface="Candara"/>
              </a:rPr>
            </a:br>
            <a:r>
              <a:rPr lang="en-US" sz="2200" i="1" dirty="0" smtClean="0">
                <a:latin typeface="Candara"/>
                <a:cs typeface="Candara"/>
              </a:rPr>
              <a:t> </a:t>
            </a:r>
            <a:r>
              <a:rPr lang="en-US" sz="2200" i="1" dirty="0">
                <a:latin typeface="Candara"/>
                <a:cs typeface="Candara"/>
              </a:rPr>
              <a:t>in which they eat it</a:t>
            </a:r>
            <a:r>
              <a:rPr lang="en-US" sz="2200" i="1" dirty="0" smtClean="0">
                <a:latin typeface="Candara"/>
                <a:cs typeface="Candara"/>
              </a:rPr>
              <a:t>. </a:t>
            </a:r>
            <a:r>
              <a:rPr lang="en-US" sz="2200" i="1" baseline="30000" dirty="0" smtClean="0">
                <a:latin typeface="Candara"/>
                <a:cs typeface="Candara"/>
              </a:rPr>
              <a:t>8</a:t>
            </a:r>
            <a:r>
              <a:rPr lang="en-US" sz="2200" i="1" dirty="0">
                <a:latin typeface="Candara"/>
                <a:cs typeface="Candara"/>
              </a:rPr>
              <a:t> They shall eat the flesh that night, roasted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on </a:t>
            </a:r>
            <a:r>
              <a:rPr lang="en-US" sz="2200" i="1" dirty="0">
                <a:latin typeface="Candara"/>
                <a:cs typeface="Candara"/>
              </a:rPr>
              <a:t>the fire; with unleavened </a:t>
            </a:r>
            <a:r>
              <a:rPr lang="en-US" sz="2200" i="1" dirty="0" smtClean="0">
                <a:latin typeface="Candara"/>
                <a:cs typeface="Candara"/>
              </a:rPr>
              <a:t>bread </a:t>
            </a:r>
            <a:r>
              <a:rPr lang="en-US" sz="2200" i="1" dirty="0">
                <a:latin typeface="Candara"/>
                <a:cs typeface="Candara"/>
              </a:rPr>
              <a:t>and bitter herbs they shall eat </a:t>
            </a:r>
            <a:r>
              <a:rPr lang="en-US" sz="2200" i="1" dirty="0" smtClean="0">
                <a:latin typeface="Candara"/>
                <a:cs typeface="Candara"/>
              </a:rPr>
              <a:t>it...</a:t>
            </a:r>
          </a:p>
          <a:p>
            <a:pPr marL="0" indent="0" algn="ctr">
              <a:spcBef>
                <a:spcPts val="0"/>
              </a:spcBef>
              <a:buNone/>
            </a:pPr>
            <a:r>
              <a:rPr lang="en-US" sz="2200" i="1" baseline="30000" dirty="0" smtClean="0">
                <a:latin typeface="Candara"/>
                <a:cs typeface="Candara"/>
              </a:rPr>
              <a:t>11</a:t>
            </a:r>
            <a:r>
              <a:rPr lang="en-US" sz="2200" i="1" dirty="0">
                <a:latin typeface="Candara"/>
                <a:cs typeface="Candara"/>
              </a:rPr>
              <a:t> In this manner </a:t>
            </a:r>
            <a:r>
              <a:rPr lang="en-US" sz="2200" i="1" dirty="0" smtClean="0">
                <a:latin typeface="Candara"/>
                <a:cs typeface="Candara"/>
              </a:rPr>
              <a:t>you </a:t>
            </a:r>
            <a:r>
              <a:rPr lang="en-US" sz="2200" i="1" dirty="0">
                <a:latin typeface="Candara"/>
                <a:cs typeface="Candara"/>
              </a:rPr>
              <a:t>shall eat it: with your belt fastened</a:t>
            </a:r>
            <a:r>
              <a:rPr lang="en-US" sz="2200" i="1" dirty="0" smtClean="0">
                <a:latin typeface="Candara"/>
                <a:cs typeface="Candara"/>
              </a:rPr>
              <a:t>, your </a:t>
            </a:r>
            <a:br>
              <a:rPr lang="en-US" sz="2200" i="1" dirty="0" smtClean="0">
                <a:latin typeface="Candara"/>
                <a:cs typeface="Candara"/>
              </a:rPr>
            </a:br>
            <a:r>
              <a:rPr lang="en-US" sz="2200" i="1" dirty="0" smtClean="0">
                <a:latin typeface="Candara"/>
                <a:cs typeface="Candara"/>
              </a:rPr>
              <a:t>sandals </a:t>
            </a:r>
            <a:r>
              <a:rPr lang="en-US" sz="2200" i="1" dirty="0">
                <a:latin typeface="Candara"/>
                <a:cs typeface="Candara"/>
              </a:rPr>
              <a:t>on your feet, and your staff in your hand. And you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shall </a:t>
            </a:r>
            <a:r>
              <a:rPr lang="en-US" sz="2200" i="1" dirty="0">
                <a:latin typeface="Candara"/>
                <a:cs typeface="Candara"/>
              </a:rPr>
              <a:t>eat it </a:t>
            </a:r>
            <a:r>
              <a:rPr lang="en-US" sz="2200" i="1" dirty="0" smtClean="0">
                <a:latin typeface="Candara"/>
                <a:cs typeface="Candara"/>
              </a:rPr>
              <a:t>in </a:t>
            </a:r>
            <a:r>
              <a:rPr lang="en-US" sz="2200" i="1" dirty="0">
                <a:latin typeface="Candara"/>
                <a:cs typeface="Candara"/>
              </a:rPr>
              <a:t>haste. It is the Lord's Passover.</a:t>
            </a:r>
            <a:br>
              <a:rPr lang="en-US" sz="2200" i="1" dirty="0">
                <a:latin typeface="Candara"/>
                <a:cs typeface="Candara"/>
              </a:rPr>
            </a:br>
            <a:r>
              <a:rPr lang="en-US" sz="2200" i="1" dirty="0">
                <a:latin typeface="Candara"/>
                <a:cs typeface="Candara"/>
              </a:rPr>
              <a:t>Exodus 12:7</a:t>
            </a:r>
            <a:r>
              <a:rPr lang="en-US" sz="2200" i="1" dirty="0" smtClean="0">
                <a:latin typeface="Candara"/>
                <a:cs typeface="Candara"/>
              </a:rPr>
              <a:t>-8, 11</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12197232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228600"/>
            <a:ext cx="8686800" cy="914400"/>
          </a:xfrm>
        </p:spPr>
        <p:txBody>
          <a:bodyPr/>
          <a:lstStyle/>
          <a:p>
            <a:r>
              <a:rPr lang="en-US" sz="2800" b="1" dirty="0">
                <a:latin typeface="Candara" charset="0"/>
                <a:ea typeface="MS PGothic" charset="0"/>
                <a:cs typeface="Arial" charset="0"/>
              </a:rPr>
              <a:t>THE ORIGIN, PURPOSE, AND </a:t>
            </a:r>
            <a:br>
              <a:rPr lang="en-US" sz="2800" b="1" dirty="0">
                <a:latin typeface="Candara" charset="0"/>
                <a:ea typeface="MS PGothic" charset="0"/>
                <a:cs typeface="Arial" charset="0"/>
              </a:rPr>
            </a:br>
            <a:r>
              <a:rPr lang="en-US" sz="2800" b="1" dirty="0">
                <a:latin typeface="Candara" charset="0"/>
                <a:ea typeface="MS PGothic" charset="0"/>
                <a:cs typeface="Arial" charset="0"/>
              </a:rPr>
              <a:t>IMPLICATION OF THE LORD’S SUPPER</a:t>
            </a:r>
          </a:p>
        </p:txBody>
      </p:sp>
      <p:sp>
        <p:nvSpPr>
          <p:cNvPr id="27651" name="Rectangle 3"/>
          <p:cNvSpPr>
            <a:spLocks noGrp="1" noChangeArrowheads="1"/>
          </p:cNvSpPr>
          <p:nvPr>
            <p:ph type="body" idx="1"/>
          </p:nvPr>
        </p:nvSpPr>
        <p:spPr>
          <a:xfrm>
            <a:off x="121605" y="1219200"/>
            <a:ext cx="8958215" cy="5638800"/>
          </a:xfrm>
        </p:spPr>
        <p:txBody>
          <a:bodyPr/>
          <a:lstStyle/>
          <a:p>
            <a:pPr marL="461963" lvl="0" indent="-461963">
              <a:buNone/>
              <a:defRPr/>
            </a:pPr>
            <a:r>
              <a:rPr lang="en-US" sz="2400" b="1" dirty="0" smtClean="0">
                <a:latin typeface="Candara" charset="0"/>
                <a:ea typeface="MS PGothic" charset="0"/>
                <a:cs typeface="Arial" charset="0"/>
              </a:rPr>
              <a:t>1)</a:t>
            </a:r>
            <a:r>
              <a:rPr lang="en-US" sz="2400" b="1" dirty="0">
                <a:latin typeface="Candara" charset="0"/>
                <a:ea typeface="MS PGothic" charset="0"/>
                <a:cs typeface="Arial" charset="0"/>
              </a:rPr>
              <a:t>	</a:t>
            </a:r>
            <a:r>
              <a:rPr lang="en-US" sz="2350" b="1" dirty="0" smtClean="0">
                <a:latin typeface="Candara" charset="0"/>
                <a:ea typeface="MS PGothic" charset="0"/>
                <a:cs typeface="Arial" charset="0"/>
              </a:rPr>
              <a:t>The </a:t>
            </a:r>
            <a:r>
              <a:rPr lang="en-US" sz="2350" b="1" dirty="0">
                <a:latin typeface="Candara" charset="0"/>
                <a:ea typeface="MS PGothic" charset="0"/>
                <a:cs typeface="Arial" charset="0"/>
              </a:rPr>
              <a:t>origin of the Lord’s Supper is </a:t>
            </a:r>
            <a:r>
              <a:rPr lang="en-US" sz="2350" b="1" u="sng" dirty="0">
                <a:solidFill>
                  <a:srgbClr val="FF0000"/>
                </a:solidFill>
                <a:latin typeface="Candara" charset="0"/>
                <a:ea typeface="MS PGothic" charset="0"/>
                <a:cs typeface="Arial" charset="0"/>
              </a:rPr>
              <a:t>THE LAST </a:t>
            </a:r>
            <a:r>
              <a:rPr lang="en-US" sz="2350" b="1" u="sng" dirty="0" smtClean="0">
                <a:solidFill>
                  <a:srgbClr val="FF0000"/>
                </a:solidFill>
                <a:latin typeface="Candara" charset="0"/>
                <a:ea typeface="MS PGothic" charset="0"/>
                <a:cs typeface="Arial" charset="0"/>
              </a:rPr>
              <a:t>SUPPER</a:t>
            </a:r>
            <a:r>
              <a:rPr lang="en-US" sz="2350" b="1" dirty="0" smtClean="0">
                <a:solidFill>
                  <a:srgbClr val="FF0000"/>
                </a:solidFill>
                <a:latin typeface="Candara" charset="0"/>
                <a:ea typeface="MS PGothic" charset="0"/>
                <a:cs typeface="Arial" charset="0"/>
              </a:rPr>
              <a:t> in </a:t>
            </a:r>
            <a:r>
              <a:rPr lang="en-US" sz="2350" b="1" dirty="0">
                <a:solidFill>
                  <a:srgbClr val="FF0000"/>
                </a:solidFill>
                <a:latin typeface="Candara" charset="0"/>
                <a:ea typeface="MS PGothic" charset="0"/>
                <a:cs typeface="Arial" charset="0"/>
              </a:rPr>
              <a:t>which Jesus revealed himself as the sacrificial lamb </a:t>
            </a:r>
            <a:r>
              <a:rPr lang="en-US" sz="2350" b="1" dirty="0" smtClean="0">
                <a:solidFill>
                  <a:srgbClr val="FF0000"/>
                </a:solidFill>
                <a:latin typeface="Candara" charset="0"/>
                <a:ea typeface="MS PGothic" charset="0"/>
                <a:cs typeface="Arial" charset="0"/>
              </a:rPr>
              <a:t>for the Passover.</a:t>
            </a:r>
            <a:endParaRPr lang="en-US" sz="2350" b="1" dirty="0">
              <a:solidFill>
                <a:srgbClr val="FF0000"/>
              </a:solidFill>
              <a:latin typeface="Candara" charset="0"/>
              <a:ea typeface="MS PGothic" charset="0"/>
              <a:cs typeface="Arial" charset="0"/>
            </a:endParaRPr>
          </a:p>
          <a:p>
            <a:pPr lvl="0">
              <a:buFont typeface="Wingdings" charset="2"/>
              <a:buChar char="§"/>
              <a:defRPr/>
            </a:pPr>
            <a:endParaRPr lang="en-US" sz="800" i="1" dirty="0" smtClean="0">
              <a:solidFill>
                <a:srgbClr val="FF0000"/>
              </a:solidFill>
              <a:latin typeface="Candara" charset="0"/>
              <a:ea typeface="MS PGothic" charset="0"/>
              <a:cs typeface="Candara" charset="0"/>
            </a:endParaRPr>
          </a:p>
          <a:p>
            <a:pPr marL="0" indent="0" algn="ctr">
              <a:spcBef>
                <a:spcPts val="0"/>
              </a:spcBef>
              <a:buNone/>
            </a:pPr>
            <a:r>
              <a:rPr lang="en-US" sz="2200" i="1" dirty="0">
                <a:latin typeface="Candara"/>
                <a:cs typeface="Candara"/>
              </a:rPr>
              <a:t>  </a:t>
            </a:r>
            <a:r>
              <a:rPr lang="en-US" sz="2200" i="1" baseline="30000" dirty="0">
                <a:latin typeface="Candara"/>
                <a:cs typeface="Candara"/>
              </a:rPr>
              <a:t>12</a:t>
            </a:r>
            <a:r>
              <a:rPr lang="en-US" sz="2200" i="1" dirty="0">
                <a:latin typeface="Candara"/>
                <a:cs typeface="Candara"/>
              </a:rPr>
              <a:t> For I will pass </a:t>
            </a:r>
            <a:r>
              <a:rPr lang="en-US" sz="2200" i="1" dirty="0" smtClean="0">
                <a:latin typeface="Candara"/>
                <a:cs typeface="Candara"/>
              </a:rPr>
              <a:t>through the </a:t>
            </a:r>
            <a:r>
              <a:rPr lang="en-US" sz="2200" i="1" dirty="0">
                <a:latin typeface="Candara"/>
                <a:cs typeface="Candara"/>
              </a:rPr>
              <a:t>land of Egypt that night,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and </a:t>
            </a:r>
            <a:r>
              <a:rPr lang="en-US" sz="2200" i="1" dirty="0">
                <a:latin typeface="Candara"/>
                <a:cs typeface="Candara"/>
              </a:rPr>
              <a:t>I will strike all the firstborn in the land </a:t>
            </a:r>
            <a:r>
              <a:rPr lang="en-US" sz="2200" i="1" dirty="0" smtClean="0">
                <a:latin typeface="Candara"/>
                <a:cs typeface="Candara"/>
              </a:rPr>
              <a:t>of </a:t>
            </a:r>
            <a:r>
              <a:rPr lang="en-US" sz="2200" i="1" dirty="0">
                <a:latin typeface="Candara"/>
                <a:cs typeface="Candara"/>
              </a:rPr>
              <a:t>Egypt, </a:t>
            </a:r>
            <a:r>
              <a:rPr lang="en-US" sz="2200" i="1" dirty="0" smtClean="0">
                <a:latin typeface="Candara"/>
                <a:cs typeface="Candara"/>
              </a:rPr>
              <a:t>both </a:t>
            </a:r>
            <a:br>
              <a:rPr lang="en-US" sz="2200" i="1" dirty="0" smtClean="0">
                <a:latin typeface="Candara"/>
                <a:cs typeface="Candara"/>
              </a:rPr>
            </a:br>
            <a:r>
              <a:rPr lang="en-US" sz="2200" i="1" dirty="0" smtClean="0">
                <a:latin typeface="Candara"/>
                <a:cs typeface="Candara"/>
              </a:rPr>
              <a:t>man and </a:t>
            </a:r>
            <a:r>
              <a:rPr lang="en-US" sz="2200" i="1" dirty="0">
                <a:latin typeface="Candara"/>
                <a:cs typeface="Candara"/>
              </a:rPr>
              <a:t>beast; and on all the gods of Egypt I will </a:t>
            </a:r>
            <a:r>
              <a:rPr lang="en-US" sz="2200" i="1" dirty="0" smtClean="0">
                <a:latin typeface="Candara"/>
                <a:cs typeface="Candara"/>
              </a:rPr>
              <a:t>execute </a:t>
            </a:r>
            <a:br>
              <a:rPr lang="en-US" sz="2200" i="1" dirty="0" smtClean="0">
                <a:latin typeface="Candara"/>
                <a:cs typeface="Candara"/>
              </a:rPr>
            </a:br>
            <a:r>
              <a:rPr lang="en-US" sz="2200" i="1" dirty="0" smtClean="0">
                <a:latin typeface="Candara"/>
                <a:cs typeface="Candara"/>
              </a:rPr>
              <a:t>judgments</a:t>
            </a:r>
            <a:r>
              <a:rPr lang="en-US" sz="2200" i="1" dirty="0">
                <a:latin typeface="Candara"/>
                <a:cs typeface="Candara"/>
              </a:rPr>
              <a:t>: </a:t>
            </a:r>
            <a:r>
              <a:rPr lang="en-US" sz="2200" i="1" dirty="0" smtClean="0">
                <a:latin typeface="Candara"/>
                <a:cs typeface="Candara"/>
              </a:rPr>
              <a:t>I </a:t>
            </a:r>
            <a:r>
              <a:rPr lang="en-US" sz="2200" i="1" dirty="0">
                <a:latin typeface="Candara"/>
                <a:cs typeface="Candara"/>
              </a:rPr>
              <a:t>am the Lord. </a:t>
            </a:r>
            <a:r>
              <a:rPr lang="en-US" sz="2200" i="1" baseline="30000" dirty="0">
                <a:latin typeface="Candara"/>
                <a:cs typeface="Candara"/>
              </a:rPr>
              <a:t>13</a:t>
            </a:r>
            <a:r>
              <a:rPr lang="en-US" sz="2200" i="1" dirty="0">
                <a:latin typeface="Candara"/>
                <a:cs typeface="Candara"/>
              </a:rPr>
              <a:t> The blood shall be a sign for you,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on </a:t>
            </a:r>
            <a:r>
              <a:rPr lang="en-US" sz="2200" i="1" dirty="0">
                <a:latin typeface="Candara"/>
                <a:cs typeface="Candara"/>
              </a:rPr>
              <a:t>the houses </a:t>
            </a:r>
            <a:r>
              <a:rPr lang="en-US" sz="2200" i="1" dirty="0" smtClean="0">
                <a:latin typeface="Candara"/>
                <a:cs typeface="Candara"/>
              </a:rPr>
              <a:t>where </a:t>
            </a:r>
            <a:r>
              <a:rPr lang="en-US" sz="2200" i="1" dirty="0">
                <a:latin typeface="Candara"/>
                <a:cs typeface="Candara"/>
              </a:rPr>
              <a:t>you are. And when I see the blood,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I </a:t>
            </a:r>
            <a:r>
              <a:rPr lang="en-US" sz="2200" i="1" dirty="0">
                <a:latin typeface="Candara"/>
                <a:cs typeface="Candara"/>
              </a:rPr>
              <a:t>will pass over you</a:t>
            </a:r>
            <a:r>
              <a:rPr lang="en-US" sz="2200" i="1" dirty="0" smtClean="0">
                <a:latin typeface="Candara"/>
                <a:cs typeface="Candara"/>
              </a:rPr>
              <a:t>, </a:t>
            </a:r>
            <a:r>
              <a:rPr lang="en-US" sz="2200" i="1" dirty="0">
                <a:latin typeface="Candara"/>
                <a:cs typeface="Candara"/>
              </a:rPr>
              <a:t>and no </a:t>
            </a:r>
            <a:r>
              <a:rPr lang="en-US" sz="2200" i="1" dirty="0" smtClean="0">
                <a:latin typeface="Candara"/>
                <a:cs typeface="Candara"/>
              </a:rPr>
              <a:t>plague </a:t>
            </a:r>
            <a:r>
              <a:rPr lang="en-US" sz="2200" i="1" dirty="0">
                <a:latin typeface="Candara"/>
                <a:cs typeface="Candara"/>
              </a:rPr>
              <a:t>will befall you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to </a:t>
            </a:r>
            <a:r>
              <a:rPr lang="en-US" sz="2200" i="1" dirty="0">
                <a:latin typeface="Candara"/>
                <a:cs typeface="Candara"/>
              </a:rPr>
              <a:t>destroy you, </a:t>
            </a:r>
            <a:r>
              <a:rPr lang="en-US" sz="2200" i="1" dirty="0" smtClean="0">
                <a:latin typeface="Candara"/>
                <a:cs typeface="Candara"/>
              </a:rPr>
              <a:t>when </a:t>
            </a:r>
            <a:r>
              <a:rPr lang="en-US" sz="2200" i="1" dirty="0">
                <a:latin typeface="Candara"/>
                <a:cs typeface="Candara"/>
              </a:rPr>
              <a:t>I strike the land of Egypt.</a:t>
            </a:r>
            <a:br>
              <a:rPr lang="en-US" sz="2200" i="1" dirty="0">
                <a:latin typeface="Candara"/>
                <a:cs typeface="Candara"/>
              </a:rPr>
            </a:br>
            <a:r>
              <a:rPr lang="en-US" sz="2200" i="1" dirty="0">
                <a:latin typeface="Candara"/>
                <a:cs typeface="Candara"/>
              </a:rPr>
              <a:t>Exodus 12:</a:t>
            </a:r>
            <a:r>
              <a:rPr lang="en-US" sz="2200" i="1" dirty="0" smtClean="0">
                <a:latin typeface="Candara"/>
                <a:cs typeface="Candara"/>
              </a:rPr>
              <a:t>12-13</a:t>
            </a:r>
          </a:p>
          <a:p>
            <a:pPr marL="0" indent="0" algn="ctr">
              <a:spcBef>
                <a:spcPts val="0"/>
              </a:spcBef>
              <a:buNone/>
            </a:pPr>
            <a:endParaRPr lang="en-US" sz="8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It was instituted by Christ who commanded us to observe.</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It was Jesus</a:t>
            </a:r>
            <a:r>
              <a:rPr lang="en-US" sz="2300" b="1" kern="1200" dirty="0" smtClean="0">
                <a:solidFill>
                  <a:prstClr val="black"/>
                </a:solidFill>
                <a:latin typeface="Candara" charset="0"/>
                <a:ea typeface="ＭＳ Ｐゴシック" charset="0"/>
                <a:cs typeface="Candara" charset="0"/>
              </a:rPr>
              <a:t>’ Last </a:t>
            </a:r>
            <a:r>
              <a:rPr lang="en-US" sz="2300" b="1" kern="1200" dirty="0" smtClean="0">
                <a:solidFill>
                  <a:prstClr val="black"/>
                </a:solidFill>
                <a:latin typeface="Candara" charset="0"/>
                <a:ea typeface="ＭＳ Ｐゴシック" charset="0"/>
                <a:cs typeface="Candara" charset="0"/>
              </a:rPr>
              <a:t>Supper as the “Passover” </a:t>
            </a:r>
            <a:r>
              <a:rPr lang="en-US" sz="2300" b="1" kern="1200" dirty="0" smtClean="0">
                <a:solidFill>
                  <a:prstClr val="black"/>
                </a:solidFill>
                <a:latin typeface="Candara" charset="0"/>
                <a:ea typeface="ＭＳ Ｐゴシック" charset="0"/>
                <a:cs typeface="Candara" charset="0"/>
              </a:rPr>
              <a:t>meal which foreshadowed Christ’s blood </a:t>
            </a:r>
            <a:r>
              <a:rPr lang="en-US" sz="2300" b="1" kern="1200" dirty="0" smtClean="0">
                <a:solidFill>
                  <a:prstClr val="black"/>
                </a:solidFill>
                <a:latin typeface="Candara" charset="0"/>
                <a:ea typeface="ＭＳ Ｐゴシック" charset="0"/>
                <a:cs typeface="Candara" charset="0"/>
              </a:rPr>
              <a:t>shed/applied </a:t>
            </a:r>
            <a:r>
              <a:rPr lang="en-US" sz="2300" b="1" kern="1200" dirty="0" smtClean="0">
                <a:solidFill>
                  <a:prstClr val="black"/>
                </a:solidFill>
                <a:latin typeface="Candara" charset="0"/>
                <a:ea typeface="ＭＳ Ｐゴシック" charset="0"/>
                <a:cs typeface="Candara" charset="0"/>
              </a:rPr>
              <a:t>for our salvation.</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So, we are to look back at this origin with humility and gratitude for God’s sovereign plan of salvation in </a:t>
            </a:r>
            <a:r>
              <a:rPr lang="en-US" sz="2300" b="1" kern="1200" dirty="0" smtClean="0">
                <a:solidFill>
                  <a:prstClr val="black"/>
                </a:solidFill>
                <a:latin typeface="Candara" charset="0"/>
                <a:ea typeface="ＭＳ Ｐゴシック" charset="0"/>
                <a:cs typeface="Candara" charset="0"/>
              </a:rPr>
              <a:t>Christ Jesus. </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4209035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228600"/>
            <a:ext cx="8686800" cy="914400"/>
          </a:xfrm>
        </p:spPr>
        <p:txBody>
          <a:bodyPr/>
          <a:lstStyle/>
          <a:p>
            <a:r>
              <a:rPr lang="en-US" sz="2800" b="1" dirty="0">
                <a:latin typeface="Candara" charset="0"/>
                <a:ea typeface="MS PGothic" charset="0"/>
                <a:cs typeface="Arial" charset="0"/>
              </a:rPr>
              <a:t>THE ORIGIN, PURPOSE, AND </a:t>
            </a:r>
            <a:br>
              <a:rPr lang="en-US" sz="2800" b="1" dirty="0">
                <a:latin typeface="Candara" charset="0"/>
                <a:ea typeface="MS PGothic" charset="0"/>
                <a:cs typeface="Arial" charset="0"/>
              </a:rPr>
            </a:br>
            <a:r>
              <a:rPr lang="en-US" sz="2800" b="1" dirty="0">
                <a:latin typeface="Candara" charset="0"/>
                <a:ea typeface="MS PGothic" charset="0"/>
                <a:cs typeface="Arial" charset="0"/>
              </a:rPr>
              <a:t>IMPLICATION OF THE LORD’S SUPPER</a:t>
            </a:r>
          </a:p>
        </p:txBody>
      </p:sp>
      <p:sp>
        <p:nvSpPr>
          <p:cNvPr id="27651" name="Rectangle 3"/>
          <p:cNvSpPr>
            <a:spLocks noGrp="1" noChangeArrowheads="1"/>
          </p:cNvSpPr>
          <p:nvPr>
            <p:ph type="body" idx="1"/>
          </p:nvPr>
        </p:nvSpPr>
        <p:spPr>
          <a:xfrm>
            <a:off x="121605" y="1219200"/>
            <a:ext cx="8958215" cy="5638800"/>
          </a:xfrm>
        </p:spPr>
        <p:txBody>
          <a:bodyPr/>
          <a:lstStyle/>
          <a:p>
            <a:pPr marL="461963" indent="-461963">
              <a:buNone/>
              <a:defRPr/>
            </a:pPr>
            <a:r>
              <a:rPr lang="en-US" sz="2400" b="1" dirty="0">
                <a:latin typeface="Candara" charset="0"/>
                <a:ea typeface="MS PGothic" charset="0"/>
                <a:cs typeface="Arial" charset="0"/>
              </a:rPr>
              <a:t>2</a:t>
            </a:r>
            <a:r>
              <a:rPr lang="en-US" sz="2400" b="1" dirty="0" smtClean="0">
                <a:latin typeface="Candara" charset="0"/>
                <a:ea typeface="MS PGothic" charset="0"/>
                <a:cs typeface="Arial" charset="0"/>
              </a:rPr>
              <a:t>)</a:t>
            </a:r>
            <a:r>
              <a:rPr lang="en-US" sz="2400" b="1" dirty="0">
                <a:latin typeface="Candara" charset="0"/>
                <a:ea typeface="MS PGothic" charset="0"/>
                <a:cs typeface="Arial" charset="0"/>
              </a:rPr>
              <a:t>	</a:t>
            </a:r>
            <a:r>
              <a:rPr lang="en-US" sz="2350" b="1" dirty="0" smtClean="0">
                <a:latin typeface="Candara" charset="0"/>
                <a:ea typeface="MS PGothic" charset="0"/>
                <a:cs typeface="Arial" charset="0"/>
              </a:rPr>
              <a:t>The purpose </a:t>
            </a:r>
            <a:r>
              <a:rPr lang="en-US" sz="2350" b="1" dirty="0">
                <a:latin typeface="Candara" charset="0"/>
                <a:ea typeface="MS PGothic" charset="0"/>
                <a:cs typeface="Arial" charset="0"/>
              </a:rPr>
              <a:t>of the Lord’s Supper is </a:t>
            </a:r>
            <a:r>
              <a:rPr lang="en-US" sz="2350" b="1" dirty="0">
                <a:solidFill>
                  <a:srgbClr val="FF0000"/>
                </a:solidFill>
                <a:latin typeface="Candara" charset="0"/>
                <a:ea typeface="MS PGothic" charset="0"/>
                <a:cs typeface="Arial" charset="0"/>
              </a:rPr>
              <a:t>to </a:t>
            </a:r>
            <a:r>
              <a:rPr lang="en-US" sz="2350" b="1" u="sng" dirty="0">
                <a:solidFill>
                  <a:srgbClr val="FF0000"/>
                </a:solidFill>
                <a:latin typeface="Candara" charset="0"/>
                <a:ea typeface="MS PGothic" charset="0"/>
                <a:cs typeface="Arial" charset="0"/>
              </a:rPr>
              <a:t>COMMEMORATE</a:t>
            </a:r>
            <a:r>
              <a:rPr lang="en-US" sz="2350" b="1" dirty="0">
                <a:solidFill>
                  <a:srgbClr val="FF0000"/>
                </a:solidFill>
                <a:latin typeface="Candara" charset="0"/>
                <a:ea typeface="MS PGothic" charset="0"/>
                <a:cs typeface="Arial" charset="0"/>
              </a:rPr>
              <a:t> and </a:t>
            </a:r>
            <a:r>
              <a:rPr lang="en-US" sz="2350" b="1" u="sng" dirty="0">
                <a:solidFill>
                  <a:srgbClr val="FF0000"/>
                </a:solidFill>
                <a:latin typeface="Candara" charset="0"/>
                <a:ea typeface="MS PGothic" charset="0"/>
                <a:cs typeface="Arial" charset="0"/>
              </a:rPr>
              <a:t>PROCLAIM</a:t>
            </a:r>
            <a:r>
              <a:rPr lang="en-US" sz="2350" b="1" dirty="0">
                <a:solidFill>
                  <a:srgbClr val="FF0000"/>
                </a:solidFill>
                <a:latin typeface="Candara" charset="0"/>
                <a:ea typeface="MS PGothic" charset="0"/>
                <a:cs typeface="Arial" charset="0"/>
              </a:rPr>
              <a:t> the death of our Lord Jesus in the </a:t>
            </a:r>
            <a:r>
              <a:rPr lang="en-US" sz="2350" b="1" dirty="0" smtClean="0">
                <a:solidFill>
                  <a:srgbClr val="FF0000"/>
                </a:solidFill>
                <a:latin typeface="Candara" charset="0"/>
                <a:ea typeface="MS PGothic" charset="0"/>
                <a:cs typeface="Arial" charset="0"/>
              </a:rPr>
              <a:t>New Covenant.</a:t>
            </a:r>
            <a:endParaRPr lang="en-US" sz="2350" b="1" dirty="0">
              <a:solidFill>
                <a:srgbClr val="FF0000"/>
              </a:solidFill>
              <a:latin typeface="Candara" charset="0"/>
              <a:ea typeface="MS PGothic" charset="0"/>
              <a:cs typeface="Arial" charset="0"/>
            </a:endParaRPr>
          </a:p>
          <a:p>
            <a:pPr lvl="0">
              <a:buFont typeface="Wingdings" charset="2"/>
              <a:buChar char="§"/>
              <a:defRPr/>
            </a:pPr>
            <a:endParaRPr lang="en-US" sz="800" i="1" dirty="0" smtClean="0">
              <a:solidFill>
                <a:srgbClr val="FF0000"/>
              </a:solidFill>
              <a:latin typeface="Candara" charset="0"/>
              <a:ea typeface="MS PGothic" charset="0"/>
              <a:cs typeface="Candara" charset="0"/>
            </a:endParaRPr>
          </a:p>
          <a:p>
            <a:pPr marL="0" indent="0" algn="ctr">
              <a:spcBef>
                <a:spcPts val="0"/>
              </a:spcBef>
              <a:buNone/>
            </a:pPr>
            <a:r>
              <a:rPr lang="en-US" sz="2200" i="1" dirty="0">
                <a:latin typeface="Candara"/>
                <a:cs typeface="Candara"/>
              </a:rPr>
              <a:t> </a:t>
            </a:r>
            <a:r>
              <a:rPr lang="en-US" sz="2200" i="1" baseline="30000" dirty="0" smtClean="0">
                <a:latin typeface="Candara"/>
                <a:cs typeface="Candara"/>
              </a:rPr>
              <a:t>23</a:t>
            </a:r>
            <a:r>
              <a:rPr lang="en-US" sz="2200" i="1" dirty="0">
                <a:latin typeface="Candara"/>
                <a:cs typeface="Candara"/>
              </a:rPr>
              <a:t> For I received from the Lord what I also delivered to you, </a:t>
            </a:r>
            <a:br>
              <a:rPr lang="en-US" sz="2200" i="1" dirty="0">
                <a:latin typeface="Candara"/>
                <a:cs typeface="Candara"/>
              </a:rPr>
            </a:br>
            <a:r>
              <a:rPr lang="en-US" sz="2200" i="1" dirty="0">
                <a:latin typeface="Candara"/>
                <a:cs typeface="Candara"/>
              </a:rPr>
              <a:t>that the Lord Jesus on the night when he was betrayed took bread, </a:t>
            </a:r>
            <a:br>
              <a:rPr lang="en-US" sz="2200" i="1" dirty="0">
                <a:latin typeface="Candara"/>
                <a:cs typeface="Candara"/>
              </a:rPr>
            </a:br>
            <a:r>
              <a:rPr lang="en-US" sz="2200" i="1" baseline="30000" dirty="0">
                <a:latin typeface="Candara"/>
                <a:cs typeface="Candara"/>
              </a:rPr>
              <a:t>24</a:t>
            </a:r>
            <a:r>
              <a:rPr lang="en-US" sz="2200" i="1" dirty="0">
                <a:latin typeface="Candara"/>
                <a:cs typeface="Candara"/>
              </a:rPr>
              <a:t> and when he had given thanks, he broke it, and said, “This is my body </a:t>
            </a:r>
            <a:br>
              <a:rPr lang="en-US" sz="2200" i="1" dirty="0">
                <a:latin typeface="Candara"/>
                <a:cs typeface="Candara"/>
              </a:rPr>
            </a:br>
            <a:r>
              <a:rPr lang="en-US" sz="2200" i="1" dirty="0">
                <a:latin typeface="Candara"/>
                <a:cs typeface="Candara"/>
              </a:rPr>
              <a:t>which is for you. Do this in remembrance of me.” </a:t>
            </a:r>
            <a:r>
              <a:rPr lang="en-US" sz="2200" i="1" baseline="30000" dirty="0">
                <a:latin typeface="Candara"/>
                <a:cs typeface="Candara"/>
              </a:rPr>
              <a:t>25</a:t>
            </a:r>
            <a:r>
              <a:rPr lang="en-US" sz="2200" i="1" dirty="0">
                <a:latin typeface="Candara"/>
                <a:cs typeface="Candara"/>
              </a:rPr>
              <a:t> In the same way also </a:t>
            </a:r>
            <a:br>
              <a:rPr lang="en-US" sz="2200" i="1" dirty="0">
                <a:latin typeface="Candara"/>
                <a:cs typeface="Candara"/>
              </a:rPr>
            </a:br>
            <a:r>
              <a:rPr lang="en-US" sz="2200" i="1" dirty="0">
                <a:latin typeface="Candara"/>
                <a:cs typeface="Candara"/>
              </a:rPr>
              <a:t>he took the cup, after supper, saying, “This cup is the new covenant </a:t>
            </a:r>
            <a:br>
              <a:rPr lang="en-US" sz="2200" i="1" dirty="0">
                <a:latin typeface="Candara"/>
                <a:cs typeface="Candara"/>
              </a:rPr>
            </a:br>
            <a:r>
              <a:rPr lang="en-US" sz="2200" i="1" dirty="0">
                <a:latin typeface="Candara"/>
                <a:cs typeface="Candara"/>
              </a:rPr>
              <a:t>in my blood. Do this, as often as you drink it, in remembrance of </a:t>
            </a:r>
            <a:br>
              <a:rPr lang="en-US" sz="2200" i="1" dirty="0">
                <a:latin typeface="Candara"/>
                <a:cs typeface="Candara"/>
              </a:rPr>
            </a:br>
            <a:r>
              <a:rPr lang="en-US" sz="2200" i="1" dirty="0">
                <a:latin typeface="Candara"/>
                <a:cs typeface="Candara"/>
              </a:rPr>
              <a:t>me.” </a:t>
            </a:r>
            <a:r>
              <a:rPr lang="en-US" sz="2200" i="1" baseline="30000" dirty="0">
                <a:latin typeface="Candara"/>
                <a:cs typeface="Candara"/>
              </a:rPr>
              <a:t>26</a:t>
            </a:r>
            <a:r>
              <a:rPr lang="en-US" sz="2200" i="1" dirty="0">
                <a:latin typeface="Candara"/>
                <a:cs typeface="Candara"/>
              </a:rPr>
              <a:t> For as  often as you eat this bread and drink the cup, </a:t>
            </a:r>
            <a:br>
              <a:rPr lang="en-US" sz="2200" i="1" dirty="0">
                <a:latin typeface="Candara"/>
                <a:cs typeface="Candara"/>
              </a:rPr>
            </a:br>
            <a:r>
              <a:rPr lang="en-US" sz="2200" i="1" dirty="0">
                <a:latin typeface="Candara"/>
                <a:cs typeface="Candara"/>
              </a:rPr>
              <a:t>you proclaim the Lord's death until he comes. (vs. 23-26)</a:t>
            </a:r>
          </a:p>
          <a:p>
            <a:pPr marL="0" indent="0" algn="ctr">
              <a:spcBef>
                <a:spcPts val="0"/>
              </a:spcBef>
              <a:buNone/>
            </a:pPr>
            <a:endParaRPr lang="en-US" sz="8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The first of </a:t>
            </a:r>
            <a:r>
              <a:rPr lang="en-US" sz="2300" b="1" kern="1200" dirty="0" smtClean="0">
                <a:solidFill>
                  <a:prstClr val="black"/>
                </a:solidFill>
                <a:latin typeface="Candara" charset="0"/>
                <a:ea typeface="ＭＳ Ｐゴシック" charset="0"/>
                <a:cs typeface="Candara" charset="0"/>
              </a:rPr>
              <a:t>its </a:t>
            </a:r>
            <a:r>
              <a:rPr lang="en-US" sz="2300" b="1" kern="1200" dirty="0" smtClean="0">
                <a:solidFill>
                  <a:prstClr val="black"/>
                </a:solidFill>
                <a:latin typeface="Candara" charset="0"/>
                <a:ea typeface="ＭＳ Ｐゴシック" charset="0"/>
                <a:cs typeface="Candara" charset="0"/>
              </a:rPr>
              <a:t>twofold purpose is to “do it in remembrance of Christ</a:t>
            </a:r>
            <a:r>
              <a:rPr lang="en-US" sz="2300" b="1" kern="1200" dirty="0" smtClean="0">
                <a:solidFill>
                  <a:prstClr val="black"/>
                </a:solidFill>
                <a:latin typeface="Candara" charset="0"/>
                <a:ea typeface="ＭＳ Ｐゴシック" charset="0"/>
                <a:cs typeface="Candara" charset="0"/>
              </a:rPr>
              <a:t>”</a:t>
            </a:r>
            <a:r>
              <a:rPr lang="en-US" sz="2300" b="1" kern="1200" dirty="0" smtClean="0">
                <a:solidFill>
                  <a:prstClr val="black"/>
                </a:solidFill>
                <a:latin typeface="Candara" charset="0"/>
                <a:ea typeface="ＭＳ Ｐゴシック" charset="0"/>
                <a:cs typeface="Candara" charset="0"/>
              </a:rPr>
              <a:t>; </a:t>
            </a:r>
            <a:r>
              <a:rPr lang="en-US" sz="2300" b="1" kern="1200" dirty="0" smtClean="0">
                <a:solidFill>
                  <a:prstClr val="black"/>
                </a:solidFill>
                <a:latin typeface="Candara" charset="0"/>
                <a:ea typeface="ＭＳ Ｐゴシック" charset="0"/>
                <a:cs typeface="Candara" charset="0"/>
              </a:rPr>
              <a:t>it is the </a:t>
            </a:r>
            <a:r>
              <a:rPr lang="en-US" sz="2300" b="1" i="1" kern="1200" dirty="0" smtClean="0">
                <a:solidFill>
                  <a:prstClr val="black"/>
                </a:solidFill>
                <a:latin typeface="Candara" charset="0"/>
                <a:ea typeface="ＭＳ Ｐゴシック" charset="0"/>
                <a:cs typeface="Candara" charset="0"/>
              </a:rPr>
              <a:t>commemoration</a:t>
            </a:r>
            <a:r>
              <a:rPr lang="en-US" sz="2300" b="1" kern="1200" dirty="0" smtClean="0">
                <a:solidFill>
                  <a:prstClr val="black"/>
                </a:solidFill>
                <a:latin typeface="Candara" charset="0"/>
                <a:ea typeface="ＭＳ Ｐゴシック" charset="0"/>
                <a:cs typeface="Candara" charset="0"/>
              </a:rPr>
              <a:t> of Christ’s sacrificial death.</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a:solidFill>
                  <a:prstClr val="black"/>
                </a:solidFill>
                <a:latin typeface="Candara" charset="0"/>
                <a:ea typeface="ＭＳ Ｐゴシック" charset="0"/>
                <a:cs typeface="Candara" charset="0"/>
              </a:rPr>
              <a:t>The </a:t>
            </a:r>
            <a:r>
              <a:rPr lang="en-US" sz="2300" b="1" kern="1200" dirty="0" smtClean="0">
                <a:solidFill>
                  <a:prstClr val="black"/>
                </a:solidFill>
                <a:latin typeface="Candara" charset="0"/>
                <a:ea typeface="ＭＳ Ｐゴシック" charset="0"/>
                <a:cs typeface="Candara" charset="0"/>
              </a:rPr>
              <a:t>second </a:t>
            </a:r>
            <a:r>
              <a:rPr lang="en-US" sz="2300" b="1" kern="1200" dirty="0" smtClean="0">
                <a:solidFill>
                  <a:prstClr val="black"/>
                </a:solidFill>
                <a:latin typeface="Candara" charset="0"/>
                <a:ea typeface="ＭＳ Ｐゴシック" charset="0"/>
                <a:cs typeface="Candara" charset="0"/>
              </a:rPr>
              <a:t>of its twofold </a:t>
            </a:r>
            <a:r>
              <a:rPr lang="en-US" sz="2300" b="1" kern="1200" dirty="0">
                <a:solidFill>
                  <a:prstClr val="black"/>
                </a:solidFill>
                <a:latin typeface="Candara" charset="0"/>
                <a:ea typeface="ＭＳ Ｐゴシック" charset="0"/>
                <a:cs typeface="Candara" charset="0"/>
              </a:rPr>
              <a:t>purpose is to </a:t>
            </a:r>
            <a:r>
              <a:rPr lang="en-US" sz="2300" b="1" kern="1200" dirty="0" smtClean="0">
                <a:solidFill>
                  <a:prstClr val="black"/>
                </a:solidFill>
                <a:latin typeface="Candara" charset="0"/>
                <a:ea typeface="ＭＳ Ｐゴシック" charset="0"/>
                <a:cs typeface="Candara" charset="0"/>
              </a:rPr>
              <a:t>“proclaim the Lord’s death until his </a:t>
            </a:r>
            <a:r>
              <a:rPr lang="en-US" sz="2300" b="1" kern="1200" dirty="0" smtClean="0">
                <a:solidFill>
                  <a:prstClr val="black"/>
                </a:solidFill>
                <a:latin typeface="Candara" charset="0"/>
                <a:ea typeface="ＭＳ Ｐゴシック" charset="0"/>
                <a:cs typeface="Candara" charset="0"/>
              </a:rPr>
              <a:t>return”</a:t>
            </a:r>
            <a:r>
              <a:rPr lang="en-US" sz="2300" b="1" kern="1200" dirty="0" smtClean="0">
                <a:solidFill>
                  <a:prstClr val="black"/>
                </a:solidFill>
                <a:latin typeface="Candara" charset="0"/>
                <a:ea typeface="ＭＳ Ｐゴシック" charset="0"/>
                <a:cs typeface="Candara" charset="0"/>
              </a:rPr>
              <a:t>; </a:t>
            </a:r>
            <a:r>
              <a:rPr lang="en-US" sz="2300" b="1" kern="1200" dirty="0" smtClean="0">
                <a:solidFill>
                  <a:prstClr val="black"/>
                </a:solidFill>
                <a:latin typeface="Candara" charset="0"/>
                <a:ea typeface="ＭＳ Ｐゴシック" charset="0"/>
                <a:cs typeface="Candara" charset="0"/>
              </a:rPr>
              <a:t>it is the </a:t>
            </a:r>
            <a:r>
              <a:rPr lang="en-US" sz="2300" b="1" i="1" kern="1200" dirty="0" smtClean="0">
                <a:solidFill>
                  <a:prstClr val="black"/>
                </a:solidFill>
                <a:latin typeface="Candara" charset="0"/>
                <a:ea typeface="ＭＳ Ｐゴシック" charset="0"/>
                <a:cs typeface="Candara" charset="0"/>
              </a:rPr>
              <a:t>proclamation</a:t>
            </a:r>
            <a:r>
              <a:rPr lang="en-US" sz="2300" b="1" kern="1200" dirty="0" smtClean="0">
                <a:solidFill>
                  <a:prstClr val="black"/>
                </a:solidFill>
                <a:latin typeface="Candara" charset="0"/>
                <a:ea typeface="ＭＳ Ｐゴシック" charset="0"/>
                <a:cs typeface="Candara" charset="0"/>
              </a:rPr>
              <a:t> of Christ’s death.</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New </a:t>
            </a:r>
            <a:r>
              <a:rPr lang="en-US" sz="2300" b="1" kern="1200" dirty="0" smtClean="0">
                <a:solidFill>
                  <a:prstClr val="black"/>
                </a:solidFill>
                <a:latin typeface="Candara" charset="0"/>
                <a:ea typeface="ＭＳ Ｐゴシック" charset="0"/>
                <a:cs typeface="Candara" charset="0"/>
              </a:rPr>
              <a:t>Covenant is of the REAL THING that replaced the shadow.</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4144089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304800" y="152400"/>
            <a:ext cx="8534400" cy="6705600"/>
          </a:xfrm>
        </p:spPr>
        <p:txBody>
          <a:bodyPr/>
          <a:lstStyle/>
          <a:p>
            <a:pPr>
              <a:spcBef>
                <a:spcPct val="0"/>
              </a:spcBef>
              <a:spcAft>
                <a:spcPts val="300"/>
              </a:spcAft>
            </a:pPr>
            <a:r>
              <a:rPr lang="en-US" sz="2700" dirty="0" smtClean="0">
                <a:solidFill>
                  <a:srgbClr val="800000"/>
                </a:solidFill>
                <a:latin typeface="Candara" charset="0"/>
                <a:cs typeface="ＭＳ Ｐゴシック" charset="0"/>
              </a:rPr>
              <a:t>Not </a:t>
            </a:r>
            <a:r>
              <a:rPr lang="en-US" sz="2700" dirty="0">
                <a:solidFill>
                  <a:srgbClr val="800000"/>
                </a:solidFill>
                <a:latin typeface="Candara" charset="0"/>
                <a:cs typeface="ＭＳ Ｐゴシック" charset="0"/>
              </a:rPr>
              <a:t>Transubstantiation But </a:t>
            </a:r>
            <a:r>
              <a:rPr lang="en-US" sz="2700" dirty="0" smtClean="0">
                <a:solidFill>
                  <a:srgbClr val="800000"/>
                </a:solidFill>
                <a:latin typeface="Candara" charset="0"/>
                <a:cs typeface="ＭＳ Ｐゴシック" charset="0"/>
              </a:rPr>
              <a:t>Transignification</a:t>
            </a:r>
          </a:p>
          <a:p>
            <a:pPr algn="just">
              <a:spcBef>
                <a:spcPct val="0"/>
              </a:spcBef>
            </a:pPr>
            <a:r>
              <a:rPr lang="en-US" sz="2300" dirty="0" smtClean="0"/>
              <a:t>There </a:t>
            </a:r>
            <a:r>
              <a:rPr lang="en-US" sz="2300" dirty="0"/>
              <a:t>is a change in the bread and wine, and such a change as no power but the omnipotency of God can make, in that that which before was bread should now have the dignity to exhibit Christ's body. And yet the bread is still bread, and the wine is still wine. For the change is not in the nature but the dignity." This is sometimes called 'transignification', in distinction to 'transubstantiation', for the change which is in mind is one of significance, not substance. As the officiant offers the bread and wine to our bodies, so Christ offers his body and blood to our souls. Our faith looks beyond the symbols to the reality they represent, and even as we take the bread and wine, and feed on them in our mouths by eating and drinking, so we feed on Christ crucified in our hearts by faith. The parallel is so striking, and the corresponding words of administration are so personal, that the moment of reception becomes to many communicants a direct faith-encounter with Jesus Christ</a:t>
            </a:r>
            <a:r>
              <a:rPr lang="en-US" sz="2300" dirty="0" smtClean="0"/>
              <a:t>.</a:t>
            </a:r>
          </a:p>
          <a:p>
            <a:pPr algn="r">
              <a:lnSpc>
                <a:spcPts val="2800"/>
              </a:lnSpc>
            </a:pPr>
            <a:r>
              <a:rPr lang="en-US" sz="2300" dirty="0" smtClean="0"/>
              <a:t>— </a:t>
            </a:r>
            <a:r>
              <a:rPr lang="en-US" sz="2300" dirty="0"/>
              <a:t>John R. W. Stott</a:t>
            </a:r>
          </a:p>
          <a:p>
            <a:pPr algn="r">
              <a:lnSpc>
                <a:spcPts val="2800"/>
              </a:lnSpc>
              <a:spcBef>
                <a:spcPct val="0"/>
              </a:spcBef>
            </a:pPr>
            <a:r>
              <a:rPr lang="en-US" sz="2350" dirty="0" smtClean="0"/>
              <a:t> </a:t>
            </a:r>
            <a:endParaRPr lang="en-US" sz="2350" dirty="0"/>
          </a:p>
        </p:txBody>
      </p:sp>
    </p:spTree>
    <p:extLst>
      <p:ext uri="{BB962C8B-B14F-4D97-AF65-F5344CB8AC3E}">
        <p14:creationId xmlns:p14="http://schemas.microsoft.com/office/powerpoint/2010/main" val="20935019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228600"/>
            <a:ext cx="8686800" cy="914400"/>
          </a:xfrm>
        </p:spPr>
        <p:txBody>
          <a:bodyPr/>
          <a:lstStyle/>
          <a:p>
            <a:r>
              <a:rPr lang="en-US" sz="2800" b="1" dirty="0">
                <a:latin typeface="Candara" charset="0"/>
                <a:ea typeface="MS PGothic" charset="0"/>
                <a:cs typeface="Arial" charset="0"/>
              </a:rPr>
              <a:t>THE ORIGIN, PURPOSE, AND </a:t>
            </a:r>
            <a:br>
              <a:rPr lang="en-US" sz="2800" b="1" dirty="0">
                <a:latin typeface="Candara" charset="0"/>
                <a:ea typeface="MS PGothic" charset="0"/>
                <a:cs typeface="Arial" charset="0"/>
              </a:rPr>
            </a:br>
            <a:r>
              <a:rPr lang="en-US" sz="2800" b="1" dirty="0">
                <a:latin typeface="Candara" charset="0"/>
                <a:ea typeface="MS PGothic" charset="0"/>
                <a:cs typeface="Arial" charset="0"/>
              </a:rPr>
              <a:t>IMPLICATION OF THE LORD’S SUPPER</a:t>
            </a:r>
          </a:p>
        </p:txBody>
      </p:sp>
      <p:sp>
        <p:nvSpPr>
          <p:cNvPr id="27651" name="Rectangle 3"/>
          <p:cNvSpPr>
            <a:spLocks noGrp="1" noChangeArrowheads="1"/>
          </p:cNvSpPr>
          <p:nvPr>
            <p:ph type="body" idx="1"/>
          </p:nvPr>
        </p:nvSpPr>
        <p:spPr>
          <a:xfrm>
            <a:off x="121605" y="1219200"/>
            <a:ext cx="8958215" cy="5638800"/>
          </a:xfrm>
        </p:spPr>
        <p:txBody>
          <a:bodyPr/>
          <a:lstStyle/>
          <a:p>
            <a:pPr marL="461963" indent="-461963">
              <a:buNone/>
              <a:defRPr/>
            </a:pPr>
            <a:r>
              <a:rPr lang="en-US" sz="2400" b="1" dirty="0" smtClean="0">
                <a:latin typeface="Candara" charset="0"/>
                <a:ea typeface="MS PGothic" charset="0"/>
                <a:cs typeface="Arial" charset="0"/>
              </a:rPr>
              <a:t>3)</a:t>
            </a:r>
            <a:r>
              <a:rPr lang="en-US" sz="2400" b="1" dirty="0">
                <a:latin typeface="Candara" charset="0"/>
                <a:ea typeface="MS PGothic" charset="0"/>
                <a:cs typeface="Arial" charset="0"/>
              </a:rPr>
              <a:t>	</a:t>
            </a:r>
            <a:r>
              <a:rPr lang="en-US" sz="2350" b="1" dirty="0" smtClean="0">
                <a:latin typeface="Candara" charset="0"/>
                <a:ea typeface="MS PGothic" charset="0"/>
                <a:cs typeface="Arial" charset="0"/>
              </a:rPr>
              <a:t>The implication </a:t>
            </a:r>
            <a:r>
              <a:rPr lang="en-US" sz="2350" b="1" dirty="0">
                <a:latin typeface="Candara" charset="0"/>
                <a:ea typeface="MS PGothic" charset="0"/>
                <a:cs typeface="Arial" charset="0"/>
              </a:rPr>
              <a:t>of the Lord’s Supper is </a:t>
            </a:r>
            <a:r>
              <a:rPr lang="en-US" sz="2350" b="1" dirty="0">
                <a:solidFill>
                  <a:srgbClr val="FF0000"/>
                </a:solidFill>
                <a:latin typeface="Candara" charset="0"/>
                <a:ea typeface="MS PGothic" charset="0"/>
                <a:cs typeface="Arial" charset="0"/>
              </a:rPr>
              <a:t>we are to </a:t>
            </a:r>
            <a:r>
              <a:rPr lang="en-US" sz="2350" b="1" u="sng" dirty="0">
                <a:solidFill>
                  <a:srgbClr val="FF0000"/>
                </a:solidFill>
                <a:latin typeface="Candara" charset="0"/>
                <a:ea typeface="MS PGothic" charset="0"/>
                <a:cs typeface="Arial" charset="0"/>
              </a:rPr>
              <a:t>PARTICIPATE</a:t>
            </a:r>
            <a:r>
              <a:rPr lang="en-US" sz="2350" b="1" dirty="0">
                <a:solidFill>
                  <a:srgbClr val="FF0000"/>
                </a:solidFill>
                <a:latin typeface="Candara" charset="0"/>
                <a:ea typeface="MS PGothic" charset="0"/>
                <a:cs typeface="Arial" charset="0"/>
              </a:rPr>
              <a:t> in </a:t>
            </a:r>
            <a:r>
              <a:rPr lang="en-US" sz="2350" b="1" dirty="0" smtClean="0">
                <a:solidFill>
                  <a:srgbClr val="FF0000"/>
                </a:solidFill>
                <a:latin typeface="Candara" charset="0"/>
                <a:ea typeface="MS PGothic" charset="0"/>
                <a:cs typeface="Arial" charset="0"/>
              </a:rPr>
              <a:t>Christ’s death for its benefits in a worthy manner.</a:t>
            </a:r>
            <a:endParaRPr lang="en-US" sz="2350" b="1" dirty="0">
              <a:solidFill>
                <a:srgbClr val="FF0000"/>
              </a:solidFill>
              <a:latin typeface="Candara" charset="0"/>
              <a:ea typeface="MS PGothic" charset="0"/>
              <a:cs typeface="Arial" charset="0"/>
            </a:endParaRPr>
          </a:p>
          <a:p>
            <a:pPr lvl="0">
              <a:buFont typeface="Wingdings" charset="2"/>
              <a:buChar char="§"/>
              <a:defRPr/>
            </a:pPr>
            <a:endParaRPr lang="en-US" sz="800" i="1" dirty="0" smtClean="0">
              <a:solidFill>
                <a:srgbClr val="FF0000"/>
              </a:solidFill>
              <a:latin typeface="Candara" charset="0"/>
              <a:ea typeface="MS PGothic" charset="0"/>
              <a:cs typeface="Candara" charset="0"/>
            </a:endParaRPr>
          </a:p>
          <a:p>
            <a:pPr marL="0" indent="0" algn="ctr">
              <a:spcBef>
                <a:spcPts val="0"/>
              </a:spcBef>
              <a:buNone/>
            </a:pPr>
            <a:r>
              <a:rPr lang="en-US" sz="2200" i="1" spc="-30" dirty="0">
                <a:latin typeface="Candara"/>
                <a:cs typeface="Candara"/>
              </a:rPr>
              <a:t>  </a:t>
            </a:r>
            <a:r>
              <a:rPr lang="en-US" sz="2200" i="1" spc="-30" baseline="30000" dirty="0" smtClean="0">
                <a:latin typeface="Candara"/>
                <a:cs typeface="Candara"/>
              </a:rPr>
              <a:t>27 </a:t>
            </a:r>
            <a:r>
              <a:rPr lang="en-US" sz="2200" i="1" spc="-30" dirty="0" smtClean="0">
                <a:latin typeface="Candara"/>
                <a:cs typeface="Candara"/>
              </a:rPr>
              <a:t>Whoever</a:t>
            </a:r>
            <a:r>
              <a:rPr lang="en-US" sz="2200" i="1" spc="-30" dirty="0">
                <a:latin typeface="Candara"/>
                <a:cs typeface="Candara"/>
              </a:rPr>
              <a:t>, therefore, eats the bread or drinks the cup of the </a:t>
            </a:r>
            <a:r>
              <a:rPr lang="en-US" sz="2200" i="1" spc="-30" dirty="0" smtClean="0">
                <a:latin typeface="Candara"/>
                <a:cs typeface="Candara"/>
              </a:rPr>
              <a:t>Lord in </a:t>
            </a:r>
            <a:br>
              <a:rPr lang="en-US" sz="2200" i="1" spc="-30" dirty="0" smtClean="0">
                <a:latin typeface="Candara"/>
                <a:cs typeface="Candara"/>
              </a:rPr>
            </a:br>
            <a:r>
              <a:rPr lang="en-US" sz="2200" i="1" spc="-30" dirty="0" smtClean="0">
                <a:latin typeface="Candara"/>
                <a:cs typeface="Candara"/>
              </a:rPr>
              <a:t>an </a:t>
            </a:r>
            <a:r>
              <a:rPr lang="en-US" sz="2200" i="1" spc="-30" dirty="0">
                <a:latin typeface="Candara"/>
                <a:cs typeface="Candara"/>
              </a:rPr>
              <a:t>unworthy manner will be guilty concerning the body and blood </a:t>
            </a:r>
            <a:r>
              <a:rPr lang="en-US" sz="2200" i="1" spc="-30" dirty="0" smtClean="0">
                <a:latin typeface="Candara"/>
                <a:cs typeface="Candara"/>
              </a:rPr>
              <a:t>of </a:t>
            </a:r>
            <a:r>
              <a:rPr lang="en-US" sz="2200" i="1" spc="-30" dirty="0">
                <a:latin typeface="Candara"/>
                <a:cs typeface="Candara"/>
              </a:rPr>
              <a:t>the </a:t>
            </a:r>
            <a:r>
              <a:rPr lang="en-US" sz="2200" i="1" spc="-30" dirty="0" smtClean="0">
                <a:latin typeface="Candara"/>
                <a:cs typeface="Candara"/>
              </a:rPr>
              <a:t/>
            </a:r>
            <a:br>
              <a:rPr lang="en-US" sz="2200" i="1" spc="-30" dirty="0" smtClean="0">
                <a:latin typeface="Candara"/>
                <a:cs typeface="Candara"/>
              </a:rPr>
            </a:br>
            <a:r>
              <a:rPr lang="en-US" sz="2200" i="1" spc="-30" dirty="0" smtClean="0">
                <a:latin typeface="Candara"/>
                <a:cs typeface="Candara"/>
              </a:rPr>
              <a:t>Lord. </a:t>
            </a:r>
            <a:r>
              <a:rPr lang="en-US" sz="2200" i="1" spc="-30" baseline="30000" dirty="0" smtClean="0">
                <a:latin typeface="Candara"/>
                <a:cs typeface="Candara"/>
              </a:rPr>
              <a:t>28</a:t>
            </a:r>
            <a:r>
              <a:rPr lang="en-US" sz="2200" i="1" spc="-30" dirty="0">
                <a:latin typeface="Candara"/>
                <a:cs typeface="Candara"/>
              </a:rPr>
              <a:t> Let a person examine himself, then, and so eat of the </a:t>
            </a:r>
            <a:r>
              <a:rPr lang="en-US" sz="2200" i="1" spc="-30" dirty="0" smtClean="0">
                <a:latin typeface="Candara"/>
                <a:cs typeface="Candara"/>
              </a:rPr>
              <a:t>bread </a:t>
            </a:r>
            <a:r>
              <a:rPr lang="en-US" sz="2200" i="1" spc="-30" dirty="0">
                <a:latin typeface="Candara"/>
                <a:cs typeface="Candara"/>
              </a:rPr>
              <a:t>and </a:t>
            </a:r>
            <a:r>
              <a:rPr lang="en-US" sz="2200" i="1" spc="-30" dirty="0" smtClean="0">
                <a:latin typeface="Candara"/>
                <a:cs typeface="Candara"/>
              </a:rPr>
              <a:t/>
            </a:r>
            <a:br>
              <a:rPr lang="en-US" sz="2200" i="1" spc="-30" dirty="0" smtClean="0">
                <a:latin typeface="Candara"/>
                <a:cs typeface="Candara"/>
              </a:rPr>
            </a:br>
            <a:r>
              <a:rPr lang="en-US" sz="2200" i="1" spc="-30" dirty="0" smtClean="0">
                <a:latin typeface="Candara"/>
                <a:cs typeface="Candara"/>
              </a:rPr>
              <a:t>drink </a:t>
            </a:r>
            <a:r>
              <a:rPr lang="en-US" sz="2200" i="1" spc="-30" dirty="0">
                <a:latin typeface="Candara"/>
                <a:cs typeface="Candara"/>
              </a:rPr>
              <a:t>of the cup. </a:t>
            </a:r>
            <a:r>
              <a:rPr lang="en-US" sz="2200" i="1" spc="-30" baseline="30000" dirty="0">
                <a:latin typeface="Candara"/>
                <a:cs typeface="Candara"/>
              </a:rPr>
              <a:t>29</a:t>
            </a:r>
            <a:r>
              <a:rPr lang="en-US" sz="2200" i="1" spc="-30" dirty="0">
                <a:latin typeface="Candara"/>
                <a:cs typeface="Candara"/>
              </a:rPr>
              <a:t> For anyone who eats and drinks without </a:t>
            </a:r>
            <a:r>
              <a:rPr lang="en-US" sz="2200" i="1" spc="-30" dirty="0" smtClean="0">
                <a:latin typeface="Candara"/>
                <a:cs typeface="Candara"/>
              </a:rPr>
              <a:t>discerning the</a:t>
            </a:r>
            <a:br>
              <a:rPr lang="en-US" sz="2200" i="1" spc="-30" dirty="0" smtClean="0">
                <a:latin typeface="Candara"/>
                <a:cs typeface="Candara"/>
              </a:rPr>
            </a:br>
            <a:r>
              <a:rPr lang="en-US" sz="2200" i="1" spc="-30" dirty="0" smtClean="0">
                <a:latin typeface="Candara"/>
                <a:cs typeface="Candara"/>
              </a:rPr>
              <a:t>body </a:t>
            </a:r>
            <a:r>
              <a:rPr lang="en-US" sz="2200" i="1" spc="-30" dirty="0">
                <a:latin typeface="Candara"/>
                <a:cs typeface="Candara"/>
              </a:rPr>
              <a:t>eats and drinks judgment on himself. </a:t>
            </a:r>
            <a:r>
              <a:rPr lang="en-US" sz="2200" i="1" spc="-30" baseline="30000" dirty="0">
                <a:latin typeface="Candara"/>
                <a:cs typeface="Candara"/>
              </a:rPr>
              <a:t>30</a:t>
            </a:r>
            <a:r>
              <a:rPr lang="en-US" sz="2200" i="1" spc="-30" dirty="0">
                <a:latin typeface="Candara"/>
                <a:cs typeface="Candara"/>
              </a:rPr>
              <a:t> That is why many of you </a:t>
            </a:r>
            <a:r>
              <a:rPr lang="en-US" sz="2200" i="1" spc="-30" dirty="0" smtClean="0">
                <a:latin typeface="Candara"/>
                <a:cs typeface="Candara"/>
              </a:rPr>
              <a:t>are </a:t>
            </a:r>
            <a:br>
              <a:rPr lang="en-US" sz="2200" i="1" spc="-30" dirty="0" smtClean="0">
                <a:latin typeface="Candara"/>
                <a:cs typeface="Candara"/>
              </a:rPr>
            </a:br>
            <a:r>
              <a:rPr lang="en-US" sz="2200" i="1" spc="-30" dirty="0" smtClean="0">
                <a:latin typeface="Candara"/>
                <a:cs typeface="Candara"/>
              </a:rPr>
              <a:t>weak </a:t>
            </a:r>
            <a:r>
              <a:rPr lang="en-US" sz="2200" i="1" spc="-30" dirty="0">
                <a:latin typeface="Candara"/>
                <a:cs typeface="Candara"/>
              </a:rPr>
              <a:t>and ill, and some have died. </a:t>
            </a:r>
            <a:r>
              <a:rPr lang="en-US" sz="2200" i="1" spc="-30" baseline="30000" dirty="0">
                <a:latin typeface="Candara"/>
                <a:cs typeface="Candara"/>
              </a:rPr>
              <a:t>31</a:t>
            </a:r>
            <a:r>
              <a:rPr lang="en-US" sz="2200" i="1" spc="-30" dirty="0">
                <a:latin typeface="Candara"/>
                <a:cs typeface="Candara"/>
              </a:rPr>
              <a:t> But if we judged ourselves truly, </a:t>
            </a:r>
            <a:r>
              <a:rPr lang="en-US" sz="2200" i="1" spc="-30" dirty="0" smtClean="0">
                <a:latin typeface="Candara"/>
                <a:cs typeface="Candara"/>
              </a:rPr>
              <a:t>we would</a:t>
            </a:r>
            <a:br>
              <a:rPr lang="en-US" sz="2200" i="1" spc="-30" dirty="0" smtClean="0">
                <a:latin typeface="Candara"/>
                <a:cs typeface="Candara"/>
              </a:rPr>
            </a:br>
            <a:r>
              <a:rPr lang="en-US" sz="2200" i="1" spc="-30" dirty="0" smtClean="0">
                <a:latin typeface="Candara"/>
                <a:cs typeface="Candara"/>
              </a:rPr>
              <a:t>not be </a:t>
            </a:r>
            <a:r>
              <a:rPr lang="en-US" sz="2200" i="1" spc="-30" dirty="0">
                <a:latin typeface="Candara"/>
                <a:cs typeface="Candara"/>
              </a:rPr>
              <a:t>judged. </a:t>
            </a:r>
            <a:r>
              <a:rPr lang="en-US" sz="2200" i="1" spc="-30" baseline="30000" dirty="0">
                <a:latin typeface="Candara"/>
                <a:cs typeface="Candara"/>
              </a:rPr>
              <a:t>32</a:t>
            </a:r>
            <a:r>
              <a:rPr lang="en-US" sz="2200" i="1" spc="-30" dirty="0">
                <a:latin typeface="Candara"/>
                <a:cs typeface="Candara"/>
              </a:rPr>
              <a:t> But when we are judged by the Lord, </a:t>
            </a:r>
            <a:r>
              <a:rPr lang="en-US" sz="2200" i="1" spc="-30" dirty="0" smtClean="0">
                <a:latin typeface="Candara"/>
                <a:cs typeface="Candara"/>
              </a:rPr>
              <a:t>we are disciplined</a:t>
            </a:r>
            <a:r>
              <a:rPr lang="en-US" sz="2200" i="1" spc="-30" dirty="0">
                <a:latin typeface="Candara"/>
                <a:cs typeface="Candara"/>
              </a:rPr>
              <a:t> </a:t>
            </a:r>
            <a:r>
              <a:rPr lang="en-US" sz="2200" i="1" spc="-30" dirty="0" smtClean="0">
                <a:latin typeface="Candara"/>
                <a:cs typeface="Candara"/>
              </a:rPr>
              <a:t/>
            </a:r>
            <a:br>
              <a:rPr lang="en-US" sz="2200" i="1" spc="-30" dirty="0" smtClean="0">
                <a:latin typeface="Candara"/>
                <a:cs typeface="Candara"/>
              </a:rPr>
            </a:br>
            <a:r>
              <a:rPr lang="en-US" sz="2200" i="1" spc="-30" dirty="0" smtClean="0">
                <a:latin typeface="Candara"/>
                <a:cs typeface="Candara"/>
              </a:rPr>
              <a:t>so </a:t>
            </a:r>
            <a:r>
              <a:rPr lang="en-US" sz="2200" i="1" spc="-30" dirty="0">
                <a:latin typeface="Candara"/>
                <a:cs typeface="Candara"/>
              </a:rPr>
              <a:t>that we may not be condemned along with the world. (vs. 27-32) </a:t>
            </a:r>
            <a:endParaRPr lang="en-US" sz="2200" i="1" spc="-30" dirty="0" smtClean="0">
              <a:latin typeface="Candara"/>
              <a:cs typeface="Candara"/>
            </a:endParaRPr>
          </a:p>
          <a:p>
            <a:pPr marL="0" indent="0" algn="ctr">
              <a:spcBef>
                <a:spcPts val="0"/>
              </a:spcBef>
              <a:buNone/>
            </a:pPr>
            <a:endParaRPr lang="en-US" sz="800" i="1" spc="-10"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The Lord’s Supper requires us of a worthy manner—a right heart &amp; attitude. Why? It signifies God’s </a:t>
            </a:r>
            <a:r>
              <a:rPr lang="en-US" sz="2300" b="1" kern="1200" dirty="0" smtClean="0">
                <a:solidFill>
                  <a:prstClr val="black"/>
                </a:solidFill>
                <a:latin typeface="Candara" charset="0"/>
                <a:ea typeface="ＭＳ Ｐゴシック" charset="0"/>
                <a:cs typeface="Candara" charset="0"/>
              </a:rPr>
              <a:t>COST</a:t>
            </a:r>
            <a:r>
              <a:rPr lang="en-US" sz="2300" b="1" kern="1200" dirty="0" smtClean="0">
                <a:solidFill>
                  <a:prstClr val="black"/>
                </a:solidFill>
                <a:latin typeface="Candara" charset="0"/>
                <a:ea typeface="ＭＳ Ｐゴシック" charset="0"/>
                <a:cs typeface="Candara" charset="0"/>
              </a:rPr>
              <a:t> </a:t>
            </a:r>
            <a:r>
              <a:rPr lang="en-US" sz="2300" b="1" kern="1200" dirty="0" smtClean="0">
                <a:solidFill>
                  <a:prstClr val="black"/>
                </a:solidFill>
                <a:latin typeface="Candara" charset="0"/>
                <a:ea typeface="ＭＳ Ｐゴシック" charset="0"/>
                <a:cs typeface="Candara" charset="0"/>
              </a:rPr>
              <a:t>for our salvation.</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It involves </a:t>
            </a:r>
            <a:r>
              <a:rPr lang="en-US" sz="2300" b="1" kern="1200" dirty="0" smtClean="0">
                <a:solidFill>
                  <a:prstClr val="black"/>
                </a:solidFill>
                <a:latin typeface="Candara" charset="0"/>
                <a:ea typeface="ＭＳ Ｐゴシック" charset="0"/>
                <a:cs typeface="Candara" charset="0"/>
              </a:rPr>
              <a:t>two preparations: </a:t>
            </a:r>
            <a:r>
              <a:rPr lang="en-US" sz="2300" b="1" kern="1200" dirty="0" smtClean="0">
                <a:solidFill>
                  <a:prstClr val="black"/>
                </a:solidFill>
                <a:latin typeface="Candara" charset="0"/>
                <a:ea typeface="ＭＳ Ｐゴシック" charset="0"/>
                <a:cs typeface="Candara" charset="0"/>
              </a:rPr>
              <a:t>(1) self-examination and (2) consideration for the corporate body of Christ—the church.</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So, we are </a:t>
            </a:r>
            <a:r>
              <a:rPr lang="en-US" sz="2300" b="1" kern="1200" dirty="0" smtClean="0">
                <a:solidFill>
                  <a:prstClr val="black"/>
                </a:solidFill>
                <a:latin typeface="Candara" charset="0"/>
                <a:ea typeface="ＭＳ Ｐゴシック" charset="0"/>
                <a:cs typeface="Candara" charset="0"/>
              </a:rPr>
              <a:t>to heed Paul’s </a:t>
            </a:r>
            <a:r>
              <a:rPr lang="en-US" sz="2300" b="1" kern="1200" dirty="0" smtClean="0">
                <a:solidFill>
                  <a:prstClr val="black"/>
                </a:solidFill>
                <a:latin typeface="Candara" charset="0"/>
                <a:ea typeface="ＭＳ Ｐゴシック" charset="0"/>
                <a:cs typeface="Candara" charset="0"/>
              </a:rPr>
              <a:t>warning against unworthy manner.</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1136390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64004</TotalTime>
  <Words>497</Words>
  <Application>Microsoft Macintosh PowerPoint</Application>
  <PresentationFormat>On-screen Show (4:3)</PresentationFormat>
  <Paragraphs>65</Paragraphs>
  <Slides>12</Slides>
  <Notes>10</Notes>
  <HiddenSlides>0</HiddenSlides>
  <MMClips>0</MMClips>
  <ScaleCrop>false</ScaleCrop>
  <HeadingPairs>
    <vt:vector size="4" baseType="variant">
      <vt:variant>
        <vt:lpstr>Theme</vt:lpstr>
      </vt:variant>
      <vt:variant>
        <vt:i4>34</vt:i4>
      </vt:variant>
      <vt:variant>
        <vt:lpstr>Slide Titles</vt:lpstr>
      </vt:variant>
      <vt:variant>
        <vt:i4>12</vt:i4>
      </vt:variant>
    </vt:vector>
  </HeadingPairs>
  <TitlesOfParts>
    <vt:vector size="46"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2_Normal</vt:lpstr>
      <vt:lpstr>25_Default Design</vt:lpstr>
      <vt:lpstr>26_Default Design</vt:lpstr>
      <vt:lpstr>27_Default Design</vt:lpstr>
      <vt:lpstr>28_Default Design</vt:lpstr>
      <vt:lpstr>29_Default Design</vt:lpstr>
      <vt:lpstr>30_Default Design</vt:lpstr>
      <vt:lpstr>31_Default Design</vt:lpstr>
      <vt:lpstr>PowerPoint Presentation</vt:lpstr>
      <vt:lpstr>The Lord’s Supper</vt:lpstr>
      <vt:lpstr>PUBLIC WORSHIP PROBLEM #2:  UNRULY BEHAVIORS IN THE LORD’S SUPPER </vt:lpstr>
      <vt:lpstr>PowerPoint Presentation</vt:lpstr>
      <vt:lpstr>THE ORIGIN, PURPOSE, AND  IMPLICATION OF THE LORD’S SUPPER</vt:lpstr>
      <vt:lpstr>THE ORIGIN, PURPOSE, AND  IMPLICATION OF THE LORD’S SUPPER</vt:lpstr>
      <vt:lpstr>THE ORIGIN, PURPOSE, AND  IMPLICATION OF THE LORD’S SUPPER</vt:lpstr>
      <vt:lpstr>PowerPoint Presentation</vt:lpstr>
      <vt:lpstr>THE ORIGIN, PURPOSE, AND  IMPLICATION OF THE LORD’S SUPPER</vt:lpstr>
      <vt:lpstr>THE ORIGIN, PURPOSE, AND  IMPLICATION OF THE LORD’S SUPPER</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2926</cp:revision>
  <cp:lastPrinted>2014-10-05T15:08:28Z</cp:lastPrinted>
  <dcterms:created xsi:type="dcterms:W3CDTF">2007-10-20T20:09:35Z</dcterms:created>
  <dcterms:modified xsi:type="dcterms:W3CDTF">2015-01-27T05:45:07Z</dcterms:modified>
</cp:coreProperties>
</file>