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15" r:id="rId27"/>
    <p:sldMasterId id="2147511039" r:id="rId28"/>
    <p:sldMasterId id="2147511063" r:id="rId29"/>
    <p:sldMasterId id="2147511075" r:id="rId30"/>
    <p:sldMasterId id="2147511087" r:id="rId31"/>
  </p:sldMasterIdLst>
  <p:notesMasterIdLst>
    <p:notesMasterId r:id="rId42"/>
  </p:notesMasterIdLst>
  <p:handoutMasterIdLst>
    <p:handoutMasterId r:id="rId43"/>
  </p:handoutMasterIdLst>
  <p:sldIdLst>
    <p:sldId id="1626" r:id="rId32"/>
    <p:sldId id="2608" r:id="rId33"/>
    <p:sldId id="2603" r:id="rId34"/>
    <p:sldId id="2487" r:id="rId35"/>
    <p:sldId id="2488" r:id="rId36"/>
    <p:sldId id="2609" r:id="rId37"/>
    <p:sldId id="2610" r:id="rId38"/>
    <p:sldId id="2600" r:id="rId39"/>
    <p:sldId id="2496" r:id="rId40"/>
    <p:sldId id="1929" r:id="rId4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3432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" Target="slides/slide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.xml"/><Relationship Id="rId34" Type="http://schemas.openxmlformats.org/officeDocument/2006/relationships/slide" Target="slides/slide3.xml"/><Relationship Id="rId35" Type="http://schemas.openxmlformats.org/officeDocument/2006/relationships/slide" Target="slides/slide4.xml"/><Relationship Id="rId36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6.xml"/><Relationship Id="rId38" Type="http://schemas.openxmlformats.org/officeDocument/2006/relationships/slide" Target="slides/slide7.xml"/><Relationship Id="rId39" Type="http://schemas.openxmlformats.org/officeDocument/2006/relationships/slide" Target="slides/slide8.xml"/><Relationship Id="rId40" Type="http://schemas.openxmlformats.org/officeDocument/2006/relationships/slide" Target="slides/slide9.xml"/><Relationship Id="rId41" Type="http://schemas.openxmlformats.org/officeDocument/2006/relationships/slide" Target="slides/slide1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12/23/14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12/23/14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6611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A4271EDA-DBB0-E143-BD5C-897CA71B536F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2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096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69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8969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636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3414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394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6431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749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1857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332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6433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05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81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892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72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04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4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6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82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20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2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C8D72-73F8-AA49-B2A9-5B5061AAE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5859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6B59A-952D-E64A-91AB-387D8B9B2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73058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99CCF-88A3-E34F-A4E3-77B718C71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4098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D11F0-29A7-164A-9F06-79D98F79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0069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43AF9-1879-7447-A14B-4236CC58C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499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19CEC-4207-CE48-81E6-BC8F58136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46338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DAD5-264A-8C4B-B2AB-1DC2FD108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927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E5A42-32B3-9D4C-954F-956AC8DEE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28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D9C82-A30E-CA41-A25E-77B9020BE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1849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AD305-4B78-5B41-9208-100B75071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8086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51D6A-8296-B743-9574-F34228631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43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2.xml"/><Relationship Id="rId12" Type="http://schemas.openxmlformats.org/officeDocument/2006/relationships/theme" Target="../theme/theme3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16" r:id="rId1"/>
    <p:sldLayoutId id="2147511017" r:id="rId2"/>
    <p:sldLayoutId id="2147511018" r:id="rId3"/>
    <p:sldLayoutId id="2147511019" r:id="rId4"/>
    <p:sldLayoutId id="2147511020" r:id="rId5"/>
    <p:sldLayoutId id="2147511021" r:id="rId6"/>
    <p:sldLayoutId id="2147511022" r:id="rId7"/>
    <p:sldLayoutId id="2147511023" r:id="rId8"/>
    <p:sldLayoutId id="2147511024" r:id="rId9"/>
    <p:sldLayoutId id="2147511025" r:id="rId10"/>
    <p:sldLayoutId id="21475110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DAD3BC-A186-6D48-95BF-CCD3C37B0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438400"/>
            <a:ext cx="8077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The Shepherds of the First Christmas</a:t>
            </a:r>
            <a:endParaRPr lang="en-US" sz="40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352800"/>
            <a:ext cx="8001000" cy="2133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A Special Christmas Message</a:t>
            </a:r>
            <a:endParaRPr lang="en-US" sz="2800" b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Luke 2:1-20</a:t>
            </a:r>
            <a:endParaRPr lang="en-US" sz="2800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December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21, 2014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  <a:p>
            <a:pPr algn="ctr">
              <a:buFontTx/>
              <a:buNone/>
              <a:defRPr/>
            </a:pPr>
            <a:endParaRPr lang="en-US" sz="1200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cs typeface="Arial" charset="0"/>
            </a:endParaRP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6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754" y="457200"/>
            <a:ext cx="8646870" cy="6248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b="1" dirty="0" smtClean="0">
                <a:solidFill>
                  <a:srgbClr val="800000"/>
                </a:solidFill>
                <a:latin typeface="Candara"/>
                <a:cs typeface="Candara"/>
              </a:rPr>
              <a:t>An Angel’s Announcement </a:t>
            </a:r>
            <a:r>
              <a:rPr lang="en-US" sz="2800" b="1" dirty="0" smtClean="0">
                <a:solidFill>
                  <a:srgbClr val="800000"/>
                </a:solidFill>
                <a:latin typeface="Candara"/>
                <a:cs typeface="Candara"/>
              </a:rPr>
              <a:t>in</a:t>
            </a:r>
            <a:r>
              <a:rPr lang="en-US" sz="2800" b="1" dirty="0" smtClean="0">
                <a:solidFill>
                  <a:srgbClr val="800000"/>
                </a:solidFill>
                <a:latin typeface="Candara"/>
                <a:cs typeface="Candara"/>
              </a:rPr>
              <a:t> the First Christmas Night</a:t>
            </a:r>
            <a:endParaRPr lang="en-US" sz="2800" b="1" dirty="0" smtClean="0">
              <a:solidFill>
                <a:srgbClr val="800000"/>
              </a:solidFill>
              <a:latin typeface="Candara"/>
              <a:cs typeface="Candara"/>
            </a:endParaRPr>
          </a:p>
          <a:p>
            <a:pPr marL="0" indent="0">
              <a:buFontTx/>
              <a:buNone/>
              <a:defRPr/>
            </a:pPr>
            <a:r>
              <a:rPr lang="en-US" sz="2000" b="1" dirty="0" smtClean="0">
                <a:latin typeface="Candara"/>
                <a:ea typeface="MS PGothic" charset="0"/>
                <a:cs typeface="Candara"/>
              </a:rPr>
              <a:t>Luke 2:8-14 [ESV]</a:t>
            </a:r>
          </a:p>
          <a:p>
            <a:pPr marL="0" indent="0">
              <a:buFontTx/>
              <a:buNone/>
              <a:defRPr/>
            </a:pPr>
            <a:endParaRPr lang="en-US" sz="1200" b="1" dirty="0" smtClean="0">
              <a:latin typeface="Candara"/>
              <a:cs typeface="Candara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en-US" sz="2400" b="1" baseline="30000" dirty="0" smtClean="0">
                <a:latin typeface="Candara"/>
                <a:cs typeface="Candara"/>
              </a:rPr>
              <a:t>8 </a:t>
            </a:r>
            <a:r>
              <a:rPr lang="en-US" sz="2400" b="1" dirty="0" smtClean="0">
                <a:latin typeface="Candara"/>
                <a:cs typeface="Candara"/>
              </a:rPr>
              <a:t>And </a:t>
            </a:r>
            <a:r>
              <a:rPr lang="en-US" sz="2400" b="1" dirty="0">
                <a:latin typeface="Candara"/>
                <a:cs typeface="Candara"/>
              </a:rPr>
              <a:t>in the same region there were shepherds out in the field, keeping watch over their flock by night. </a:t>
            </a:r>
            <a:r>
              <a:rPr lang="en-US" sz="2400" b="1" baseline="30000" dirty="0" smtClean="0">
                <a:latin typeface="Candara"/>
                <a:cs typeface="Candara"/>
              </a:rPr>
              <a:t>9</a:t>
            </a:r>
            <a:r>
              <a:rPr lang="en-US" sz="2400" b="1" dirty="0" smtClean="0">
                <a:latin typeface="Candara"/>
                <a:cs typeface="Candara"/>
              </a:rPr>
              <a:t> And </a:t>
            </a:r>
            <a:r>
              <a:rPr lang="en-US" sz="2400" b="1" dirty="0">
                <a:latin typeface="Candara"/>
                <a:cs typeface="Candara"/>
              </a:rPr>
              <a:t>an angel of the Lord appeared to them, and the glory of the Lord shone around them, and they were filled with great fear</a:t>
            </a:r>
            <a:r>
              <a:rPr lang="en-US" sz="2400" b="1" dirty="0" smtClean="0">
                <a:latin typeface="Candara"/>
                <a:cs typeface="Candara"/>
              </a:rPr>
              <a:t>. </a:t>
            </a:r>
            <a:r>
              <a:rPr lang="en-US" sz="2400" b="1" baseline="30000" dirty="0" smtClean="0">
                <a:latin typeface="Candara"/>
                <a:cs typeface="Candara"/>
              </a:rPr>
              <a:t>10 </a:t>
            </a:r>
            <a:r>
              <a:rPr lang="en-US" sz="2400" b="1" dirty="0" smtClean="0">
                <a:latin typeface="Candara"/>
                <a:cs typeface="Candara"/>
              </a:rPr>
              <a:t>And </a:t>
            </a:r>
            <a:r>
              <a:rPr lang="en-US" sz="2400" b="1" dirty="0">
                <a:latin typeface="Candara"/>
                <a:cs typeface="Candara"/>
              </a:rPr>
              <a:t>the angel said to them, “Fear not, for behold, I bring you good news of great joy that will be for all the people. </a:t>
            </a:r>
            <a:r>
              <a:rPr lang="en-US" sz="2400" b="1" baseline="30000" dirty="0">
                <a:latin typeface="Candara"/>
                <a:cs typeface="Candara"/>
              </a:rPr>
              <a:t>11</a:t>
            </a:r>
            <a:r>
              <a:rPr lang="en-US" sz="2400" b="1" dirty="0">
                <a:latin typeface="Candara"/>
                <a:cs typeface="Candara"/>
              </a:rPr>
              <a:t> For unto you is born this day in the city of David a Savior, who is Christ the Lord. </a:t>
            </a:r>
            <a:r>
              <a:rPr lang="en-US" sz="2400" b="1" baseline="30000" dirty="0" smtClean="0">
                <a:latin typeface="Candara"/>
                <a:cs typeface="Candara"/>
              </a:rPr>
              <a:t>12 </a:t>
            </a:r>
            <a:r>
              <a:rPr lang="en-US" sz="2400" b="1" dirty="0" smtClean="0">
                <a:latin typeface="Candara"/>
                <a:cs typeface="Candara"/>
              </a:rPr>
              <a:t>And</a:t>
            </a:r>
            <a:r>
              <a:rPr lang="en-US" sz="2400" b="1" dirty="0">
                <a:latin typeface="Candara"/>
                <a:cs typeface="Candara"/>
              </a:rPr>
              <a:t> this will be a sign for you: you will find a baby wrapped in swaddling cloths and lying in a manger.</a:t>
            </a:r>
            <a:r>
              <a:rPr lang="en-US" sz="2400" b="1" dirty="0" smtClean="0">
                <a:latin typeface="Candara"/>
                <a:cs typeface="Candara"/>
              </a:rPr>
              <a:t>” </a:t>
            </a:r>
            <a:r>
              <a:rPr lang="en-US" sz="2400" b="1" baseline="30000" dirty="0" smtClean="0">
                <a:latin typeface="Candara"/>
                <a:cs typeface="Candara"/>
              </a:rPr>
              <a:t>13</a:t>
            </a:r>
            <a:r>
              <a:rPr lang="en-US" sz="2400" b="1" baseline="30000" dirty="0">
                <a:latin typeface="Candara"/>
                <a:cs typeface="Candara"/>
              </a:rPr>
              <a:t> </a:t>
            </a:r>
            <a:r>
              <a:rPr lang="en-US" sz="2400" b="1" dirty="0">
                <a:latin typeface="Candara"/>
                <a:cs typeface="Candara"/>
              </a:rPr>
              <a:t>And suddenly there was with the angel a multitude of the heavenly host praising God and saying</a:t>
            </a:r>
            <a:r>
              <a:rPr lang="en-US" sz="2400" b="1" dirty="0" smtClean="0">
                <a:latin typeface="Candara"/>
                <a:cs typeface="Candara"/>
              </a:rPr>
              <a:t>,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en-US" sz="1200" b="1" dirty="0">
              <a:latin typeface="Candara"/>
              <a:cs typeface="Candara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en-US" sz="2400" b="1" baseline="30000" dirty="0">
                <a:latin typeface="Candara"/>
                <a:cs typeface="Candara"/>
              </a:rPr>
              <a:t>14</a:t>
            </a:r>
            <a:r>
              <a:rPr lang="en-US" sz="2400" b="1" dirty="0">
                <a:latin typeface="Candara"/>
                <a:cs typeface="Candara"/>
              </a:rPr>
              <a:t> “Glory to God in the highest,</a:t>
            </a:r>
            <a:br>
              <a:rPr lang="en-US" sz="2400" b="1" dirty="0">
                <a:latin typeface="Candara"/>
                <a:cs typeface="Candara"/>
              </a:rPr>
            </a:br>
            <a:r>
              <a:rPr lang="en-US" sz="2400" b="1" dirty="0">
                <a:latin typeface="Candara"/>
                <a:cs typeface="Candara"/>
              </a:rPr>
              <a:t>    and on earth peace among those with whom he is pleased!”</a:t>
            </a:r>
          </a:p>
        </p:txBody>
      </p:sp>
      <p:cxnSp>
        <p:nvCxnSpPr>
          <p:cNvPr id="139266" name="Straight Arrow Connector 19"/>
          <p:cNvCxnSpPr>
            <a:cxnSpLocks noChangeShapeType="1"/>
          </p:cNvCxnSpPr>
          <p:nvPr/>
        </p:nvCxnSpPr>
        <p:spPr bwMode="auto">
          <a:xfrm>
            <a:off x="7315200" y="9906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</p:spTree>
    <p:extLst>
      <p:ext uri="{BB962C8B-B14F-4D97-AF65-F5344CB8AC3E}">
        <p14:creationId xmlns:p14="http://schemas.microsoft.com/office/powerpoint/2010/main" val="7060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SHEPHERDS: GOD’S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“UNLIKELY” CHOICE AS THE RECEIPIENTS OF THE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GOOD NEWS OF GREAT JOY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447800"/>
            <a:ext cx="8716102" cy="5257800"/>
          </a:xfrm>
        </p:spPr>
        <p:txBody>
          <a:bodyPr/>
          <a:lstStyle/>
          <a:p>
            <a:pPr marL="458788" indent="-458788"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God’s choice was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NOT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great Roman Empire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(i.e., Caesar Augustus).</a:t>
            </a:r>
          </a:p>
          <a:p>
            <a:pPr marL="458788" indent="-458788"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God’s choice was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NOT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great politicians in power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(i.e., </a:t>
            </a:r>
            <a:r>
              <a:rPr lang="en-US" sz="2400" b="1" dirty="0" err="1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Quirinius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, the governor of Syria or Herod the king).</a:t>
            </a:r>
          </a:p>
          <a:p>
            <a:pPr marL="458788" indent="-458788">
              <a:defRPr/>
            </a:pPr>
            <a:endParaRPr lang="en-US" sz="1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God’s choice was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NOT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great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religious leaders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(i.e., high priest/chief priests, scribes, Sanhedrin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God’s choice was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SHEPHERDS—ordinary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peopl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who were low-class blue-color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workers. </a:t>
            </a:r>
            <a:r>
              <a:rPr lang="en-US" sz="2400" b="1" i="1" dirty="0">
                <a:latin typeface="Candara" charset="0"/>
                <a:ea typeface="MS PGothic" charset="0"/>
                <a:cs typeface="Arial" charset="0"/>
              </a:rPr>
              <a:t>Why?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It is because this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G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ood News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was/is for </a:t>
            </a:r>
            <a:r>
              <a:rPr lang="en-US" sz="2400" b="1" i="1" dirty="0" smtClean="0">
                <a:latin typeface="Candara" charset="0"/>
                <a:ea typeface="MS PGothic" charset="0"/>
                <a:cs typeface="Arial" charset="0"/>
              </a:rPr>
              <a:t>ALL</a:t>
            </a:r>
            <a:r>
              <a:rPr lang="en-US" sz="2400" b="1" i="1" dirty="0" smtClean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i="1" dirty="0">
                <a:latin typeface="Candara" charset="0"/>
                <a:ea typeface="MS PGothic" charset="0"/>
                <a:cs typeface="Arial" charset="0"/>
              </a:rPr>
              <a:t>people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who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rely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on Christ as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their Savior.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2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LESSONS DO THE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SHEPHERDS’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ACTIONS TEACH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US ABOUT CHRISTMAS?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447800"/>
            <a:ext cx="8958215" cy="54102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1)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   After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hearing the news about Christ, the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shepherds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went to SEE CHRIST for themselves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[* Lesson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: </a:t>
            </a:r>
            <a:r>
              <a:rPr lang="en-US" sz="2400" b="1" i="1" u="sng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Know Christ firsthand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].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lvl="0">
              <a:buFont typeface="Wingdings" charset="2"/>
              <a:buChar char="§"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15</a:t>
            </a:r>
            <a:r>
              <a:rPr lang="en-US" sz="2200" i="1" dirty="0">
                <a:latin typeface="Candara"/>
                <a:cs typeface="Candara"/>
              </a:rPr>
              <a:t> When the angels went away from them into heaven,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the shepherds said to one another, “Let us go over to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Bethlehem and see this thing that has happened,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which the Lord has made known to us.” (v. 15</a:t>
            </a:r>
            <a:r>
              <a:rPr lang="en-US" sz="2200" i="1" dirty="0" smtClean="0">
                <a:latin typeface="Candara"/>
                <a:cs typeface="Candara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The Bible is the cradle wherein Christ is laid.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Martin Luther </a:t>
            </a:r>
            <a:endParaRPr lang="en-US" sz="12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shepherds took an action about what they heard—they went to find out. They saw Christ in a manger themselves.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For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us,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it means that we go to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Scripture</a:t>
            </a:r>
            <a:r>
              <a:rPr lang="en-US" sz="22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 (</a:t>
            </a:r>
            <a:r>
              <a:rPr lang="en-US" sz="2200" i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i.e., t</a:t>
            </a:r>
            <a:r>
              <a:rPr lang="en-US" sz="2200" i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he cradle of Christ</a:t>
            </a:r>
            <a:r>
              <a:rPr lang="en-US" sz="22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)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and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see Christ </a:t>
            </a: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our Savior personally with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eyes of heart. </a:t>
            </a:r>
            <a:endParaRPr lang="en-US" sz="2300" b="1" kern="1200" dirty="0" smtClean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On this Christmas, SEE Christ yourself by reading the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Gospels!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2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LESSONS DO THE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SHEPHERDS’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ACTIONS TEACH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US ABOUT CHRISTMAS?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447800"/>
            <a:ext cx="8958215" cy="54102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2)    After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hearing the news about Christ, the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shepherds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shared what they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saw &amp; heard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[*Lesson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: </a:t>
            </a:r>
            <a:r>
              <a:rPr lang="en-US" sz="2400" b="1" i="1" u="sng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Spread the word about Christ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]. </a:t>
            </a:r>
            <a:endParaRPr lang="en-US" sz="2400" b="1" dirty="0" smtClean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1963" indent="-461963">
              <a:buNone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16</a:t>
            </a:r>
            <a:r>
              <a:rPr lang="en-US" sz="2200" i="1" dirty="0">
                <a:latin typeface="Candara"/>
                <a:cs typeface="Candara"/>
              </a:rPr>
              <a:t> And they went with haste and found Mary and Joseph,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and the baby lying in a manger. </a:t>
            </a:r>
            <a:r>
              <a:rPr lang="en-US" sz="2200" i="1" baseline="30000" dirty="0">
                <a:latin typeface="Candara"/>
                <a:cs typeface="Candara"/>
              </a:rPr>
              <a:t>17</a:t>
            </a:r>
            <a:r>
              <a:rPr lang="en-US" sz="2200" i="1" dirty="0">
                <a:latin typeface="Candara"/>
                <a:cs typeface="Candara"/>
              </a:rPr>
              <a:t> And when they saw it, they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made known the saying that had been told them concerning this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child. </a:t>
            </a:r>
            <a:r>
              <a:rPr lang="en-US" sz="2200" i="1" baseline="30000" dirty="0">
                <a:latin typeface="Candara"/>
                <a:cs typeface="Candara"/>
              </a:rPr>
              <a:t>18</a:t>
            </a:r>
            <a:r>
              <a:rPr lang="en-US" sz="2200" i="1" dirty="0">
                <a:latin typeface="Candara"/>
                <a:cs typeface="Candara"/>
              </a:rPr>
              <a:t> And all who heard it wondered at what the shepherds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told them. </a:t>
            </a:r>
            <a:r>
              <a:rPr lang="en-US" sz="2200" i="1" baseline="30000" dirty="0">
                <a:latin typeface="Candara"/>
                <a:cs typeface="Candara"/>
              </a:rPr>
              <a:t>19</a:t>
            </a:r>
            <a:r>
              <a:rPr lang="en-US" sz="2200" i="1" dirty="0">
                <a:latin typeface="Candara"/>
                <a:cs typeface="Candara"/>
              </a:rPr>
              <a:t> But Mary treasured up all these things,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pondering them in her heart.  (vs. 16-19) </a:t>
            </a:r>
            <a:endParaRPr lang="en-US" sz="22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second thing that the shepherds did was to spread the word about what they heard and saw earlier that night.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good news about Christ is not just for a few religious but all people of the world who need salvation from sin and death.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On this Christmas,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let us joyfully and naturally spread the word about Christ the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Lord who came to save sinners!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1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LESSONS DO THE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SHEPHERDS’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ACTIONS TEACH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US ABOUT CHRISTMAS?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447800"/>
            <a:ext cx="8958215" cy="5410200"/>
          </a:xfrm>
        </p:spPr>
        <p:txBody>
          <a:bodyPr/>
          <a:lstStyle/>
          <a:p>
            <a:pPr marL="461963" lvl="0" indent="-461963"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3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    After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hearing the news about Christ, the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shepherds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returned, glorifying &amp;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worshipping God </a:t>
            </a:r>
            <a:r>
              <a:rPr lang="en-US" sz="235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[*Lesson</a:t>
            </a:r>
            <a:r>
              <a:rPr lang="en-US" sz="235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: </a:t>
            </a:r>
            <a:r>
              <a:rPr lang="en-US" sz="2350" b="1" i="1" u="sng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Worship Christ </a:t>
            </a:r>
            <a:r>
              <a:rPr lang="en-US" sz="2350" b="1" i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with life</a:t>
            </a:r>
            <a:r>
              <a:rPr lang="en-US" sz="235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].</a:t>
            </a:r>
            <a:endParaRPr lang="en-US" sz="235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lvl="0">
              <a:buFont typeface="Wingdings" charset="2"/>
              <a:buChar char="§"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20</a:t>
            </a:r>
            <a:r>
              <a:rPr lang="en-US" sz="2200" i="1" dirty="0">
                <a:latin typeface="Candara"/>
                <a:cs typeface="Candara"/>
              </a:rPr>
              <a:t> And the shepherds returned, 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glorifying and praising God for all they had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heard and seen, as it had been told them. (v.20) </a:t>
            </a:r>
            <a:endParaRPr lang="en-US" sz="22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solidFill>
                  <a:srgbClr val="000000"/>
                </a:solidFill>
                <a:latin typeface="Candara"/>
                <a:cs typeface="Candara"/>
              </a:rPr>
              <a:t>17</a:t>
            </a: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 Therefore, if anyone is in Christ, he is a new creation. </a:t>
            </a:r>
            <a:b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The old has passed away; behold, the new has come.</a:t>
            </a:r>
            <a:b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2 Corinthians 5:17 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Notice the phrase, </a:t>
            </a:r>
            <a:r>
              <a:rPr lang="en-US" sz="2300" b="1" i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“the shepherds </a:t>
            </a:r>
            <a:r>
              <a:rPr lang="en-US" sz="2300" b="1" i="1" u="sng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returned</a:t>
            </a:r>
            <a:r>
              <a:rPr lang="en-US" sz="2300" b="1" i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;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 they went back to their same old lives but with a newness of life and spirit.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Christmas spirit in essence is ADORATION of our King with a renewed joy and spirit—we are a new creation in Christ Jesus.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On this Christmas, let us worship Christ with our hearts &amp; lives!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730" y="192415"/>
            <a:ext cx="8518470" cy="658938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800000"/>
                </a:solidFill>
                <a:latin typeface="Candara" charset="0"/>
                <a:cs typeface="ＭＳ Ｐゴシック" charset="0"/>
              </a:rPr>
              <a:t>A Christmas Prayer for </a:t>
            </a:r>
            <a:r>
              <a:rPr lang="en-US" sz="2800" dirty="0" smtClean="0">
                <a:solidFill>
                  <a:srgbClr val="800000"/>
                </a:solidFill>
                <a:latin typeface="Candara" charset="0"/>
                <a:cs typeface="ＭＳ Ｐゴシック" charset="0"/>
              </a:rPr>
              <a:t>You and Your Loved Ones</a:t>
            </a:r>
            <a:endParaRPr lang="en-US" sz="2800" dirty="0">
              <a:solidFill>
                <a:srgbClr val="800000"/>
              </a:solidFill>
              <a:latin typeface="Candara" charset="0"/>
              <a:cs typeface="ＭＳ Ｐゴシック" charset="0"/>
            </a:endParaRPr>
          </a:p>
          <a:p>
            <a:pPr algn="r">
              <a:spcBef>
                <a:spcPct val="0"/>
              </a:spcBef>
            </a:pPr>
            <a:endParaRPr lang="en-US" sz="300" dirty="0">
              <a:solidFill>
                <a:srgbClr val="800000"/>
              </a:solidFill>
              <a:latin typeface="Candara" charset="0"/>
              <a:cs typeface="ＭＳ Ｐゴシック" charset="0"/>
            </a:endParaRPr>
          </a:p>
          <a:p>
            <a:pPr algn="just"/>
            <a:r>
              <a:rPr lang="en-US" baseline="30000" dirty="0" smtClean="0"/>
              <a:t>16</a:t>
            </a:r>
            <a:r>
              <a:rPr lang="en-US" baseline="30000" dirty="0"/>
              <a:t> </a:t>
            </a:r>
            <a:r>
              <a:rPr lang="en-US" dirty="0"/>
              <a:t>I do not cease to give thanks for you, remembering you in my prayers, </a:t>
            </a:r>
            <a:r>
              <a:rPr lang="en-US" baseline="30000" dirty="0"/>
              <a:t>17 </a:t>
            </a:r>
            <a:r>
              <a:rPr lang="en-US" dirty="0"/>
              <a:t>that the God of our Lord Jesus Christ, the Father of glory, may give you the Spirit of wisdom and of revelation in the knowledge of him, </a:t>
            </a:r>
            <a:r>
              <a:rPr lang="en-US" baseline="30000" dirty="0"/>
              <a:t>18 </a:t>
            </a:r>
            <a:r>
              <a:rPr lang="en-US" dirty="0"/>
              <a:t>having the eyes of your hearts enlightened, </a:t>
            </a:r>
            <a:r>
              <a:rPr lang="en-US" dirty="0" smtClean="0"/>
              <a:t>that </a:t>
            </a:r>
            <a:r>
              <a:rPr lang="en-US" dirty="0"/>
              <a:t>you may know what is the hope to which he has called you, what are the riches of his glorious inheritance in the saints, </a:t>
            </a:r>
            <a:r>
              <a:rPr lang="en-US" baseline="30000" dirty="0"/>
              <a:t>19 </a:t>
            </a:r>
            <a:r>
              <a:rPr lang="en-US" dirty="0"/>
              <a:t>and what is the immeasurable greatness of his power toward us who believe, according to the working of his great might </a:t>
            </a:r>
            <a:r>
              <a:rPr lang="en-US" baseline="30000" dirty="0"/>
              <a:t>20 </a:t>
            </a:r>
            <a:r>
              <a:rPr lang="en-US" dirty="0"/>
              <a:t>that he worked in Christ when he raised him from the dead and seated him at his right hand in the heavenly places, </a:t>
            </a:r>
            <a:r>
              <a:rPr lang="en-US" baseline="30000" dirty="0"/>
              <a:t>21 </a:t>
            </a:r>
            <a:r>
              <a:rPr lang="en-US" dirty="0"/>
              <a:t>far above all rule and authority and power and dominion, and above every name that is named, not only in this age but also in the one to come</a:t>
            </a:r>
            <a:r>
              <a:rPr lang="en-US" dirty="0" smtClean="0"/>
              <a:t>.</a:t>
            </a:r>
            <a:r>
              <a:rPr lang="en-US" baseline="30000" dirty="0" smtClean="0"/>
              <a:t>22</a:t>
            </a:r>
            <a:r>
              <a:rPr lang="en-US" baseline="30000" dirty="0"/>
              <a:t> </a:t>
            </a:r>
            <a:r>
              <a:rPr lang="en-US" dirty="0"/>
              <a:t>And he put all things under his </a:t>
            </a:r>
            <a:r>
              <a:rPr lang="en-US" dirty="0" smtClean="0"/>
              <a:t>feet </a:t>
            </a:r>
            <a:r>
              <a:rPr lang="en-US" dirty="0"/>
              <a:t>and gave him as head over all things to the church</a:t>
            </a:r>
            <a:r>
              <a:rPr lang="en-US" dirty="0" smtClean="0"/>
              <a:t>,</a:t>
            </a:r>
            <a:r>
              <a:rPr lang="en-US" baseline="30000" dirty="0" smtClean="0"/>
              <a:t> 23</a:t>
            </a:r>
            <a:r>
              <a:rPr lang="en-US" baseline="30000" dirty="0"/>
              <a:t> </a:t>
            </a:r>
            <a:r>
              <a:rPr lang="en-US" dirty="0"/>
              <a:t>which is his body, the fullness of </a:t>
            </a:r>
            <a:r>
              <a:rPr lang="en-US" dirty="0" smtClean="0"/>
              <a:t>him who </a:t>
            </a:r>
            <a:r>
              <a:rPr lang="en-US" dirty="0"/>
              <a:t>fills all in all.</a:t>
            </a:r>
          </a:p>
          <a:p>
            <a:pPr algn="r"/>
            <a:r>
              <a:rPr lang="en-US" dirty="0"/>
              <a:t>— Ephesians 1:16-23</a:t>
            </a:r>
          </a:p>
          <a:p>
            <a:pPr algn="r">
              <a:spcBef>
                <a:spcPct val="0"/>
              </a:spcBef>
            </a:pPr>
            <a:r>
              <a:rPr lang="en-US" sz="2350" dirty="0" smtClean="0"/>
              <a:t> </a:t>
            </a:r>
            <a:endParaRPr lang="en-US" sz="2350" dirty="0"/>
          </a:p>
        </p:txBody>
      </p:sp>
    </p:spTree>
    <p:extLst>
      <p:ext uri="{BB962C8B-B14F-4D97-AF65-F5344CB8AC3E}">
        <p14:creationId xmlns:p14="http://schemas.microsoft.com/office/powerpoint/2010/main" val="4705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93950" cy="51816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In what ways do you realize your need for Christ who only can save you and satisfy your deepest longing in eternity as well as in this Christmas?</a:t>
            </a:r>
          </a:p>
          <a:p>
            <a:pPr marL="457200" lvl="0" indent="-457200">
              <a:buFont typeface="+mj-lt"/>
              <a:buAutoNum type="arabicPeriod"/>
            </a:pPr>
            <a:endParaRPr lang="en-US" sz="14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will you do in order to SEE Christ yourself firsthand </a:t>
            </a:r>
            <a:r>
              <a:rPr lang="en-US" dirty="0" smtClean="0"/>
              <a:t>in this </a:t>
            </a:r>
            <a:r>
              <a:rPr lang="en-US" dirty="0"/>
              <a:t>Christmas season? What is your first step?</a:t>
            </a:r>
          </a:p>
          <a:p>
            <a:pPr marL="457200" lvl="0" indent="-457200">
              <a:buFont typeface="+mj-lt"/>
              <a:buAutoNum type="arabicPeriod"/>
            </a:pPr>
            <a:endParaRPr lang="en-US" sz="14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will you do in order to SPREAD the </a:t>
            </a:r>
            <a:r>
              <a:rPr lang="en-US" dirty="0" smtClean="0"/>
              <a:t>word and </a:t>
            </a:r>
            <a:r>
              <a:rPr lang="en-US" dirty="0"/>
              <a:t>WORSHIP Christ </a:t>
            </a:r>
            <a:r>
              <a:rPr lang="en-US" dirty="0" smtClean="0"/>
              <a:t>with </a:t>
            </a:r>
            <a:r>
              <a:rPr lang="en-US" dirty="0"/>
              <a:t>your everyday </a:t>
            </a:r>
            <a:r>
              <a:rPr lang="en-US" dirty="0" smtClean="0"/>
              <a:t>life in </a:t>
            </a:r>
            <a:r>
              <a:rPr lang="en-US" dirty="0"/>
              <a:t>this Christmas season? What is your first step?</a:t>
            </a:r>
          </a:p>
        </p:txBody>
      </p:sp>
    </p:spTree>
    <p:extLst>
      <p:ext uri="{BB962C8B-B14F-4D97-AF65-F5344CB8AC3E}">
        <p14:creationId xmlns:p14="http://schemas.microsoft.com/office/powerpoint/2010/main" val="333523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61744</TotalTime>
  <Words>379</Words>
  <Application>Microsoft Macintosh PowerPoint</Application>
  <PresentationFormat>On-screen Show (4:3)</PresentationFormat>
  <Paragraphs>59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31</vt:i4>
      </vt:variant>
      <vt:variant>
        <vt:lpstr>Slide Titles</vt:lpstr>
      </vt:variant>
      <vt:variant>
        <vt:i4>10</vt:i4>
      </vt:variant>
    </vt:vector>
  </HeadingPairs>
  <TitlesOfParts>
    <vt:vector size="41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2_Normal</vt:lpstr>
      <vt:lpstr>25_Default Design</vt:lpstr>
      <vt:lpstr>26_Default Design</vt:lpstr>
      <vt:lpstr>27_Default Design</vt:lpstr>
      <vt:lpstr>28_Default Design</vt:lpstr>
      <vt:lpstr>PowerPoint Presentation</vt:lpstr>
      <vt:lpstr>The Shepherds of the First Christmas</vt:lpstr>
      <vt:lpstr>PowerPoint Presentation</vt:lpstr>
      <vt:lpstr>SHEPHERDS: GOD’S “UNLIKELY” CHOICE AS THE RECEIPIENTS OF THE GOOD NEWS OF GREAT JOY</vt:lpstr>
      <vt:lpstr>WHAT LESSONS DO THE SHEPHERDS’ ACTIONS TEACH US ABOUT CHRISTMAS? </vt:lpstr>
      <vt:lpstr>WHAT LESSONS DO THE SHEPHERDS’ ACTIONS TEACH US ABOUT CHRISTMAS? </vt:lpstr>
      <vt:lpstr>WHAT LESSONS DO THE SHEPHERDS’ ACTIONS TEACH US ABOUT CHRISTMAS? </vt:lpstr>
      <vt:lpstr>PowerPoint Presentation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2884</cp:revision>
  <cp:lastPrinted>2014-10-05T15:08:28Z</cp:lastPrinted>
  <dcterms:created xsi:type="dcterms:W3CDTF">2007-10-20T20:09:35Z</dcterms:created>
  <dcterms:modified xsi:type="dcterms:W3CDTF">2014-12-24T05:06:09Z</dcterms:modified>
</cp:coreProperties>
</file>