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15" r:id="rId27"/>
    <p:sldMasterId id="2147511039" r:id="rId28"/>
    <p:sldMasterId id="2147511063" r:id="rId29"/>
    <p:sldMasterId id="2147511075" r:id="rId30"/>
  </p:sldMasterIdLst>
  <p:notesMasterIdLst>
    <p:notesMasterId r:id="rId42"/>
  </p:notesMasterIdLst>
  <p:handoutMasterIdLst>
    <p:handoutMasterId r:id="rId43"/>
  </p:handoutMasterIdLst>
  <p:sldIdLst>
    <p:sldId id="1626" r:id="rId31"/>
    <p:sldId id="2486" r:id="rId32"/>
    <p:sldId id="2487" r:id="rId33"/>
    <p:sldId id="2595" r:id="rId34"/>
    <p:sldId id="2488" r:id="rId35"/>
    <p:sldId id="2600" r:id="rId36"/>
    <p:sldId id="2596" r:id="rId37"/>
    <p:sldId id="2597" r:id="rId38"/>
    <p:sldId id="2598" r:id="rId39"/>
    <p:sldId id="2496" r:id="rId40"/>
    <p:sldId id="1929" r:id="rId41"/>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3432" y="-984"/>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Master" Target="slideMasters/slideMaster30.xml"/><Relationship Id="rId31" Type="http://schemas.openxmlformats.org/officeDocument/2006/relationships/slide" Target="slides/slide1.xml"/><Relationship Id="rId32" Type="http://schemas.openxmlformats.org/officeDocument/2006/relationships/slide" Target="slides/slide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3.xml"/><Relationship Id="rId34" Type="http://schemas.openxmlformats.org/officeDocument/2006/relationships/slide" Target="slides/slide4.xml"/><Relationship Id="rId35" Type="http://schemas.openxmlformats.org/officeDocument/2006/relationships/slide" Target="slides/slide5.xml"/><Relationship Id="rId36" Type="http://schemas.openxmlformats.org/officeDocument/2006/relationships/slide" Target="slides/slide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7.xml"/><Relationship Id="rId38" Type="http://schemas.openxmlformats.org/officeDocument/2006/relationships/slide" Target="slides/slide8.xml"/><Relationship Id="rId39" Type="http://schemas.openxmlformats.org/officeDocument/2006/relationships/slide" Target="slides/slide9.xml"/><Relationship Id="rId40" Type="http://schemas.openxmlformats.org/officeDocument/2006/relationships/slide" Target="slides/slide10.xml"/><Relationship Id="rId41" Type="http://schemas.openxmlformats.org/officeDocument/2006/relationships/slide" Target="slides/slide11.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12/9/14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12/9/14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377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spcBef>
                <a:spcPct val="0"/>
              </a:spcBef>
            </a:pPr>
            <a:endParaRPr lang="en-US"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238198096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1614269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078969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109917636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201333414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87350394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190806431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277787491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95821857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348842332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63016433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2.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3457151663"/>
      </p:ext>
    </p:extLst>
  </p:cSld>
  <p:clrMap bg1="lt1" tx1="dk1" bg2="lt2" tx2="dk2" accent1="accent1" accent2="accent2" accent3="accent3" accent4="accent4" accent5="accent5" accent6="accent6" hlink="hlink" folHlink="folHlink"/>
  <p:sldLayoutIdLst>
    <p:sldLayoutId id="2147511016" r:id="rId1"/>
    <p:sldLayoutId id="2147511017" r:id="rId2"/>
    <p:sldLayoutId id="2147511018" r:id="rId3"/>
    <p:sldLayoutId id="2147511019" r:id="rId4"/>
    <p:sldLayoutId id="2147511020" r:id="rId5"/>
    <p:sldLayoutId id="2147511021" r:id="rId6"/>
    <p:sldLayoutId id="2147511022" r:id="rId7"/>
    <p:sldLayoutId id="2147511023" r:id="rId8"/>
    <p:sldLayoutId id="2147511024" r:id="rId9"/>
    <p:sldLayoutId id="2147511025" r:id="rId10"/>
    <p:sldLayoutId id="214751102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533400"/>
            <a:ext cx="8686800" cy="8382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304800" y="1600200"/>
            <a:ext cx="8693950" cy="5105400"/>
          </a:xfrm>
        </p:spPr>
        <p:txBody>
          <a:bodyPr/>
          <a:lstStyle/>
          <a:p>
            <a:pPr marL="457200" lvl="0" indent="-457200">
              <a:buFont typeface="+mj-lt"/>
              <a:buAutoNum type="arabicPeriod"/>
            </a:pPr>
            <a:r>
              <a:rPr lang="en-US" dirty="0"/>
              <a:t>In what ways are you more convinced of your own need for a Savior?</a:t>
            </a:r>
          </a:p>
          <a:p>
            <a:pPr marL="457200" lvl="0" indent="-457200">
              <a:buFont typeface="+mj-lt"/>
              <a:buAutoNum type="arabicPeriod"/>
            </a:pPr>
            <a:endParaRPr lang="en-US" dirty="0"/>
          </a:p>
          <a:p>
            <a:pPr marL="457200" lvl="0" indent="-457200">
              <a:buFont typeface="+mj-lt"/>
              <a:buAutoNum type="arabicPeriod"/>
            </a:pPr>
            <a:r>
              <a:rPr lang="en-US" dirty="0"/>
              <a:t>What would you to cultivate a God-centered anticipation and excitement in your home? What is your first step?</a:t>
            </a:r>
          </a:p>
          <a:p>
            <a:pPr marL="457200" lvl="0" indent="-457200">
              <a:buFont typeface="+mj-lt"/>
              <a:buAutoNum type="arabicPeriod"/>
            </a:pPr>
            <a:endParaRPr lang="en-US" dirty="0"/>
          </a:p>
          <a:p>
            <a:pPr marL="457200" lvl="0" indent="-457200">
              <a:buFont typeface="+mj-lt"/>
              <a:buAutoNum type="arabicPeriod"/>
            </a:pPr>
            <a:r>
              <a:rPr lang="en-US" dirty="0"/>
              <a:t>What would it mean for you to grow deeper in your love and adoration for Christ in this Advent? What is your first step?</a:t>
            </a:r>
          </a:p>
        </p:txBody>
      </p:sp>
    </p:spTree>
    <p:extLst>
      <p:ext uri="{BB962C8B-B14F-4D97-AF65-F5344CB8AC3E}">
        <p14:creationId xmlns:p14="http://schemas.microsoft.com/office/powerpoint/2010/main" val="33352354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33400" y="2286000"/>
            <a:ext cx="8077200" cy="990600"/>
          </a:xfrm>
        </p:spPr>
        <p:txBody>
          <a:bodyPr/>
          <a:lstStyle/>
          <a:p>
            <a:pPr eaLnBrk="1" hangingPunct="1">
              <a:defRPr/>
            </a:pPr>
            <a:r>
              <a:rPr lang="en-US" sz="3600" b="1" i="1" dirty="0" smtClean="0">
                <a:effectLst>
                  <a:outerShdw blurRad="38100" dist="38100" dir="2700000" algn="tl">
                    <a:srgbClr val="DDDDDD"/>
                  </a:outerShdw>
                </a:effectLst>
                <a:latin typeface="Candara" charset="0"/>
                <a:ea typeface="MS PGothic" charset="0"/>
                <a:cs typeface="Arial" charset="0"/>
              </a:rPr>
              <a:t>Are You Ready for Christmas?</a:t>
            </a:r>
            <a:endParaRPr lang="en-US" sz="36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533400" y="3200400"/>
            <a:ext cx="8001000" cy="2438400"/>
          </a:xfrm>
        </p:spPr>
        <p:txBody>
          <a:bodyPr/>
          <a:lstStyle/>
          <a:p>
            <a:pPr algn="ctr" eaLnBrk="1" hangingPunct="1">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Advent: Hopeful Anticipation Series [</a:t>
            </a:r>
            <a:r>
              <a:rPr lang="en-US" sz="2800" b="1" i="1" dirty="0">
                <a:effectLst>
                  <a:outerShdw blurRad="38100" dist="38100" dir="2700000" algn="tl">
                    <a:srgbClr val="DDDDDD"/>
                  </a:outerShdw>
                </a:effectLst>
                <a:latin typeface="Candara" charset="0"/>
                <a:ea typeface="MS PGothic" charset="0"/>
                <a:cs typeface="Arial" charset="0"/>
              </a:rPr>
              <a:t>1</a:t>
            </a:r>
            <a:r>
              <a:rPr lang="en-US" sz="2800" b="1" i="1" dirty="0" smtClean="0">
                <a:effectLst>
                  <a:outerShdw blurRad="38100" dist="38100" dir="2700000" algn="tl">
                    <a:srgbClr val="DDDDDD"/>
                  </a:outerShdw>
                </a:effectLst>
                <a:latin typeface="Candara" charset="0"/>
                <a:ea typeface="MS PGothic" charset="0"/>
                <a:cs typeface="Arial" charset="0"/>
              </a:rPr>
              <a:t>]</a:t>
            </a:r>
          </a:p>
          <a:p>
            <a:pPr algn="ctr" eaLnBrk="1" hangingPunct="1">
              <a:buFontTx/>
              <a:buNone/>
              <a:defRPr/>
            </a:pPr>
            <a:r>
              <a:rPr lang="en-US" sz="2600" i="1" dirty="0" smtClean="0">
                <a:effectLst>
                  <a:outerShdw blurRad="38100" dist="38100" dir="2700000" algn="tl">
                    <a:srgbClr val="DDDDDD"/>
                  </a:outerShdw>
                </a:effectLst>
                <a:latin typeface="Candara" charset="0"/>
                <a:ea typeface="MS PGothic" charset="0"/>
                <a:cs typeface="Arial" charset="0"/>
              </a:rPr>
              <a:t>Luke 1</a:t>
            </a:r>
            <a:r>
              <a:rPr lang="en-US" sz="2600" i="1" dirty="0" smtClean="0">
                <a:effectLst>
                  <a:outerShdw blurRad="38100" dist="38100" dir="2700000" algn="tl">
                    <a:srgbClr val="DDDDDD"/>
                  </a:outerShdw>
                </a:effectLst>
                <a:latin typeface="Candara" charset="0"/>
                <a:ea typeface="MS PGothic" charset="0"/>
                <a:cs typeface="Arial" charset="0"/>
              </a:rPr>
              <a:t>:5-</a:t>
            </a:r>
            <a:r>
              <a:rPr lang="en-US" sz="2600" i="1" dirty="0" smtClean="0">
                <a:effectLst>
                  <a:outerShdw blurRad="38100" dist="38100" dir="2700000" algn="tl">
                    <a:srgbClr val="DDDDDD"/>
                  </a:outerShdw>
                </a:effectLst>
                <a:latin typeface="Candara" charset="0"/>
                <a:ea typeface="MS PGothic" charset="0"/>
                <a:cs typeface="Arial" charset="0"/>
              </a:rPr>
              <a:t>17</a:t>
            </a:r>
          </a:p>
          <a:p>
            <a:pPr algn="ctr">
              <a:buFontTx/>
              <a:buNone/>
              <a:defRPr/>
            </a:pPr>
            <a:r>
              <a:rPr lang="en-US" sz="2800" b="1" dirty="0" smtClean="0">
                <a:effectLst>
                  <a:outerShdw blurRad="38100" dist="38100" dir="2700000" algn="tl">
                    <a:srgbClr val="DDDDDD"/>
                  </a:outerShdw>
                </a:effectLst>
                <a:latin typeface="Candara" charset="0"/>
                <a:ea typeface="MS PGothic" charset="0"/>
                <a:cs typeface="Arial" charset="0"/>
              </a:rPr>
              <a:t>December 7, 2014</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3642186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838200"/>
          </a:xfrm>
        </p:spPr>
        <p:txBody>
          <a:bodyPr/>
          <a:lstStyle/>
          <a:p>
            <a:r>
              <a:rPr lang="en-US" sz="2800" b="1" dirty="0">
                <a:latin typeface="Candara" charset="0"/>
                <a:ea typeface="MS PGothic" charset="0"/>
                <a:cs typeface="Arial" charset="0"/>
              </a:rPr>
              <a:t>ADVENT: PREPARING FOR THE COMING OF THE LORD</a:t>
            </a:r>
          </a:p>
        </p:txBody>
      </p:sp>
      <p:sp>
        <p:nvSpPr>
          <p:cNvPr id="27651" name="Rectangle 3"/>
          <p:cNvSpPr>
            <a:spLocks noGrp="1" noChangeArrowheads="1"/>
          </p:cNvSpPr>
          <p:nvPr>
            <p:ph type="body" idx="1"/>
          </p:nvPr>
        </p:nvSpPr>
        <p:spPr>
          <a:xfrm>
            <a:off x="228601" y="1371600"/>
            <a:ext cx="8716102" cy="5334000"/>
          </a:xfrm>
        </p:spPr>
        <p:txBody>
          <a:bodyPr/>
          <a:lstStyle/>
          <a:p>
            <a:pPr marL="458788" indent="-458788">
              <a:defRPr/>
            </a:pPr>
            <a:r>
              <a:rPr lang="en-US" sz="2400" b="1" dirty="0" smtClean="0">
                <a:latin typeface="Candara" charset="0"/>
                <a:ea typeface="MS PGothic" charset="0"/>
                <a:cs typeface="Arial" charset="0"/>
              </a:rPr>
              <a:t>This </a:t>
            </a:r>
            <a:r>
              <a:rPr lang="en-US" sz="2400" b="1" dirty="0">
                <a:latin typeface="Candara" charset="0"/>
                <a:ea typeface="MS PGothic" charset="0"/>
                <a:cs typeface="Arial" charset="0"/>
              </a:rPr>
              <a:t>preparation is </a:t>
            </a:r>
            <a:r>
              <a:rPr lang="en-US" sz="2400" b="1" dirty="0" smtClean="0">
                <a:latin typeface="Candara" charset="0"/>
                <a:ea typeface="MS PGothic" charset="0"/>
                <a:cs typeface="Arial" charset="0"/>
              </a:rPr>
              <a:t>NOT by </a:t>
            </a:r>
            <a:r>
              <a:rPr lang="en-US" sz="2400" b="1" i="1" dirty="0" smtClean="0">
                <a:solidFill>
                  <a:srgbClr val="FF0000"/>
                </a:solidFill>
                <a:latin typeface="Candara" charset="0"/>
                <a:ea typeface="MS PGothic" charset="0"/>
                <a:cs typeface="Arial" charset="0"/>
              </a:rPr>
              <a:t>getting ready with Christmas gifts. </a:t>
            </a:r>
          </a:p>
          <a:p>
            <a:pPr marL="458788" indent="-458788">
              <a:defRPr/>
            </a:pPr>
            <a:endParaRPr lang="en-US" sz="2000" b="1" dirty="0" smtClean="0">
              <a:latin typeface="Candara" charset="0"/>
              <a:ea typeface="MS PGothic" charset="0"/>
              <a:cs typeface="Arial" charset="0"/>
            </a:endParaRPr>
          </a:p>
          <a:p>
            <a:pPr marL="458788" indent="-458788">
              <a:defRPr/>
            </a:pPr>
            <a:r>
              <a:rPr lang="en-US" sz="2400" b="1" dirty="0" smtClean="0">
                <a:latin typeface="Candara" charset="0"/>
                <a:ea typeface="MS PGothic" charset="0"/>
                <a:cs typeface="Arial" charset="0"/>
              </a:rPr>
              <a:t>This preparation is NOT by </a:t>
            </a:r>
            <a:r>
              <a:rPr lang="en-US" sz="2400" b="1" i="1" dirty="0" smtClean="0">
                <a:solidFill>
                  <a:srgbClr val="FF0000"/>
                </a:solidFill>
                <a:latin typeface="Candara" charset="0"/>
                <a:ea typeface="MS PGothic" charset="0"/>
                <a:cs typeface="Arial" charset="0"/>
              </a:rPr>
              <a:t>getting ready the Christmas spirit. </a:t>
            </a:r>
          </a:p>
          <a:p>
            <a:pPr marL="0" indent="0">
              <a:buNone/>
              <a:defRPr/>
            </a:pPr>
            <a:endParaRPr lang="en-US" sz="2000" b="1" dirty="0">
              <a:latin typeface="Candara" charset="0"/>
              <a:ea typeface="MS PGothic" charset="0"/>
              <a:cs typeface="Arial" charset="0"/>
            </a:endParaRPr>
          </a:p>
          <a:p>
            <a:pPr marL="458788" indent="-458788">
              <a:defRPr/>
            </a:pPr>
            <a:r>
              <a:rPr lang="en-US" sz="2400" b="1" dirty="0" smtClean="0">
                <a:latin typeface="Candara" charset="0"/>
                <a:ea typeface="MS PGothic" charset="0"/>
                <a:cs typeface="Arial" charset="0"/>
              </a:rPr>
              <a:t>This preparation is NOT by </a:t>
            </a:r>
            <a:r>
              <a:rPr lang="en-US" sz="2400" b="1" i="1" dirty="0" smtClean="0">
                <a:solidFill>
                  <a:srgbClr val="FF0000"/>
                </a:solidFill>
                <a:latin typeface="Candara" charset="0"/>
                <a:ea typeface="MS PGothic" charset="0"/>
                <a:cs typeface="Arial" charset="0"/>
              </a:rPr>
              <a:t>getting ready with Christmas gatherings &amp; parties. </a:t>
            </a:r>
          </a:p>
          <a:p>
            <a:pPr marL="458788" indent="-458788">
              <a:defRPr/>
            </a:pPr>
            <a:endParaRPr lang="en-US" sz="2000" b="1" dirty="0" smtClean="0">
              <a:latin typeface="Candara" charset="0"/>
              <a:ea typeface="MS PGothic" charset="0"/>
              <a:cs typeface="Arial" charset="0"/>
            </a:endParaRPr>
          </a:p>
          <a:p>
            <a:pPr marL="458788" indent="-458788">
              <a:defRPr/>
            </a:pPr>
            <a:r>
              <a:rPr lang="en-US" sz="2400" b="1" dirty="0" smtClean="0">
                <a:latin typeface="Candara" charset="0"/>
                <a:ea typeface="MS PGothic" charset="0"/>
                <a:cs typeface="Arial" charset="0"/>
              </a:rPr>
              <a:t>This </a:t>
            </a:r>
            <a:r>
              <a:rPr lang="en-US" sz="2400" b="1" dirty="0">
                <a:latin typeface="Candara" charset="0"/>
                <a:ea typeface="MS PGothic" charset="0"/>
                <a:cs typeface="Arial" charset="0"/>
              </a:rPr>
              <a:t>preparation is by </a:t>
            </a:r>
            <a:r>
              <a:rPr lang="en-US" sz="2400" b="1" i="1" dirty="0" smtClean="0">
                <a:solidFill>
                  <a:srgbClr val="FF0000"/>
                </a:solidFill>
                <a:latin typeface="Candara" charset="0"/>
                <a:ea typeface="MS PGothic" charset="0"/>
                <a:cs typeface="Arial" charset="0"/>
              </a:rPr>
              <a:t>getting ourselves ready for the coming of the Lord.</a:t>
            </a:r>
            <a:endParaRPr lang="en-US" sz="2400" b="1" i="1" dirty="0">
              <a:solidFill>
                <a:srgbClr val="FF0000"/>
              </a:solidFill>
              <a:latin typeface="Candara" charset="0"/>
              <a:ea typeface="MS PGothic" charset="0"/>
              <a:cs typeface="Arial" charset="0"/>
            </a:endParaRPr>
          </a:p>
        </p:txBody>
      </p:sp>
    </p:spTree>
    <p:extLst>
      <p:ext uri="{BB962C8B-B14F-4D97-AF65-F5344CB8AC3E}">
        <p14:creationId xmlns:p14="http://schemas.microsoft.com/office/powerpoint/2010/main" val="1131226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3" name="Rectangle 3"/>
          <p:cNvSpPr>
            <a:spLocks noGrp="1" noChangeArrowheads="1"/>
          </p:cNvSpPr>
          <p:nvPr>
            <p:ph type="body" idx="1"/>
          </p:nvPr>
        </p:nvSpPr>
        <p:spPr>
          <a:xfrm>
            <a:off x="152400" y="1219200"/>
            <a:ext cx="8839200" cy="5562600"/>
          </a:xfrm>
        </p:spPr>
        <p:txBody>
          <a:bodyPr/>
          <a:lstStyle/>
          <a:p>
            <a:pPr marL="0" indent="0" algn="ctr">
              <a:buNone/>
            </a:pPr>
            <a:r>
              <a:rPr lang="en-US" sz="2400" b="1" i="1" dirty="0">
                <a:latin typeface="Candara"/>
                <a:cs typeface="Candara"/>
              </a:rPr>
              <a:t>Joy to the world! the Lord is come! </a:t>
            </a:r>
            <a:br>
              <a:rPr lang="en-US" sz="2400" b="1" i="1" dirty="0">
                <a:latin typeface="Candara"/>
                <a:cs typeface="Candara"/>
              </a:rPr>
            </a:br>
            <a:r>
              <a:rPr lang="en-US" sz="2400" b="1" i="1" dirty="0">
                <a:latin typeface="Candara"/>
                <a:cs typeface="Candara"/>
              </a:rPr>
              <a:t>Let earth receive her King; </a:t>
            </a:r>
            <a:br>
              <a:rPr lang="en-US" sz="2400" b="1" i="1" dirty="0">
                <a:latin typeface="Candara"/>
                <a:cs typeface="Candara"/>
              </a:rPr>
            </a:br>
            <a:r>
              <a:rPr lang="en-US" sz="2400" b="1" i="1" dirty="0">
                <a:latin typeface="Candara"/>
                <a:cs typeface="Candara"/>
              </a:rPr>
              <a:t>Let every heart prepare Him </a:t>
            </a:r>
            <a:r>
              <a:rPr lang="en-US" sz="2400" b="1" i="1" dirty="0" smtClean="0">
                <a:latin typeface="Candara"/>
                <a:cs typeface="Candara"/>
              </a:rPr>
              <a:t>room,</a:t>
            </a:r>
            <a:r>
              <a:rPr lang="en-US" sz="2400" b="1" i="1" dirty="0">
                <a:latin typeface="Candara"/>
                <a:cs typeface="Candara"/>
              </a:rPr>
              <a:t/>
            </a:r>
            <a:br>
              <a:rPr lang="en-US" sz="2400" b="1" i="1" dirty="0">
                <a:latin typeface="Candara"/>
                <a:cs typeface="Candara"/>
              </a:rPr>
            </a:br>
            <a:r>
              <a:rPr lang="en-US" sz="2400" b="1" i="1" dirty="0">
                <a:latin typeface="Candara"/>
                <a:cs typeface="Candara"/>
              </a:rPr>
              <a:t>And </a:t>
            </a:r>
            <a:r>
              <a:rPr lang="en-US" sz="2400" b="1" i="1" dirty="0" smtClean="0">
                <a:latin typeface="Candara"/>
                <a:cs typeface="Candara"/>
              </a:rPr>
              <a:t>heaven </a:t>
            </a:r>
            <a:r>
              <a:rPr lang="en-US" sz="2400" b="1" i="1" dirty="0">
                <a:latin typeface="Candara"/>
                <a:cs typeface="Candara"/>
              </a:rPr>
              <a:t>and nature </a:t>
            </a:r>
            <a:r>
              <a:rPr lang="en-US" sz="2400" b="1" i="1" dirty="0" smtClean="0">
                <a:latin typeface="Candara"/>
                <a:cs typeface="Candara"/>
              </a:rPr>
              <a:t>sing. </a:t>
            </a:r>
            <a:br>
              <a:rPr lang="en-US" sz="2400" b="1" i="1" dirty="0" smtClean="0">
                <a:latin typeface="Candara"/>
                <a:cs typeface="Candara"/>
              </a:rPr>
            </a:br>
            <a:r>
              <a:rPr lang="en-US" sz="2400" b="1" i="1" dirty="0" smtClean="0">
                <a:latin typeface="Candara"/>
                <a:cs typeface="Candara"/>
              </a:rPr>
              <a:t>Isaac </a:t>
            </a:r>
            <a:r>
              <a:rPr lang="en-US" sz="2400" b="1" i="1" dirty="0">
                <a:latin typeface="Candara"/>
                <a:cs typeface="Candara"/>
              </a:rPr>
              <a:t>Watts [1719]</a:t>
            </a:r>
          </a:p>
          <a:p>
            <a:pPr marL="0" indent="0" algn="ctr">
              <a:buNone/>
            </a:pPr>
            <a:endParaRPr lang="en-US" sz="2400" b="1" i="1" baseline="30000" dirty="0" smtClean="0">
              <a:latin typeface="Candara"/>
              <a:cs typeface="Candara"/>
            </a:endParaRPr>
          </a:p>
          <a:p>
            <a:pPr marL="0" indent="0" algn="ctr">
              <a:buNone/>
            </a:pPr>
            <a:r>
              <a:rPr lang="en-US" sz="2400" b="1" i="1" baseline="30000" dirty="0" smtClean="0">
                <a:latin typeface="Candara"/>
                <a:cs typeface="Candara"/>
              </a:rPr>
              <a:t>16</a:t>
            </a:r>
            <a:r>
              <a:rPr lang="en-US" sz="2400" b="1" i="1" dirty="0">
                <a:latin typeface="Candara"/>
                <a:cs typeface="Candara"/>
              </a:rPr>
              <a:t> And he will turn many of the children of Israel </a:t>
            </a:r>
            <a:br>
              <a:rPr lang="en-US" sz="2400" b="1" i="1" dirty="0">
                <a:latin typeface="Candara"/>
                <a:cs typeface="Candara"/>
              </a:rPr>
            </a:br>
            <a:r>
              <a:rPr lang="en-US" sz="2400" b="1" i="1" dirty="0">
                <a:latin typeface="Candara"/>
                <a:cs typeface="Candara"/>
              </a:rPr>
              <a:t>to the Lord their God, </a:t>
            </a:r>
            <a:r>
              <a:rPr lang="en-US" sz="2400" b="1" i="1" baseline="30000" dirty="0">
                <a:latin typeface="Candara"/>
                <a:cs typeface="Candara"/>
              </a:rPr>
              <a:t>17 </a:t>
            </a:r>
            <a:r>
              <a:rPr lang="en-US" sz="2400" b="1" i="1" dirty="0">
                <a:latin typeface="Candara"/>
                <a:cs typeface="Candara"/>
              </a:rPr>
              <a:t>and he will go before him </a:t>
            </a:r>
            <a:br>
              <a:rPr lang="en-US" sz="2400" b="1" i="1" dirty="0">
                <a:latin typeface="Candara"/>
                <a:cs typeface="Candara"/>
              </a:rPr>
            </a:br>
            <a:r>
              <a:rPr lang="en-US" sz="2400" b="1" i="1" dirty="0">
                <a:latin typeface="Candara"/>
                <a:cs typeface="Candara"/>
              </a:rPr>
              <a:t>in the spirit and power of Elijah, to turn the hearts of the fathers </a:t>
            </a:r>
            <a:br>
              <a:rPr lang="en-US" sz="2400" b="1" i="1" dirty="0">
                <a:latin typeface="Candara"/>
                <a:cs typeface="Candara"/>
              </a:rPr>
            </a:br>
            <a:r>
              <a:rPr lang="en-US" sz="2400" b="1" i="1" dirty="0">
                <a:latin typeface="Candara"/>
                <a:cs typeface="Candara"/>
              </a:rPr>
              <a:t>to the children, and the disobedient to the wisdom of the just, </a:t>
            </a:r>
            <a:br>
              <a:rPr lang="en-US" sz="2400" b="1" i="1" dirty="0">
                <a:latin typeface="Candara"/>
                <a:cs typeface="Candara"/>
              </a:rPr>
            </a:br>
            <a:r>
              <a:rPr lang="en-US" sz="2400" b="1" i="1" dirty="0">
                <a:latin typeface="Candara"/>
                <a:cs typeface="Candara"/>
              </a:rPr>
              <a:t>to make ready for the Lord a people prepared.”</a:t>
            </a:r>
            <a:br>
              <a:rPr lang="en-US" sz="2400" b="1" i="1" dirty="0">
                <a:latin typeface="Candara"/>
                <a:cs typeface="Candara"/>
              </a:rPr>
            </a:br>
            <a:r>
              <a:rPr lang="en-US" sz="2400" b="1" i="1" dirty="0">
                <a:latin typeface="Candara"/>
                <a:cs typeface="Candara"/>
              </a:rPr>
              <a:t>Luke 1:16-</a:t>
            </a:r>
            <a:r>
              <a:rPr lang="en-US" sz="2400" b="1" i="1" dirty="0" smtClean="0">
                <a:latin typeface="Candara"/>
                <a:cs typeface="Candara"/>
              </a:rPr>
              <a:t>17</a:t>
            </a:r>
          </a:p>
          <a:p>
            <a:pPr marL="0" indent="0" algn="ctr">
              <a:buNone/>
            </a:pPr>
            <a:endParaRPr lang="en-US" sz="2000" b="1" i="1" dirty="0">
              <a:latin typeface="Candara"/>
              <a:cs typeface="Candara"/>
            </a:endParaRPr>
          </a:p>
        </p:txBody>
      </p:sp>
    </p:spTree>
    <p:extLst>
      <p:ext uri="{BB962C8B-B14F-4D97-AF65-F5344CB8AC3E}">
        <p14:creationId xmlns:p14="http://schemas.microsoft.com/office/powerpoint/2010/main" val="101687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609600"/>
          </a:xfrm>
        </p:spPr>
        <p:txBody>
          <a:bodyPr/>
          <a:lstStyle/>
          <a:p>
            <a:r>
              <a:rPr lang="en-US" sz="2800" b="1" dirty="0">
                <a:latin typeface="Candara" charset="0"/>
                <a:ea typeface="MS PGothic" charset="0"/>
                <a:cs typeface="Arial" charset="0"/>
              </a:rPr>
              <a:t>FOUR PRUDENT WAYS OF PREPARING FOR CHRISTMAS</a:t>
            </a:r>
          </a:p>
        </p:txBody>
      </p:sp>
      <p:sp>
        <p:nvSpPr>
          <p:cNvPr id="27651" name="Rectangle 3"/>
          <p:cNvSpPr>
            <a:spLocks noGrp="1" noChangeArrowheads="1"/>
          </p:cNvSpPr>
          <p:nvPr>
            <p:ph type="body" idx="1"/>
          </p:nvPr>
        </p:nvSpPr>
        <p:spPr>
          <a:xfrm>
            <a:off x="121605" y="1202388"/>
            <a:ext cx="8958215" cy="5655612"/>
          </a:xfrm>
        </p:spPr>
        <p:txBody>
          <a:bodyPr/>
          <a:lstStyle/>
          <a:p>
            <a:pPr marL="398463" lvl="0" indent="-398463">
              <a:buNone/>
              <a:defRPr/>
            </a:pPr>
            <a:r>
              <a:rPr lang="en-US" sz="2400" b="1" dirty="0" smtClean="0">
                <a:latin typeface="Candara" charset="0"/>
                <a:ea typeface="MS PGothic" charset="0"/>
                <a:cs typeface="Arial" charset="0"/>
              </a:rPr>
              <a:t>1)   Prepare </a:t>
            </a:r>
            <a:r>
              <a:rPr lang="en-US" sz="2400" b="1" dirty="0">
                <a:latin typeface="Candara" charset="0"/>
                <a:ea typeface="MS PGothic" charset="0"/>
                <a:cs typeface="Arial" charset="0"/>
              </a:rPr>
              <a:t>for Christmas by </a:t>
            </a:r>
            <a:r>
              <a:rPr lang="en-US" sz="2400" b="1" dirty="0" smtClean="0">
                <a:solidFill>
                  <a:srgbClr val="FF0000"/>
                </a:solidFill>
                <a:latin typeface="Candara" charset="0"/>
                <a:ea typeface="MS PGothic" charset="0"/>
                <a:cs typeface="Arial" charset="0"/>
              </a:rPr>
              <a:t>reflecting </a:t>
            </a:r>
            <a:r>
              <a:rPr lang="en-US" sz="2400" b="1" dirty="0">
                <a:solidFill>
                  <a:srgbClr val="FF0000"/>
                </a:solidFill>
                <a:latin typeface="Candara" charset="0"/>
                <a:ea typeface="MS PGothic" charset="0"/>
                <a:cs typeface="Arial" charset="0"/>
              </a:rPr>
              <a:t>on your need for a savior. </a:t>
            </a:r>
          </a:p>
          <a:p>
            <a:pPr lvl="0">
              <a:buFont typeface="Wingdings" charset="2"/>
              <a:buChar char="§"/>
              <a:defRPr/>
            </a:pPr>
            <a:endParaRPr lang="en-US" sz="1000" i="1" dirty="0" smtClean="0">
              <a:solidFill>
                <a:srgbClr val="FF0000"/>
              </a:solidFill>
              <a:latin typeface="Candara" charset="0"/>
              <a:ea typeface="MS PGothic" charset="0"/>
              <a:cs typeface="Candara" charset="0"/>
            </a:endParaRPr>
          </a:p>
          <a:p>
            <a:pPr marL="0" indent="0" algn="ctr">
              <a:spcBef>
                <a:spcPts val="0"/>
              </a:spcBef>
              <a:buNone/>
            </a:pPr>
            <a:r>
              <a:rPr lang="en-US" sz="2200" i="1" dirty="0" smtClean="0">
                <a:latin typeface="Candara"/>
                <a:cs typeface="Candara"/>
              </a:rPr>
              <a:t>And </a:t>
            </a:r>
            <a:r>
              <a:rPr lang="en-US" sz="2200" i="1" dirty="0">
                <a:latin typeface="Candara"/>
                <a:cs typeface="Candara"/>
              </a:rPr>
              <a:t>when Jesus heard it, he said to them, </a:t>
            </a:r>
            <a:br>
              <a:rPr lang="en-US" sz="2200" i="1" dirty="0">
                <a:latin typeface="Candara"/>
                <a:cs typeface="Candara"/>
              </a:rPr>
            </a:br>
            <a:r>
              <a:rPr lang="en-US" sz="2200" i="1" dirty="0">
                <a:latin typeface="Candara"/>
                <a:cs typeface="Candara"/>
              </a:rPr>
              <a:t>“Those who are well have no need of a physician, but those </a:t>
            </a:r>
            <a:br>
              <a:rPr lang="en-US" sz="2200" i="1" dirty="0">
                <a:latin typeface="Candara"/>
                <a:cs typeface="Candara"/>
              </a:rPr>
            </a:br>
            <a:r>
              <a:rPr lang="en-US" sz="2200" i="1" dirty="0">
                <a:latin typeface="Candara"/>
                <a:cs typeface="Candara"/>
              </a:rPr>
              <a:t>who are sick. I came not to call the righteous, but sinners.”</a:t>
            </a:r>
            <a:br>
              <a:rPr lang="en-US" sz="2200" i="1" dirty="0">
                <a:latin typeface="Candara"/>
                <a:cs typeface="Candara"/>
              </a:rPr>
            </a:br>
            <a:r>
              <a:rPr lang="en-US" sz="2200" i="1" dirty="0">
                <a:latin typeface="Candara"/>
                <a:cs typeface="Candara"/>
              </a:rPr>
              <a:t>Mark 2:</a:t>
            </a:r>
            <a:r>
              <a:rPr lang="en-US" sz="2200" i="1" dirty="0" smtClean="0">
                <a:latin typeface="Candara"/>
                <a:cs typeface="Candara"/>
              </a:rPr>
              <a:t>17</a:t>
            </a:r>
          </a:p>
          <a:p>
            <a:pPr marL="0" indent="0" algn="ctr">
              <a:spcBef>
                <a:spcPts val="0"/>
              </a:spcBef>
              <a:buNone/>
            </a:pPr>
            <a:endParaRPr lang="en-US" sz="800" i="1" dirty="0">
              <a:latin typeface="Candara"/>
              <a:cs typeface="Candara"/>
            </a:endParaRPr>
          </a:p>
          <a:p>
            <a:pPr marL="0" indent="0" algn="ctr">
              <a:spcBef>
                <a:spcPts val="0"/>
              </a:spcBef>
              <a:buNone/>
            </a:pPr>
            <a:r>
              <a:rPr lang="en-US" sz="2200" i="1" dirty="0">
                <a:latin typeface="Candara"/>
                <a:cs typeface="Candara"/>
              </a:rPr>
              <a:t>All these things my hand has made, and so all these things </a:t>
            </a:r>
            <a:br>
              <a:rPr lang="en-US" sz="2200" i="1" dirty="0">
                <a:latin typeface="Candara"/>
                <a:cs typeface="Candara"/>
              </a:rPr>
            </a:br>
            <a:r>
              <a:rPr lang="en-US" sz="2200" i="1" dirty="0">
                <a:latin typeface="Candara"/>
                <a:cs typeface="Candara"/>
              </a:rPr>
              <a:t>came to be, declares the LORD. But this is the one to whom I will look: </a:t>
            </a:r>
            <a:br>
              <a:rPr lang="en-US" sz="2200" i="1" dirty="0">
                <a:latin typeface="Candara"/>
                <a:cs typeface="Candara"/>
              </a:rPr>
            </a:br>
            <a:r>
              <a:rPr lang="en-US" sz="2200" i="1" dirty="0">
                <a:latin typeface="Candara"/>
                <a:cs typeface="Candara"/>
              </a:rPr>
              <a:t>he who is humble and contrite in spirit and trembles at my word.</a:t>
            </a:r>
            <a:br>
              <a:rPr lang="en-US" sz="2200" i="1" dirty="0">
                <a:latin typeface="Candara"/>
                <a:cs typeface="Candara"/>
              </a:rPr>
            </a:br>
            <a:r>
              <a:rPr lang="en-US" sz="2200" i="1" dirty="0">
                <a:latin typeface="Candara"/>
                <a:cs typeface="Candara"/>
              </a:rPr>
              <a:t>Isaiah 66:2</a:t>
            </a:r>
          </a:p>
          <a:p>
            <a:pPr marL="0" indent="0" algn="ctr">
              <a:spcBef>
                <a:spcPts val="0"/>
              </a:spcBef>
              <a:buNone/>
            </a:pPr>
            <a:endParaRPr lang="en-US" sz="12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Before Jesus becomes the Good News, we need to realize our own need for a Savior.</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Without this awareness and confession, there is no true joy because there is no need.</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Embracing our spiritual poverty is the pathway to joy!</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1219723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304800" y="346527"/>
            <a:ext cx="8382000" cy="6476999"/>
          </a:xfrm>
        </p:spPr>
        <p:txBody>
          <a:bodyPr/>
          <a:lstStyle/>
          <a:p>
            <a:pPr>
              <a:spcBef>
                <a:spcPct val="0"/>
              </a:spcBef>
            </a:pPr>
            <a:r>
              <a:rPr lang="en-US" sz="2800" dirty="0">
                <a:solidFill>
                  <a:srgbClr val="800000"/>
                </a:solidFill>
                <a:latin typeface="Candara" charset="0"/>
                <a:cs typeface="ＭＳ Ｐゴシック" charset="0"/>
              </a:rPr>
              <a:t>Not All Can Wait</a:t>
            </a:r>
          </a:p>
          <a:p>
            <a:pPr algn="r">
              <a:spcBef>
                <a:spcPct val="0"/>
              </a:spcBef>
            </a:pPr>
            <a:endParaRPr lang="en-US" sz="300" dirty="0">
              <a:solidFill>
                <a:srgbClr val="800000"/>
              </a:solidFill>
              <a:latin typeface="Candara" charset="0"/>
              <a:cs typeface="ＭＳ Ｐゴシック" charset="0"/>
            </a:endParaRPr>
          </a:p>
          <a:p>
            <a:pPr algn="just">
              <a:spcBef>
                <a:spcPct val="0"/>
              </a:spcBef>
            </a:pPr>
            <a:r>
              <a:rPr lang="en-US" dirty="0" smtClean="0"/>
              <a:t>Celebrating </a:t>
            </a:r>
            <a:r>
              <a:rPr lang="en-US" dirty="0"/>
              <a:t>Advent means learning how to </a:t>
            </a:r>
            <a:r>
              <a:rPr lang="en-US" dirty="0" smtClean="0"/>
              <a:t>wait . . </a:t>
            </a:r>
            <a:r>
              <a:rPr lang="en-US" smtClean="0"/>
              <a:t>. Not </a:t>
            </a:r>
            <a:r>
              <a:rPr lang="en-US" dirty="0"/>
              <a:t>all can wait—certainly not those who are satisfied, contented, and feel that they live in the best of all possible worlds! Those who learn to wait are uneasy about their way of life, but yet have seen a vision of greatness in the world of the future and are patiently expecting its fulfillment. The celebration of Advent is possible only to those who are troubled in soul, who know themselves to be poor and imperfect, and who look forward to something greater to come. For these, it is enough to wait in humble fear until the Holy One himself comes down to us, God in the child in the manger. God comes. The Lord Jesus comes. Christmas comes. Christians rejoice!</a:t>
            </a:r>
          </a:p>
          <a:p>
            <a:pPr algn="r">
              <a:spcBef>
                <a:spcPct val="0"/>
              </a:spcBef>
            </a:pPr>
            <a:r>
              <a:rPr lang="en-US" dirty="0"/>
              <a:t> — Dietrich Bonhoeffer</a:t>
            </a:r>
          </a:p>
        </p:txBody>
      </p:sp>
    </p:spTree>
    <p:extLst>
      <p:ext uri="{BB962C8B-B14F-4D97-AF65-F5344CB8AC3E}">
        <p14:creationId xmlns:p14="http://schemas.microsoft.com/office/powerpoint/2010/main" val="470539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609600"/>
          </a:xfrm>
        </p:spPr>
        <p:txBody>
          <a:bodyPr/>
          <a:lstStyle/>
          <a:p>
            <a:r>
              <a:rPr lang="en-US" sz="2800" b="1" dirty="0">
                <a:latin typeface="Candara" charset="0"/>
                <a:ea typeface="MS PGothic" charset="0"/>
                <a:cs typeface="Arial" charset="0"/>
              </a:rPr>
              <a:t>FOUR PRUDENT WAYS OF PREPARING FOR CHRISTMAS</a:t>
            </a:r>
          </a:p>
        </p:txBody>
      </p:sp>
      <p:sp>
        <p:nvSpPr>
          <p:cNvPr id="27651" name="Rectangle 3"/>
          <p:cNvSpPr>
            <a:spLocks noGrp="1" noChangeArrowheads="1"/>
          </p:cNvSpPr>
          <p:nvPr>
            <p:ph type="body" idx="1"/>
          </p:nvPr>
        </p:nvSpPr>
        <p:spPr>
          <a:xfrm>
            <a:off x="121605" y="1202388"/>
            <a:ext cx="8958215" cy="5655612"/>
          </a:xfrm>
        </p:spPr>
        <p:txBody>
          <a:bodyPr/>
          <a:lstStyle/>
          <a:p>
            <a:pPr marL="398463" indent="-398463">
              <a:buNone/>
              <a:defRPr/>
            </a:pPr>
            <a:r>
              <a:rPr lang="en-US" sz="2400" b="1" dirty="0">
                <a:latin typeface="Candara" charset="0"/>
                <a:ea typeface="MS PGothic" charset="0"/>
                <a:cs typeface="Arial" charset="0"/>
              </a:rPr>
              <a:t>2</a:t>
            </a:r>
            <a:r>
              <a:rPr lang="en-US" sz="2400" b="1" dirty="0" smtClean="0">
                <a:latin typeface="Candara" charset="0"/>
                <a:ea typeface="MS PGothic" charset="0"/>
                <a:cs typeface="Arial" charset="0"/>
              </a:rPr>
              <a:t>)   Prepare </a:t>
            </a:r>
            <a:r>
              <a:rPr lang="en-US" sz="2400" b="1" dirty="0">
                <a:latin typeface="Candara" charset="0"/>
                <a:ea typeface="MS PGothic" charset="0"/>
                <a:cs typeface="Arial" charset="0"/>
              </a:rPr>
              <a:t>for Christmas by </a:t>
            </a:r>
            <a:r>
              <a:rPr lang="en-US" sz="2400" b="1" dirty="0">
                <a:solidFill>
                  <a:srgbClr val="FF0000"/>
                </a:solidFill>
                <a:latin typeface="Candara" charset="0"/>
                <a:ea typeface="MS PGothic" charset="0"/>
                <a:cs typeface="Arial" charset="0"/>
              </a:rPr>
              <a:t>making room in your heart for Christ through repentance and </a:t>
            </a:r>
            <a:r>
              <a:rPr lang="en-US" sz="2400" b="1" dirty="0" smtClean="0">
                <a:solidFill>
                  <a:srgbClr val="FF0000"/>
                </a:solidFill>
                <a:latin typeface="Candara" charset="0"/>
                <a:ea typeface="MS PGothic" charset="0"/>
                <a:cs typeface="Arial" charset="0"/>
              </a:rPr>
              <a:t>surrender. </a:t>
            </a:r>
            <a:endParaRPr lang="en-US" sz="2400" b="1" dirty="0">
              <a:solidFill>
                <a:srgbClr val="FF0000"/>
              </a:solidFill>
              <a:latin typeface="Candara" charset="0"/>
              <a:ea typeface="MS PGothic" charset="0"/>
              <a:cs typeface="Arial" charset="0"/>
            </a:endParaRPr>
          </a:p>
          <a:p>
            <a:pPr lvl="0">
              <a:buFont typeface="Wingdings" charset="2"/>
              <a:buChar char="§"/>
              <a:defRPr/>
            </a:pPr>
            <a:endParaRPr lang="en-US" sz="1000" i="1" dirty="0" smtClean="0">
              <a:solidFill>
                <a:srgbClr val="FF0000"/>
              </a:solidFill>
              <a:latin typeface="Candara" charset="0"/>
              <a:ea typeface="MS PGothic" charset="0"/>
              <a:cs typeface="Candara" charset="0"/>
            </a:endParaRPr>
          </a:p>
          <a:p>
            <a:pPr marL="0" indent="0" algn="ctr">
              <a:spcBef>
                <a:spcPts val="0"/>
              </a:spcBef>
              <a:buNone/>
            </a:pPr>
            <a:r>
              <a:rPr lang="en-US" sz="2200" i="1" dirty="0">
                <a:latin typeface="Candara"/>
                <a:cs typeface="Candara"/>
              </a:rPr>
              <a:t>Let us test and examine our ways,</a:t>
            </a:r>
          </a:p>
          <a:p>
            <a:pPr marL="0" indent="0" algn="ctr">
              <a:spcBef>
                <a:spcPts val="0"/>
              </a:spcBef>
              <a:buNone/>
            </a:pPr>
            <a:r>
              <a:rPr lang="en-US" sz="2200" i="1" dirty="0">
                <a:latin typeface="Candara"/>
                <a:cs typeface="Candara"/>
              </a:rPr>
              <a:t> and return to the Lord!</a:t>
            </a:r>
          </a:p>
          <a:p>
            <a:pPr marL="0" indent="0" algn="ctr">
              <a:spcBef>
                <a:spcPts val="0"/>
              </a:spcBef>
              <a:buNone/>
            </a:pPr>
            <a:r>
              <a:rPr lang="en-US" sz="2200" i="1" dirty="0">
                <a:latin typeface="Candara"/>
                <a:cs typeface="Candara"/>
              </a:rPr>
              <a:t>Lamentations 3:</a:t>
            </a:r>
            <a:r>
              <a:rPr lang="en-US" sz="2200" i="1" dirty="0" smtClean="0">
                <a:latin typeface="Candara"/>
                <a:cs typeface="Candara"/>
              </a:rPr>
              <a:t>40</a:t>
            </a:r>
          </a:p>
          <a:p>
            <a:pPr marL="0" indent="0" algn="ctr">
              <a:spcBef>
                <a:spcPts val="0"/>
              </a:spcBef>
              <a:buNone/>
            </a:pPr>
            <a:endParaRPr lang="en-US" sz="1200" i="1" dirty="0">
              <a:latin typeface="Candara"/>
              <a:cs typeface="Candara"/>
            </a:endParaRPr>
          </a:p>
          <a:p>
            <a:pPr marL="0" indent="0" algn="ctr">
              <a:spcBef>
                <a:spcPts val="0"/>
              </a:spcBef>
              <a:buNone/>
            </a:pPr>
            <a:r>
              <a:rPr lang="en-US" sz="2200" i="1" baseline="30000" dirty="0">
                <a:latin typeface="Candara"/>
                <a:cs typeface="Candara"/>
              </a:rPr>
              <a:t>23 </a:t>
            </a:r>
            <a:r>
              <a:rPr lang="en-US" sz="2200" i="1" dirty="0">
                <a:latin typeface="Candara"/>
                <a:cs typeface="Candara"/>
              </a:rPr>
              <a:t>Search me, O God, and know my heart!</a:t>
            </a:r>
            <a:br>
              <a:rPr lang="en-US" sz="2200" i="1" dirty="0">
                <a:latin typeface="Candara"/>
                <a:cs typeface="Candara"/>
              </a:rPr>
            </a:br>
            <a:r>
              <a:rPr lang="en-US" sz="2200" i="1" dirty="0">
                <a:latin typeface="Candara"/>
                <a:cs typeface="Candara"/>
              </a:rPr>
              <a:t> Try me and know my thoughts!</a:t>
            </a:r>
            <a:br>
              <a:rPr lang="en-US" sz="2200" i="1" dirty="0">
                <a:latin typeface="Candara"/>
                <a:cs typeface="Candara"/>
              </a:rPr>
            </a:br>
            <a:r>
              <a:rPr lang="en-US" sz="2200" i="1" baseline="30000" dirty="0">
                <a:latin typeface="Candara"/>
                <a:cs typeface="Candara"/>
              </a:rPr>
              <a:t>24</a:t>
            </a:r>
            <a:r>
              <a:rPr lang="en-US" sz="2200" i="1" dirty="0">
                <a:latin typeface="Candara"/>
                <a:cs typeface="Candara"/>
              </a:rPr>
              <a:t> And see if there be any grievous way in me, </a:t>
            </a:r>
            <a:br>
              <a:rPr lang="en-US" sz="2200" i="1" dirty="0">
                <a:latin typeface="Candara"/>
                <a:cs typeface="Candara"/>
              </a:rPr>
            </a:br>
            <a:r>
              <a:rPr lang="en-US" sz="2200" i="1" dirty="0">
                <a:latin typeface="Candara"/>
                <a:cs typeface="Candara"/>
              </a:rPr>
              <a:t>and lead me in the way everlasting!</a:t>
            </a:r>
          </a:p>
          <a:p>
            <a:pPr marL="0" indent="0" algn="ctr">
              <a:spcBef>
                <a:spcPts val="0"/>
              </a:spcBef>
              <a:buNone/>
            </a:pPr>
            <a:r>
              <a:rPr lang="en-US" sz="2200" i="1" dirty="0">
                <a:latin typeface="Candara"/>
                <a:cs typeface="Candara"/>
              </a:rPr>
              <a:t>Psalm 139:23-24</a:t>
            </a:r>
          </a:p>
          <a:p>
            <a:pPr marL="0" indent="0" algn="ctr">
              <a:spcBef>
                <a:spcPts val="0"/>
              </a:spcBef>
              <a:buNone/>
            </a:pPr>
            <a:endParaRPr lang="en-US" sz="12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Making room in our hearts means to purge our sins and </a:t>
            </a:r>
            <a:r>
              <a:rPr lang="en-US" sz="2300" b="1" kern="1200" dirty="0" smtClean="0">
                <a:solidFill>
                  <a:prstClr val="black"/>
                </a:solidFill>
                <a:latin typeface="Candara" charset="0"/>
                <a:ea typeface="ＭＳ Ｐゴシック" charset="0"/>
                <a:cs typeface="Candara" charset="0"/>
              </a:rPr>
              <a:t>sinful </a:t>
            </a:r>
            <a:r>
              <a:rPr lang="en-US" sz="2300" b="1" kern="1200" dirty="0" smtClean="0">
                <a:solidFill>
                  <a:prstClr val="black"/>
                </a:solidFill>
                <a:latin typeface="Candara" charset="0"/>
                <a:ea typeface="ＭＳ Ｐゴシック" charset="0"/>
                <a:cs typeface="Candara" charset="0"/>
              </a:rPr>
              <a:t>ways </a:t>
            </a:r>
            <a:r>
              <a:rPr lang="en-US" sz="2300" b="1" kern="1200" dirty="0" smtClean="0">
                <a:solidFill>
                  <a:prstClr val="black"/>
                </a:solidFill>
                <a:latin typeface="Candara" charset="0"/>
                <a:ea typeface="ＭＳ Ｐゴシック" charset="0"/>
                <a:cs typeface="Candara" charset="0"/>
              </a:rPr>
              <a:t>that displease Christ the Lord.</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During Advent, our hearts are ready through repentance. </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We need not only soul-searching but Spirit-dependence in this.</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1752427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609600"/>
          </a:xfrm>
        </p:spPr>
        <p:txBody>
          <a:bodyPr/>
          <a:lstStyle/>
          <a:p>
            <a:r>
              <a:rPr lang="en-US" sz="2800" b="1" dirty="0">
                <a:latin typeface="Candara" charset="0"/>
                <a:ea typeface="MS PGothic" charset="0"/>
                <a:cs typeface="Arial" charset="0"/>
              </a:rPr>
              <a:t>FOUR PRUDENT WAYS OF PREPARING FOR CHRISTMAS</a:t>
            </a:r>
          </a:p>
        </p:txBody>
      </p:sp>
      <p:sp>
        <p:nvSpPr>
          <p:cNvPr id="27651" name="Rectangle 3"/>
          <p:cNvSpPr>
            <a:spLocks noGrp="1" noChangeArrowheads="1"/>
          </p:cNvSpPr>
          <p:nvPr>
            <p:ph type="body" idx="1"/>
          </p:nvPr>
        </p:nvSpPr>
        <p:spPr>
          <a:xfrm>
            <a:off x="121605" y="1202388"/>
            <a:ext cx="8958215" cy="5655612"/>
          </a:xfrm>
        </p:spPr>
        <p:txBody>
          <a:bodyPr/>
          <a:lstStyle/>
          <a:p>
            <a:pPr marL="398463" lvl="0" indent="-398463">
              <a:buNone/>
              <a:defRPr/>
            </a:pPr>
            <a:r>
              <a:rPr lang="en-US" sz="2400" b="1" dirty="0" smtClean="0">
                <a:latin typeface="Candara" charset="0"/>
                <a:ea typeface="MS PGothic" charset="0"/>
                <a:cs typeface="Arial" charset="0"/>
              </a:rPr>
              <a:t>3)   Prepare </a:t>
            </a:r>
            <a:r>
              <a:rPr lang="en-US" sz="2400" b="1" dirty="0">
                <a:latin typeface="Candara" charset="0"/>
                <a:ea typeface="MS PGothic" charset="0"/>
                <a:cs typeface="Arial" charset="0"/>
              </a:rPr>
              <a:t>for Christmas by </a:t>
            </a:r>
            <a:r>
              <a:rPr lang="en-US" sz="2400" b="1" dirty="0">
                <a:solidFill>
                  <a:srgbClr val="FF0000"/>
                </a:solidFill>
                <a:latin typeface="Candara" charset="0"/>
                <a:ea typeface="MS PGothic" charset="0"/>
                <a:cs typeface="Arial" charset="0"/>
              </a:rPr>
              <a:t>cultivating a God-centered excitement </a:t>
            </a:r>
            <a:r>
              <a:rPr lang="en-US" sz="2400" b="1" dirty="0" smtClean="0">
                <a:solidFill>
                  <a:srgbClr val="FF0000"/>
                </a:solidFill>
                <a:latin typeface="Candara" charset="0"/>
                <a:ea typeface="MS PGothic" charset="0"/>
                <a:cs typeface="Arial" charset="0"/>
              </a:rPr>
              <a:t>anticipation </a:t>
            </a:r>
            <a:r>
              <a:rPr lang="en-US" sz="2400" b="1" dirty="0">
                <a:solidFill>
                  <a:srgbClr val="FF0000"/>
                </a:solidFill>
                <a:latin typeface="Candara" charset="0"/>
                <a:ea typeface="MS PGothic" charset="0"/>
                <a:cs typeface="Arial" charset="0"/>
              </a:rPr>
              <a:t>and </a:t>
            </a:r>
            <a:r>
              <a:rPr lang="en-US" sz="2400" b="1" dirty="0" smtClean="0">
                <a:solidFill>
                  <a:srgbClr val="FF0000"/>
                </a:solidFill>
                <a:latin typeface="Candara" charset="0"/>
                <a:ea typeface="MS PGothic" charset="0"/>
                <a:cs typeface="Arial" charset="0"/>
              </a:rPr>
              <a:t>about </a:t>
            </a:r>
            <a:r>
              <a:rPr lang="en-US" sz="2400" b="1" dirty="0">
                <a:solidFill>
                  <a:srgbClr val="FF0000"/>
                </a:solidFill>
                <a:latin typeface="Candara" charset="0"/>
                <a:ea typeface="MS PGothic" charset="0"/>
                <a:cs typeface="Arial" charset="0"/>
              </a:rPr>
              <a:t>the coming Christ in your home. </a:t>
            </a:r>
            <a:endParaRPr lang="en-US" sz="1000" i="1" dirty="0" smtClean="0">
              <a:solidFill>
                <a:srgbClr val="FF0000"/>
              </a:solidFill>
              <a:latin typeface="Candara" charset="0"/>
              <a:ea typeface="MS PGothic" charset="0"/>
              <a:cs typeface="Candara" charset="0"/>
            </a:endParaRPr>
          </a:p>
          <a:p>
            <a:pPr marL="0" indent="0" algn="ctr">
              <a:spcBef>
                <a:spcPts val="0"/>
              </a:spcBef>
              <a:buNone/>
            </a:pPr>
            <a:endParaRPr lang="en-US" sz="800" i="1" dirty="0" smtClean="0">
              <a:latin typeface="Candara"/>
              <a:cs typeface="Candara"/>
            </a:endParaRPr>
          </a:p>
          <a:p>
            <a:pPr marL="0" indent="0" algn="ctr">
              <a:spcBef>
                <a:spcPts val="0"/>
              </a:spcBef>
              <a:buNone/>
            </a:pPr>
            <a:r>
              <a:rPr lang="en-US" sz="2200" i="1" dirty="0" smtClean="0">
                <a:latin typeface="Candara"/>
                <a:cs typeface="Candara"/>
              </a:rPr>
              <a:t>Rejoice </a:t>
            </a:r>
            <a:r>
              <a:rPr lang="en-US" sz="2200" i="1" dirty="0">
                <a:latin typeface="Candara"/>
                <a:cs typeface="Candara"/>
              </a:rPr>
              <a:t>greatly, O daughter of Zion!</a:t>
            </a:r>
            <a:br>
              <a:rPr lang="en-US" sz="2200" i="1" dirty="0">
                <a:latin typeface="Candara"/>
                <a:cs typeface="Candara"/>
              </a:rPr>
            </a:br>
            <a:r>
              <a:rPr lang="en-US" sz="2200" i="1" dirty="0">
                <a:latin typeface="Candara"/>
                <a:cs typeface="Candara"/>
              </a:rPr>
              <a:t>    Shout aloud, O daughter of Jerusalem!</a:t>
            </a:r>
            <a:br>
              <a:rPr lang="en-US" sz="2200" i="1" dirty="0">
                <a:latin typeface="Candara"/>
                <a:cs typeface="Candara"/>
              </a:rPr>
            </a:br>
            <a:r>
              <a:rPr lang="en-US" sz="2200" i="1" dirty="0">
                <a:latin typeface="Candara"/>
                <a:cs typeface="Candara"/>
              </a:rPr>
              <a:t>Behold, your king is coming to you;</a:t>
            </a:r>
            <a:br>
              <a:rPr lang="en-US" sz="2200" i="1" dirty="0">
                <a:latin typeface="Candara"/>
                <a:cs typeface="Candara"/>
              </a:rPr>
            </a:br>
            <a:r>
              <a:rPr lang="en-US" sz="2200" i="1" dirty="0">
                <a:latin typeface="Candara"/>
                <a:cs typeface="Candara"/>
              </a:rPr>
              <a:t> righteous and having salvation is </a:t>
            </a:r>
            <a:r>
              <a:rPr lang="en-US" sz="2200" i="1" dirty="0" smtClean="0">
                <a:latin typeface="Candara"/>
                <a:cs typeface="Candara"/>
              </a:rPr>
              <a:t>he.</a:t>
            </a:r>
            <a:br>
              <a:rPr lang="en-US" sz="2200" i="1" dirty="0" smtClean="0">
                <a:latin typeface="Candara"/>
                <a:cs typeface="Candara"/>
              </a:rPr>
            </a:br>
            <a:r>
              <a:rPr lang="en-US" sz="2200" i="1" dirty="0" smtClean="0">
                <a:latin typeface="Candara"/>
                <a:cs typeface="Candara"/>
              </a:rPr>
              <a:t>Zechariah </a:t>
            </a:r>
            <a:r>
              <a:rPr lang="en-US" sz="2200" i="1" dirty="0">
                <a:latin typeface="Candara"/>
                <a:cs typeface="Candara"/>
              </a:rPr>
              <a:t>9:</a:t>
            </a:r>
            <a:r>
              <a:rPr lang="en-US" sz="2200" i="1" dirty="0" smtClean="0">
                <a:latin typeface="Candara"/>
                <a:cs typeface="Candara"/>
              </a:rPr>
              <a:t>9a</a:t>
            </a:r>
          </a:p>
          <a:p>
            <a:pPr marL="0" indent="0" algn="ctr">
              <a:spcBef>
                <a:spcPts val="0"/>
              </a:spcBef>
              <a:buNone/>
            </a:pPr>
            <a:endParaRPr lang="en-US" sz="1200" i="1" dirty="0">
              <a:latin typeface="Candara"/>
              <a:cs typeface="Candara"/>
            </a:endParaRPr>
          </a:p>
          <a:p>
            <a:pPr marL="0" indent="0" algn="ctr">
              <a:spcBef>
                <a:spcPts val="0"/>
              </a:spcBef>
              <a:buNone/>
            </a:pPr>
            <a:r>
              <a:rPr lang="en-US" sz="2200" i="1" dirty="0">
                <a:latin typeface="Candara"/>
                <a:cs typeface="Candara"/>
              </a:rPr>
              <a:t> </a:t>
            </a:r>
            <a:r>
              <a:rPr lang="en-US" sz="2200" i="1" dirty="0" smtClean="0">
                <a:latin typeface="Candara"/>
                <a:cs typeface="Candara"/>
              </a:rPr>
              <a:t>He </a:t>
            </a:r>
            <a:r>
              <a:rPr lang="en-US" sz="2200" i="1" dirty="0">
                <a:latin typeface="Candara"/>
                <a:cs typeface="Candara"/>
              </a:rPr>
              <a:t>who testifies to these things says, </a:t>
            </a:r>
            <a:br>
              <a:rPr lang="en-US" sz="2200" i="1" dirty="0">
                <a:latin typeface="Candara"/>
                <a:cs typeface="Candara"/>
              </a:rPr>
            </a:br>
            <a:r>
              <a:rPr lang="en-US" sz="2200" i="1" dirty="0">
                <a:latin typeface="Candara"/>
                <a:cs typeface="Candara"/>
              </a:rPr>
              <a:t>“Surely I am coming soon.” Amen. Come, Lord Jesus!</a:t>
            </a:r>
            <a:br>
              <a:rPr lang="en-US" sz="2200" i="1" dirty="0">
                <a:latin typeface="Candara"/>
                <a:cs typeface="Candara"/>
              </a:rPr>
            </a:br>
            <a:r>
              <a:rPr lang="en-US" sz="2200" i="1" dirty="0">
                <a:latin typeface="Candara"/>
                <a:cs typeface="Candara"/>
              </a:rPr>
              <a:t>Revelation 22:20</a:t>
            </a:r>
          </a:p>
          <a:p>
            <a:pPr marL="0" indent="0" algn="ctr">
              <a:spcBef>
                <a:spcPts val="0"/>
              </a:spcBef>
              <a:buNone/>
            </a:pPr>
            <a:endParaRPr lang="en-US" sz="12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We must be countercultural in this: simplify &amp; focus on Christ!</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At home, our example for the children is crucial for this.</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Our excitement ought NOT to be from materialistic things and gatherings but from the Lord Jesus—our Savior and King.</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397134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609600"/>
          </a:xfrm>
        </p:spPr>
        <p:txBody>
          <a:bodyPr/>
          <a:lstStyle/>
          <a:p>
            <a:r>
              <a:rPr lang="en-US" sz="2800" b="1" dirty="0">
                <a:latin typeface="Candara" charset="0"/>
                <a:ea typeface="MS PGothic" charset="0"/>
                <a:cs typeface="Arial" charset="0"/>
              </a:rPr>
              <a:t>FOUR PRUDENT WAYS OF PREPARING FOR CHRISTMAS</a:t>
            </a:r>
          </a:p>
        </p:txBody>
      </p:sp>
      <p:sp>
        <p:nvSpPr>
          <p:cNvPr id="27651" name="Rectangle 3"/>
          <p:cNvSpPr>
            <a:spLocks noGrp="1" noChangeArrowheads="1"/>
          </p:cNvSpPr>
          <p:nvPr>
            <p:ph type="body" idx="1"/>
          </p:nvPr>
        </p:nvSpPr>
        <p:spPr>
          <a:xfrm>
            <a:off x="121605" y="1202388"/>
            <a:ext cx="8958215" cy="5655612"/>
          </a:xfrm>
        </p:spPr>
        <p:txBody>
          <a:bodyPr/>
          <a:lstStyle/>
          <a:p>
            <a:pPr marL="398463" indent="-398463">
              <a:buNone/>
              <a:defRPr/>
            </a:pPr>
            <a:r>
              <a:rPr lang="en-US" sz="2400" b="1" dirty="0">
                <a:latin typeface="Candara" charset="0"/>
                <a:ea typeface="MS PGothic" charset="0"/>
                <a:cs typeface="Arial" charset="0"/>
              </a:rPr>
              <a:t>4</a:t>
            </a:r>
            <a:r>
              <a:rPr lang="en-US" sz="2400" b="1" dirty="0" smtClean="0">
                <a:latin typeface="Candara" charset="0"/>
                <a:ea typeface="MS PGothic" charset="0"/>
                <a:cs typeface="Arial" charset="0"/>
              </a:rPr>
              <a:t>)   Prepare </a:t>
            </a:r>
            <a:r>
              <a:rPr lang="en-US" sz="2400" b="1" dirty="0">
                <a:latin typeface="Candara" charset="0"/>
                <a:ea typeface="MS PGothic" charset="0"/>
                <a:cs typeface="Arial" charset="0"/>
              </a:rPr>
              <a:t>for Christmas by </a:t>
            </a:r>
            <a:r>
              <a:rPr lang="en-US" sz="2400" b="1" dirty="0">
                <a:solidFill>
                  <a:srgbClr val="FF0000"/>
                </a:solidFill>
                <a:latin typeface="Candara" charset="0"/>
                <a:ea typeface="MS PGothic" charset="0"/>
                <a:cs typeface="Arial" charset="0"/>
              </a:rPr>
              <a:t>treasuring the Word about Christ in your </a:t>
            </a:r>
            <a:r>
              <a:rPr lang="en-US" sz="2400" b="1" dirty="0" smtClean="0">
                <a:solidFill>
                  <a:srgbClr val="FF0000"/>
                </a:solidFill>
                <a:latin typeface="Candara" charset="0"/>
                <a:ea typeface="MS PGothic" charset="0"/>
                <a:cs typeface="Arial" charset="0"/>
              </a:rPr>
              <a:t>heart. </a:t>
            </a:r>
            <a:endParaRPr lang="en-US" sz="2400" b="1" dirty="0">
              <a:solidFill>
                <a:srgbClr val="FF0000"/>
              </a:solidFill>
              <a:latin typeface="Candara" charset="0"/>
              <a:ea typeface="MS PGothic" charset="0"/>
              <a:cs typeface="Arial" charset="0"/>
            </a:endParaRPr>
          </a:p>
          <a:p>
            <a:pPr lvl="0">
              <a:buFont typeface="Wingdings" charset="2"/>
              <a:buChar char="§"/>
              <a:defRPr/>
            </a:pPr>
            <a:endParaRPr lang="en-US" sz="800" i="1" dirty="0" smtClean="0">
              <a:solidFill>
                <a:srgbClr val="FF0000"/>
              </a:solidFill>
              <a:latin typeface="Candara" charset="0"/>
              <a:ea typeface="MS PGothic" charset="0"/>
              <a:cs typeface="Candara" charset="0"/>
            </a:endParaRPr>
          </a:p>
          <a:p>
            <a:pPr marL="0" indent="0" algn="ctr">
              <a:spcBef>
                <a:spcPts val="0"/>
              </a:spcBef>
              <a:buNone/>
            </a:pPr>
            <a:r>
              <a:rPr lang="en-US" sz="2200" i="1" baseline="30000" dirty="0" smtClean="0">
                <a:latin typeface="Candara"/>
                <a:cs typeface="Candara"/>
              </a:rPr>
              <a:t>18</a:t>
            </a:r>
            <a:r>
              <a:rPr lang="en-US" sz="2200" i="1" baseline="30000" dirty="0">
                <a:latin typeface="Candara"/>
                <a:cs typeface="Candara"/>
              </a:rPr>
              <a:t> </a:t>
            </a:r>
            <a:r>
              <a:rPr lang="en-US" sz="2200" i="1" dirty="0">
                <a:latin typeface="Candara"/>
                <a:cs typeface="Candara"/>
              </a:rPr>
              <a:t>And all who heard it wondered at what the shepherds told them.</a:t>
            </a:r>
            <a:r>
              <a:rPr lang="en-US" sz="2200" i="1" baseline="30000" dirty="0">
                <a:latin typeface="Candara"/>
                <a:cs typeface="Candara"/>
              </a:rPr>
              <a:t>19</a:t>
            </a:r>
            <a:r>
              <a:rPr lang="en-US" sz="2200" i="1" dirty="0">
                <a:latin typeface="Candara"/>
                <a:cs typeface="Candara"/>
              </a:rPr>
              <a:t> But Mary treasured up all these things, pondering them in her heart. </a:t>
            </a:r>
          </a:p>
          <a:p>
            <a:pPr marL="0" indent="0" algn="ctr">
              <a:spcBef>
                <a:spcPts val="0"/>
              </a:spcBef>
              <a:buNone/>
            </a:pPr>
            <a:r>
              <a:rPr lang="en-US" sz="2200" i="1" dirty="0">
                <a:latin typeface="Candara"/>
                <a:cs typeface="Candara"/>
              </a:rPr>
              <a:t>Luke </a:t>
            </a:r>
            <a:r>
              <a:rPr lang="en-US" sz="2200" i="1" dirty="0" smtClean="0">
                <a:latin typeface="Candara"/>
                <a:cs typeface="Candara"/>
              </a:rPr>
              <a:t>2:18-19</a:t>
            </a:r>
          </a:p>
          <a:p>
            <a:pPr marL="0" indent="0" algn="ctr">
              <a:spcBef>
                <a:spcPts val="0"/>
              </a:spcBef>
              <a:buNone/>
            </a:pPr>
            <a:endParaRPr lang="en-US" sz="1400" i="1" dirty="0" smtClean="0">
              <a:latin typeface="Candara"/>
              <a:cs typeface="Candara"/>
            </a:endParaRPr>
          </a:p>
          <a:p>
            <a:pPr marL="0" indent="0" algn="ctr">
              <a:spcBef>
                <a:spcPts val="0"/>
              </a:spcBef>
              <a:buNone/>
            </a:pPr>
            <a:r>
              <a:rPr lang="en-US" sz="2200" i="1" dirty="0">
                <a:latin typeface="Candara"/>
                <a:cs typeface="Candara"/>
              </a:rPr>
              <a:t> They said to each other, “Did not our hearts burn </a:t>
            </a:r>
            <a:br>
              <a:rPr lang="en-US" sz="2200" i="1" dirty="0">
                <a:latin typeface="Candara"/>
                <a:cs typeface="Candara"/>
              </a:rPr>
            </a:br>
            <a:r>
              <a:rPr lang="en-US" sz="2200" i="1" dirty="0">
                <a:latin typeface="Candara"/>
                <a:cs typeface="Candara"/>
              </a:rPr>
              <a:t>within us while he talked to us on the road, </a:t>
            </a:r>
            <a:br>
              <a:rPr lang="en-US" sz="2200" i="1" dirty="0">
                <a:latin typeface="Candara"/>
                <a:cs typeface="Candara"/>
              </a:rPr>
            </a:br>
            <a:r>
              <a:rPr lang="en-US" sz="2200" i="1" dirty="0">
                <a:latin typeface="Candara"/>
                <a:cs typeface="Candara"/>
              </a:rPr>
              <a:t>while he opened to us the Scriptures?”</a:t>
            </a:r>
          </a:p>
          <a:p>
            <a:pPr marL="0" indent="0" algn="ctr">
              <a:spcBef>
                <a:spcPts val="0"/>
              </a:spcBef>
              <a:buNone/>
            </a:pPr>
            <a:r>
              <a:rPr lang="en-US" sz="2200" i="1" dirty="0" smtClean="0">
                <a:latin typeface="Candara"/>
                <a:cs typeface="Candara"/>
              </a:rPr>
              <a:t>Luke 22:34</a:t>
            </a:r>
            <a:endParaRPr lang="en-US" sz="2200" i="1" dirty="0">
              <a:latin typeface="Candara"/>
              <a:cs typeface="Candara"/>
            </a:endParaRPr>
          </a:p>
          <a:p>
            <a:pPr marL="0" indent="0" algn="ctr">
              <a:spcBef>
                <a:spcPts val="0"/>
              </a:spcBef>
              <a:buNone/>
            </a:pPr>
            <a:endParaRPr lang="en-US" sz="12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Draw near to the heart of Christ—in Scripture.</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Draw near to the promises and stories about promised Christ.</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From these, come and adore Christ the Lord in your daily walk as well as in corporate worship during the Advent.</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1108475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60589</TotalTime>
  <Words>457</Words>
  <Application>Microsoft Macintosh PowerPoint</Application>
  <PresentationFormat>On-screen Show (4:3)</PresentationFormat>
  <Paragraphs>72</Paragraphs>
  <Slides>11</Slides>
  <Notes>9</Notes>
  <HiddenSlides>0</HiddenSlides>
  <MMClips>0</MMClips>
  <ScaleCrop>false</ScaleCrop>
  <HeadingPairs>
    <vt:vector size="4" baseType="variant">
      <vt:variant>
        <vt:lpstr>Theme</vt:lpstr>
      </vt:variant>
      <vt:variant>
        <vt:i4>30</vt:i4>
      </vt:variant>
      <vt:variant>
        <vt:lpstr>Slide Titles</vt:lpstr>
      </vt:variant>
      <vt:variant>
        <vt:i4>11</vt:i4>
      </vt:variant>
    </vt:vector>
  </HeadingPairs>
  <TitlesOfParts>
    <vt:vector size="41"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2_Normal</vt:lpstr>
      <vt:lpstr>25_Default Design</vt:lpstr>
      <vt:lpstr>26_Default Design</vt:lpstr>
      <vt:lpstr>27_Default Design</vt:lpstr>
      <vt:lpstr>PowerPoint Presentation</vt:lpstr>
      <vt:lpstr>Are You Ready for Christmas?</vt:lpstr>
      <vt:lpstr>ADVENT: PREPARING FOR THE COMING OF THE LORD</vt:lpstr>
      <vt:lpstr>PowerPoint Presentation</vt:lpstr>
      <vt:lpstr>FOUR PRUDENT WAYS OF PREPARING FOR CHRISTMAS</vt:lpstr>
      <vt:lpstr>PowerPoint Presentation</vt:lpstr>
      <vt:lpstr>FOUR PRUDENT WAYS OF PREPARING FOR CHRISTMAS</vt:lpstr>
      <vt:lpstr>FOUR PRUDENT WAYS OF PREPARING FOR CHRISTMAS</vt:lpstr>
      <vt:lpstr>FOUR PRUDENT WAYS OF PREPARING FOR CHRISTMAS</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2853</cp:revision>
  <cp:lastPrinted>2014-10-05T15:08:28Z</cp:lastPrinted>
  <dcterms:created xsi:type="dcterms:W3CDTF">2007-10-20T20:09:35Z</dcterms:created>
  <dcterms:modified xsi:type="dcterms:W3CDTF">2014-12-09T22:31:33Z</dcterms:modified>
</cp:coreProperties>
</file>