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15" r:id="rId27"/>
    <p:sldMasterId id="2147511039" r:id="rId28"/>
    <p:sldMasterId id="2147511063" r:id="rId29"/>
    <p:sldMasterId id="2147511075" r:id="rId30"/>
  </p:sldMasterIdLst>
  <p:notesMasterIdLst>
    <p:notesMasterId r:id="rId42"/>
  </p:notesMasterIdLst>
  <p:handoutMasterIdLst>
    <p:handoutMasterId r:id="rId43"/>
  </p:handoutMasterIdLst>
  <p:sldIdLst>
    <p:sldId id="1626" r:id="rId31"/>
    <p:sldId id="2486" r:id="rId32"/>
    <p:sldId id="2487" r:id="rId33"/>
    <p:sldId id="2603" r:id="rId34"/>
    <p:sldId id="2488" r:id="rId35"/>
    <p:sldId id="2604" r:id="rId36"/>
    <p:sldId id="2605" r:id="rId37"/>
    <p:sldId id="2606" r:id="rId38"/>
    <p:sldId id="2600" r:id="rId39"/>
    <p:sldId id="2496" r:id="rId40"/>
    <p:sldId id="1929" r:id="rId41"/>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3432" y="-98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Master" Target="slideMasters/slideMaster30.xml"/><Relationship Id="rId31" Type="http://schemas.openxmlformats.org/officeDocument/2006/relationships/slide" Target="slides/slide1.xml"/><Relationship Id="rId32" Type="http://schemas.openxmlformats.org/officeDocument/2006/relationships/slide" Target="slides/slide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3.xml"/><Relationship Id="rId34" Type="http://schemas.openxmlformats.org/officeDocument/2006/relationships/slide" Target="slides/slide4.xml"/><Relationship Id="rId35" Type="http://schemas.openxmlformats.org/officeDocument/2006/relationships/slide" Target="slides/slide5.xml"/><Relationship Id="rId36" Type="http://schemas.openxmlformats.org/officeDocument/2006/relationships/slide" Target="slides/slide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7.xml"/><Relationship Id="rId38" Type="http://schemas.openxmlformats.org/officeDocument/2006/relationships/slide" Target="slides/slide8.xml"/><Relationship Id="rId39" Type="http://schemas.openxmlformats.org/officeDocument/2006/relationships/slide" Target="slides/slide9.xml"/><Relationship Id="rId40" Type="http://schemas.openxmlformats.org/officeDocument/2006/relationships/slide" Target="slides/slide10.xml"/><Relationship Id="rId41" Type="http://schemas.openxmlformats.org/officeDocument/2006/relationships/slide" Target="slides/slide11.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12/14/14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12/14/14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3819809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1614269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078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099176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0133341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873503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9080643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7778749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9582185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4884233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6301643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2.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457151663"/>
      </p:ext>
    </p:extLst>
  </p:cSld>
  <p:clrMap bg1="lt1" tx1="dk1" bg2="lt2" tx2="dk2" accent1="accent1" accent2="accent2" accent3="accent3" accent4="accent4" accent5="accent5" accent6="accent6" hlink="hlink" folHlink="folHlink"/>
  <p:sldLayoutIdLst>
    <p:sldLayoutId id="2147511016" r:id="rId1"/>
    <p:sldLayoutId id="2147511017" r:id="rId2"/>
    <p:sldLayoutId id="2147511018" r:id="rId3"/>
    <p:sldLayoutId id="2147511019" r:id="rId4"/>
    <p:sldLayoutId id="2147511020" r:id="rId5"/>
    <p:sldLayoutId id="2147511021" r:id="rId6"/>
    <p:sldLayoutId id="2147511022" r:id="rId7"/>
    <p:sldLayoutId id="2147511023" r:id="rId8"/>
    <p:sldLayoutId id="2147511024" r:id="rId9"/>
    <p:sldLayoutId id="2147511025" r:id="rId10"/>
    <p:sldLayoutId id="21475110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693950" cy="5181600"/>
          </a:xfrm>
        </p:spPr>
        <p:txBody>
          <a:bodyPr/>
          <a:lstStyle/>
          <a:p>
            <a:pPr marL="457200" lvl="0" indent="-457200">
              <a:buFont typeface="+mj-lt"/>
              <a:buAutoNum type="arabicPeriod"/>
            </a:pPr>
            <a:r>
              <a:rPr lang="en-US" dirty="0"/>
              <a:t>In what ways are you more convinced of your own need for magnifying God in </a:t>
            </a:r>
            <a:r>
              <a:rPr lang="en-US" dirty="0" smtClean="0"/>
              <a:t>joyful outbursts </a:t>
            </a:r>
            <a:r>
              <a:rPr lang="en-US" dirty="0"/>
              <a:t>during this Advent?</a:t>
            </a:r>
          </a:p>
          <a:p>
            <a:pPr marL="457200" lvl="0" indent="-457200">
              <a:buFont typeface="+mj-lt"/>
              <a:buAutoNum type="arabicPeriod"/>
            </a:pPr>
            <a:endParaRPr lang="en-US" sz="2000" dirty="0"/>
          </a:p>
          <a:p>
            <a:pPr marL="457200" lvl="0" indent="-457200">
              <a:buFont typeface="+mj-lt"/>
              <a:buAutoNum type="arabicPeriod"/>
            </a:pPr>
            <a:r>
              <a:rPr lang="en-US" dirty="0"/>
              <a:t>What would you to do in order to cultivate a humble </a:t>
            </a:r>
            <a:r>
              <a:rPr lang="en-US" dirty="0" smtClean="0"/>
              <a:t>and thankful </a:t>
            </a:r>
            <a:r>
              <a:rPr lang="en-US" dirty="0"/>
              <a:t>heart in receiving God’s mercy and work for you? What is your first step?</a:t>
            </a:r>
          </a:p>
          <a:p>
            <a:pPr marL="457200" lvl="0" indent="-457200">
              <a:buFont typeface="+mj-lt"/>
              <a:buAutoNum type="arabicPeriod"/>
            </a:pPr>
            <a:endParaRPr lang="en-US" sz="2000" dirty="0"/>
          </a:p>
          <a:p>
            <a:pPr marL="457200" lvl="0" indent="-457200">
              <a:buFont typeface="+mj-lt"/>
              <a:buAutoNum type="arabicPeriod"/>
            </a:pPr>
            <a:r>
              <a:rPr lang="en-US" dirty="0"/>
              <a:t>What would you to do in order to cultivate deep trust in God’s faithful promises? What is your first step?</a:t>
            </a:r>
          </a:p>
        </p:txBody>
      </p:sp>
    </p:spTree>
    <p:extLst>
      <p:ext uri="{BB962C8B-B14F-4D97-AF65-F5344CB8AC3E}">
        <p14:creationId xmlns:p14="http://schemas.microsoft.com/office/powerpoint/2010/main" val="33352354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286000"/>
            <a:ext cx="8077200" cy="8382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Mary’s Song</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533400" y="3048000"/>
            <a:ext cx="8001000" cy="25908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Hopeful Anticipation Series [</a:t>
            </a:r>
            <a:r>
              <a:rPr lang="en-US" sz="2800" b="1" i="1" dirty="0">
                <a:effectLst>
                  <a:outerShdw blurRad="38100" dist="38100" dir="2700000" algn="tl">
                    <a:srgbClr val="DDDDDD"/>
                  </a:outerShdw>
                </a:effectLst>
                <a:latin typeface="Candara" charset="0"/>
                <a:ea typeface="MS PGothic" charset="0"/>
                <a:cs typeface="Arial" charset="0"/>
              </a:rPr>
              <a:t>2</a:t>
            </a:r>
            <a:r>
              <a:rPr lang="en-US" sz="2800" b="1" i="1" dirty="0" smtClean="0">
                <a:effectLst>
                  <a:outerShdw blurRad="38100" dist="38100" dir="2700000" algn="tl">
                    <a:srgbClr val="DDDDDD"/>
                  </a:outerShdw>
                </a:effectLst>
                <a:latin typeface="Candara" charset="0"/>
                <a:ea typeface="MS PGothic" charset="0"/>
                <a:cs typeface="Arial" charset="0"/>
              </a:rPr>
              <a:t>]</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Luke 1:46-55</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December 14,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3642186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FOUR UNIQUE THINGS ABOUT MARY’S SONG</a:t>
            </a:r>
          </a:p>
        </p:txBody>
      </p:sp>
      <p:sp>
        <p:nvSpPr>
          <p:cNvPr id="27651" name="Rectangle 3"/>
          <p:cNvSpPr>
            <a:spLocks noGrp="1" noChangeArrowheads="1"/>
          </p:cNvSpPr>
          <p:nvPr>
            <p:ph type="body" idx="1"/>
          </p:nvPr>
        </p:nvSpPr>
        <p:spPr>
          <a:xfrm>
            <a:off x="228601" y="1295400"/>
            <a:ext cx="8716102" cy="5410200"/>
          </a:xfrm>
        </p:spPr>
        <p:txBody>
          <a:bodyPr/>
          <a:lstStyle/>
          <a:p>
            <a:pPr marL="458788" indent="-458788">
              <a:defRPr/>
            </a:pPr>
            <a:r>
              <a:rPr lang="en-US" sz="2400" b="1" dirty="0">
                <a:latin typeface="Candara" charset="0"/>
                <a:ea typeface="MS PGothic" charset="0"/>
                <a:cs typeface="Arial" charset="0"/>
              </a:rPr>
              <a:t>It is </a:t>
            </a:r>
            <a:r>
              <a:rPr lang="en-US" sz="2400" b="1" dirty="0">
                <a:solidFill>
                  <a:srgbClr val="FF0000"/>
                </a:solidFill>
                <a:latin typeface="Candara" charset="0"/>
                <a:ea typeface="MS PGothic" charset="0"/>
                <a:cs typeface="Arial" charset="0"/>
              </a:rPr>
              <a:t>well known as the “Magnificat ” </a:t>
            </a:r>
            <a:r>
              <a:rPr lang="en-US" sz="2400" b="1" dirty="0">
                <a:latin typeface="Candara" charset="0"/>
                <a:ea typeface="MS PGothic" charset="0"/>
                <a:cs typeface="Arial" charset="0"/>
              </a:rPr>
              <a:t>[“My soul magnifies” in Latin]—Mary’s Spirit-filled psalm of praise regarding Jesus’ birth (i.e., </a:t>
            </a:r>
            <a:r>
              <a:rPr lang="en-US" sz="2400" b="1" dirty="0" smtClean="0">
                <a:latin typeface="Candara" charset="0"/>
                <a:ea typeface="MS PGothic" charset="0"/>
                <a:cs typeface="Arial" charset="0"/>
              </a:rPr>
              <a:t>in a sense, this is the very </a:t>
            </a:r>
            <a:r>
              <a:rPr lang="en-US" sz="2400" b="1" i="1" dirty="0">
                <a:latin typeface="Candara" charset="0"/>
                <a:ea typeface="MS PGothic" charset="0"/>
                <a:cs typeface="Arial" charset="0"/>
              </a:rPr>
              <a:t>first </a:t>
            </a:r>
            <a:r>
              <a:rPr lang="en-US" sz="2400" b="1" i="1" dirty="0" smtClean="0">
                <a:latin typeface="Candara" charset="0"/>
                <a:ea typeface="MS PGothic" charset="0"/>
                <a:cs typeface="Arial" charset="0"/>
              </a:rPr>
              <a:t>song of Advent</a:t>
            </a:r>
            <a:r>
              <a:rPr lang="en-US" sz="2400" b="1" dirty="0" smtClean="0">
                <a:latin typeface="Candara" charset="0"/>
                <a:ea typeface="MS PGothic" charset="0"/>
                <a:cs typeface="Arial" charset="0"/>
              </a:rPr>
              <a:t>)</a:t>
            </a:r>
            <a:r>
              <a:rPr lang="en-US" sz="2400" b="1" dirty="0">
                <a:latin typeface="Candara" charset="0"/>
                <a:ea typeface="MS PGothic" charset="0"/>
                <a:cs typeface="Arial" charset="0"/>
              </a:rPr>
              <a:t>. </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interwoven with </a:t>
            </a:r>
            <a:r>
              <a:rPr lang="en-US" sz="2400" b="1" dirty="0">
                <a:solidFill>
                  <a:srgbClr val="FF0000"/>
                </a:solidFill>
                <a:latin typeface="Candara" charset="0"/>
                <a:ea typeface="MS PGothic" charset="0"/>
                <a:cs typeface="Arial" charset="0"/>
              </a:rPr>
              <a:t>at least 15 quotations and allusions </a:t>
            </a:r>
            <a:r>
              <a:rPr lang="en-US" sz="2400" b="1" dirty="0">
                <a:latin typeface="Candara" charset="0"/>
                <a:ea typeface="MS PGothic" charset="0"/>
                <a:cs typeface="Arial" charset="0"/>
              </a:rPr>
              <a:t>of the </a:t>
            </a:r>
            <a:r>
              <a:rPr lang="en-US" sz="2400" b="1" dirty="0" smtClean="0">
                <a:latin typeface="Candara" charset="0"/>
                <a:ea typeface="MS PGothic" charset="0"/>
                <a:cs typeface="Arial" charset="0"/>
              </a:rPr>
              <a:t>Old </a:t>
            </a:r>
            <a:r>
              <a:rPr lang="en-US" sz="2400" b="1" dirty="0">
                <a:latin typeface="Candara" charset="0"/>
                <a:ea typeface="MS PGothic" charset="0"/>
                <a:cs typeface="Arial" charset="0"/>
              </a:rPr>
              <a:t>Testament Scripture passages.</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t>
            </a:r>
            <a:r>
              <a:rPr lang="en-US" sz="2400" b="1" dirty="0">
                <a:solidFill>
                  <a:srgbClr val="000000"/>
                </a:solidFill>
                <a:latin typeface="Candara" charset="0"/>
                <a:ea typeface="MS PGothic" charset="0"/>
                <a:cs typeface="Arial" charset="0"/>
              </a:rPr>
              <a:t>filled with </a:t>
            </a:r>
            <a:r>
              <a:rPr lang="en-US" sz="2400" b="1" dirty="0">
                <a:solidFill>
                  <a:srgbClr val="FF0000"/>
                </a:solidFill>
                <a:latin typeface="Candara" charset="0"/>
                <a:ea typeface="MS PGothic" charset="0"/>
                <a:cs typeface="Arial" charset="0"/>
              </a:rPr>
              <a:t>the outbursts of </a:t>
            </a:r>
            <a:r>
              <a:rPr lang="en-US" sz="2400" b="1" dirty="0" smtClean="0">
                <a:solidFill>
                  <a:srgbClr val="FF0000"/>
                </a:solidFill>
                <a:latin typeface="Candara" charset="0"/>
                <a:ea typeface="MS PGothic" charset="0"/>
                <a:cs typeface="Arial" charset="0"/>
              </a:rPr>
              <a:t>heartfelt </a:t>
            </a:r>
            <a:r>
              <a:rPr lang="en-US" sz="2400" b="1" dirty="0">
                <a:solidFill>
                  <a:srgbClr val="FF0000"/>
                </a:solidFill>
                <a:latin typeface="Candara" charset="0"/>
                <a:ea typeface="MS PGothic" charset="0"/>
                <a:cs typeface="Arial" charset="0"/>
              </a:rPr>
              <a:t>expressions </a:t>
            </a:r>
            <a:r>
              <a:rPr lang="en-US" sz="2400" b="1" dirty="0" smtClean="0">
                <a:latin typeface="Candara" charset="0"/>
                <a:ea typeface="MS PGothic" charset="0"/>
                <a:cs typeface="Arial" charset="0"/>
              </a:rPr>
              <a:t>as </a:t>
            </a:r>
            <a:r>
              <a:rPr lang="en-US" sz="2400" b="1" dirty="0" smtClean="0">
                <a:latin typeface="Candara" charset="0"/>
                <a:ea typeface="MS PGothic" charset="0"/>
                <a:cs typeface="Arial" charset="0"/>
              </a:rPr>
              <a:t>Mary praises </a:t>
            </a:r>
            <a:r>
              <a:rPr lang="en-US" sz="2400" b="1" dirty="0" smtClean="0">
                <a:latin typeface="Candara" charset="0"/>
                <a:ea typeface="MS PGothic" charset="0"/>
                <a:cs typeface="Arial" charset="0"/>
              </a:rPr>
              <a:t>her </a:t>
            </a:r>
            <a:r>
              <a:rPr lang="en-US" sz="2400" b="1" dirty="0">
                <a:latin typeface="Candara" charset="0"/>
                <a:ea typeface="MS PGothic" charset="0"/>
                <a:cs typeface="Arial" charset="0"/>
              </a:rPr>
              <a:t>God.</a:t>
            </a:r>
          </a:p>
          <a:p>
            <a:pPr marL="458788" indent="-458788">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was sung by Mary not when she was an old sage </a:t>
            </a:r>
            <a:r>
              <a:rPr lang="en-US" sz="2400" b="1" dirty="0">
                <a:solidFill>
                  <a:srgbClr val="FF0000"/>
                </a:solidFill>
                <a:latin typeface="Candara" charset="0"/>
                <a:ea typeface="MS PGothic" charset="0"/>
                <a:cs typeface="Arial" charset="0"/>
              </a:rPr>
              <a:t>but when </a:t>
            </a:r>
            <a:r>
              <a:rPr lang="en-US" sz="2400" b="1" dirty="0" smtClean="0">
                <a:solidFill>
                  <a:srgbClr val="FF0000"/>
                </a:solidFill>
                <a:latin typeface="Candara" charset="0"/>
                <a:ea typeface="MS PGothic" charset="0"/>
                <a:cs typeface="Arial" charset="0"/>
              </a:rPr>
              <a:t>she was </a:t>
            </a:r>
            <a:r>
              <a:rPr lang="en-US" sz="2400" b="1" dirty="0">
                <a:solidFill>
                  <a:srgbClr val="FF0000"/>
                </a:solidFill>
                <a:latin typeface="Candara" charset="0"/>
                <a:ea typeface="MS PGothic" charset="0"/>
                <a:cs typeface="Arial" charset="0"/>
              </a:rPr>
              <a:t>a </a:t>
            </a:r>
            <a:r>
              <a:rPr lang="en-US" sz="2400" b="1" dirty="0" smtClean="0">
                <a:solidFill>
                  <a:srgbClr val="FF0000"/>
                </a:solidFill>
                <a:latin typeface="Candara" charset="0"/>
                <a:ea typeface="MS PGothic" charset="0"/>
                <a:cs typeface="Arial" charset="0"/>
              </a:rPr>
              <a:t>young </a:t>
            </a:r>
            <a:r>
              <a:rPr lang="en-US" sz="2400" b="1" dirty="0">
                <a:solidFill>
                  <a:srgbClr val="FF0000"/>
                </a:solidFill>
                <a:latin typeface="Candara" charset="0"/>
                <a:ea typeface="MS PGothic" charset="0"/>
                <a:cs typeface="Arial" charset="0"/>
              </a:rPr>
              <a:t>teenager.</a:t>
            </a:r>
          </a:p>
        </p:txBody>
      </p:sp>
    </p:spTree>
    <p:extLst>
      <p:ext uri="{BB962C8B-B14F-4D97-AF65-F5344CB8AC3E}">
        <p14:creationId xmlns:p14="http://schemas.microsoft.com/office/powerpoint/2010/main" val="113122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685800" y="457200"/>
            <a:ext cx="8153400" cy="6248400"/>
          </a:xfrm>
        </p:spPr>
        <p:txBody>
          <a:bodyPr/>
          <a:lstStyle/>
          <a:p>
            <a:pPr marL="0" indent="0">
              <a:buFontTx/>
              <a:buNone/>
              <a:defRPr/>
            </a:pPr>
            <a:r>
              <a:rPr lang="en-US" sz="2800" b="1" dirty="0" smtClean="0">
                <a:solidFill>
                  <a:srgbClr val="800000"/>
                </a:solidFill>
                <a:latin typeface="Candara"/>
                <a:cs typeface="Candara"/>
              </a:rPr>
              <a:t>Context of Mary’s Song</a:t>
            </a:r>
          </a:p>
          <a:p>
            <a:pPr marL="0" indent="0">
              <a:buFontTx/>
              <a:buNone/>
              <a:defRPr/>
            </a:pPr>
            <a:r>
              <a:rPr lang="en-US" sz="2000" b="1" dirty="0" smtClean="0">
                <a:latin typeface="Candara"/>
                <a:ea typeface="MS PGothic" charset="0"/>
                <a:cs typeface="Candara"/>
              </a:rPr>
              <a:t>Luke 1:39-45 [ESV]</a:t>
            </a:r>
          </a:p>
          <a:p>
            <a:pPr marL="0" indent="0">
              <a:buFontTx/>
              <a:buNone/>
              <a:defRPr/>
            </a:pPr>
            <a:endParaRPr lang="en-US" sz="1400" b="1" baseline="30000" dirty="0" smtClean="0">
              <a:latin typeface="Candara"/>
              <a:cs typeface="Candara"/>
            </a:endParaRPr>
          </a:p>
          <a:p>
            <a:pPr marL="0" indent="0" algn="just">
              <a:buFontTx/>
              <a:buNone/>
              <a:defRPr/>
            </a:pPr>
            <a:r>
              <a:rPr lang="en-US" sz="2400" b="1" baseline="30000" dirty="0" smtClean="0">
                <a:latin typeface="Candara"/>
                <a:cs typeface="Candara"/>
              </a:rPr>
              <a:t>39 </a:t>
            </a:r>
            <a:r>
              <a:rPr lang="en-US" sz="2400" b="1" dirty="0" smtClean="0">
                <a:latin typeface="Candara"/>
                <a:cs typeface="Candara"/>
              </a:rPr>
              <a:t>In </a:t>
            </a:r>
            <a:r>
              <a:rPr lang="en-US" sz="2400" b="1" dirty="0">
                <a:latin typeface="Candara"/>
                <a:cs typeface="Candara"/>
              </a:rPr>
              <a:t>those days Mary arose and went with haste into the hill country, to a town in Judah, </a:t>
            </a:r>
            <a:r>
              <a:rPr lang="en-US" sz="2400" b="1" baseline="30000" dirty="0" smtClean="0">
                <a:latin typeface="Candara"/>
                <a:cs typeface="Candara"/>
              </a:rPr>
              <a:t>40 </a:t>
            </a:r>
            <a:r>
              <a:rPr lang="en-US" sz="2400" b="1" dirty="0" smtClean="0">
                <a:latin typeface="Candara"/>
                <a:cs typeface="Candara"/>
              </a:rPr>
              <a:t>and </a:t>
            </a:r>
            <a:r>
              <a:rPr lang="en-US" sz="2400" b="1" dirty="0">
                <a:latin typeface="Candara"/>
                <a:cs typeface="Candara"/>
              </a:rPr>
              <a:t>she entered the house of Zechariah and greeted Elizabeth. </a:t>
            </a:r>
            <a:r>
              <a:rPr lang="en-US" sz="2400" b="1" baseline="30000" dirty="0" smtClean="0">
                <a:latin typeface="Candara"/>
                <a:cs typeface="Candara"/>
              </a:rPr>
              <a:t>41 </a:t>
            </a:r>
            <a:r>
              <a:rPr lang="en-US" sz="2400" b="1" dirty="0" smtClean="0">
                <a:latin typeface="Candara"/>
                <a:cs typeface="Candara"/>
              </a:rPr>
              <a:t>And </a:t>
            </a:r>
            <a:r>
              <a:rPr lang="en-US" sz="2400" b="1" dirty="0">
                <a:latin typeface="Candara"/>
                <a:cs typeface="Candara"/>
              </a:rPr>
              <a:t>when Elizabeth heard the greeting of Mary, the baby leaped in her womb. And Elizabeth was filled with the Holy Spirit, </a:t>
            </a:r>
            <a:r>
              <a:rPr lang="en-US" sz="2400" b="1" baseline="30000" dirty="0" smtClean="0">
                <a:latin typeface="Candara"/>
                <a:cs typeface="Candara"/>
              </a:rPr>
              <a:t>42 </a:t>
            </a:r>
            <a:r>
              <a:rPr lang="en-US" sz="2400" b="1" dirty="0" smtClean="0">
                <a:latin typeface="Candara"/>
                <a:cs typeface="Candara"/>
              </a:rPr>
              <a:t>and </a:t>
            </a:r>
            <a:r>
              <a:rPr lang="en-US" sz="2400" b="1" dirty="0">
                <a:latin typeface="Candara"/>
                <a:cs typeface="Candara"/>
              </a:rPr>
              <a:t>she exclaimed with a loud cry</a:t>
            </a:r>
            <a:r>
              <a:rPr lang="en-US" sz="2400" b="1" dirty="0" smtClean="0">
                <a:latin typeface="Candara"/>
                <a:cs typeface="Candara"/>
              </a:rPr>
              <a:t>, "</a:t>
            </a:r>
            <a:r>
              <a:rPr lang="en-US" sz="2400" b="1" dirty="0">
                <a:latin typeface="Candara"/>
                <a:cs typeface="Candara"/>
              </a:rPr>
              <a:t>Blessed are you among women, and blessed is the fruit of your womb!</a:t>
            </a:r>
            <a:r>
              <a:rPr lang="en-US" sz="2400" b="1" baseline="30000" dirty="0">
                <a:latin typeface="Candara"/>
                <a:cs typeface="Candara"/>
              </a:rPr>
              <a:t> </a:t>
            </a:r>
            <a:r>
              <a:rPr lang="en-US" sz="2400" b="1" baseline="30000" dirty="0" smtClean="0">
                <a:latin typeface="Candara"/>
                <a:cs typeface="Candara"/>
              </a:rPr>
              <a:t>43 </a:t>
            </a:r>
            <a:r>
              <a:rPr lang="en-US" sz="2400" b="1" dirty="0" smtClean="0">
                <a:latin typeface="Candara"/>
                <a:cs typeface="Candara"/>
              </a:rPr>
              <a:t>And </a:t>
            </a:r>
            <a:r>
              <a:rPr lang="en-US" sz="2400" b="1" dirty="0">
                <a:latin typeface="Candara"/>
                <a:cs typeface="Candara"/>
              </a:rPr>
              <a:t>why is this granted to me that the mother of my Lord should come to me? </a:t>
            </a:r>
            <a:r>
              <a:rPr lang="en-US" sz="2400" b="1" baseline="30000" dirty="0" smtClean="0">
                <a:latin typeface="Candara"/>
                <a:cs typeface="Candara"/>
              </a:rPr>
              <a:t>44 </a:t>
            </a:r>
            <a:r>
              <a:rPr lang="en-US" sz="2400" b="1" dirty="0" smtClean="0">
                <a:latin typeface="Candara"/>
                <a:cs typeface="Candara"/>
              </a:rPr>
              <a:t>For </a:t>
            </a:r>
            <a:r>
              <a:rPr lang="en-US" sz="2400" b="1" dirty="0">
                <a:latin typeface="Candara"/>
                <a:cs typeface="Candara"/>
              </a:rPr>
              <a:t>behold, when the sound of your greeting came to my ears, the baby in my womb leaped for joy. </a:t>
            </a:r>
            <a:r>
              <a:rPr lang="en-US" sz="2400" b="1" baseline="30000" dirty="0" smtClean="0">
                <a:latin typeface="Candara"/>
                <a:cs typeface="Candara"/>
              </a:rPr>
              <a:t>45 </a:t>
            </a:r>
            <a:r>
              <a:rPr lang="en-US" sz="2400" b="1" dirty="0" smtClean="0">
                <a:latin typeface="Candara"/>
                <a:cs typeface="Candara"/>
              </a:rPr>
              <a:t>And </a:t>
            </a:r>
            <a:r>
              <a:rPr lang="en-US" sz="2400" b="1" dirty="0">
                <a:latin typeface="Candara"/>
                <a:cs typeface="Candara"/>
              </a:rPr>
              <a:t>blessed is she who believed that there would be a fulfillment of what was spoken to her from the Lord."</a:t>
            </a:r>
          </a:p>
        </p:txBody>
      </p:sp>
      <p:cxnSp>
        <p:nvCxnSpPr>
          <p:cNvPr id="139266" name="Straight Arrow Connector 19"/>
          <p:cNvCxnSpPr>
            <a:cxnSpLocks noChangeShapeType="1"/>
          </p:cNvCxnSpPr>
          <p:nvPr/>
        </p:nvCxnSpPr>
        <p:spPr bwMode="auto">
          <a:xfrm>
            <a:off x="7315200" y="990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arrow" w="med" len="med"/>
                <a:tailEnd type="arrow" w="med" len="med"/>
              </a14:hiddenLine>
            </a:ext>
          </a:extLst>
        </p:spPr>
      </p:cxnSp>
    </p:spTree>
    <p:extLst>
      <p:ext uri="{BB962C8B-B14F-4D97-AF65-F5344CB8AC3E}">
        <p14:creationId xmlns:p14="http://schemas.microsoft.com/office/powerpoint/2010/main" val="706081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DO THE COUPLETS OF </a:t>
            </a:r>
            <a:r>
              <a:rPr lang="en-US" sz="2800" b="1" dirty="0" smtClean="0">
                <a:latin typeface="Candara" charset="0"/>
                <a:ea typeface="MS PGothic" charset="0"/>
                <a:cs typeface="Arial" charset="0"/>
              </a:rPr>
              <a:t>THEMES IN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MARY’S SONG </a:t>
            </a:r>
            <a:r>
              <a:rPr lang="en-US" sz="2800" b="1" dirty="0">
                <a:latin typeface="Candara" charset="0"/>
                <a:ea typeface="MS PGothic" charset="0"/>
                <a:cs typeface="Arial" charset="0"/>
              </a:rPr>
              <a:t>TEACH US ABOUT ADVENT? </a:t>
            </a:r>
          </a:p>
        </p:txBody>
      </p:sp>
      <p:sp>
        <p:nvSpPr>
          <p:cNvPr id="27651" name="Rectangle 3"/>
          <p:cNvSpPr>
            <a:spLocks noGrp="1" noChangeArrowheads="1"/>
          </p:cNvSpPr>
          <p:nvPr>
            <p:ph type="body" idx="1"/>
          </p:nvPr>
        </p:nvSpPr>
        <p:spPr>
          <a:xfrm>
            <a:off x="121605" y="1447800"/>
            <a:ext cx="8958215" cy="5410200"/>
          </a:xfrm>
        </p:spPr>
        <p:txBody>
          <a:bodyPr/>
          <a:lstStyle/>
          <a:p>
            <a:pPr marL="461963" indent="-461963">
              <a:buNone/>
              <a:defRPr/>
            </a:pPr>
            <a:r>
              <a:rPr lang="en-US" sz="2400" b="1" dirty="0">
                <a:latin typeface="Candara" charset="0"/>
                <a:ea typeface="MS PGothic" charset="0"/>
                <a:cs typeface="Arial" charset="0"/>
              </a:rPr>
              <a:t>1)   The first couplet in Mary’s Song points us </a:t>
            </a:r>
            <a:r>
              <a:rPr lang="en-US" sz="2400" b="1" dirty="0">
                <a:solidFill>
                  <a:srgbClr val="FF0000"/>
                </a:solidFill>
                <a:latin typeface="Candara" charset="0"/>
                <a:ea typeface="MS PGothic" charset="0"/>
                <a:cs typeface="Arial" charset="0"/>
              </a:rPr>
              <a:t>to </a:t>
            </a:r>
            <a:r>
              <a:rPr lang="en-US" sz="2400" b="1" dirty="0" smtClean="0">
                <a:solidFill>
                  <a:srgbClr val="FF0000"/>
                </a:solidFill>
                <a:latin typeface="Candara" charset="0"/>
                <a:ea typeface="MS PGothic" charset="0"/>
                <a:cs typeface="Arial" charset="0"/>
              </a:rPr>
              <a:t>Mary’s heart magnifying </a:t>
            </a:r>
            <a:r>
              <a:rPr lang="en-US" sz="2400" b="1" dirty="0">
                <a:solidFill>
                  <a:srgbClr val="FF0000"/>
                </a:solidFill>
                <a:latin typeface="Candara" charset="0"/>
                <a:ea typeface="MS PGothic" charset="0"/>
                <a:cs typeface="Arial" charset="0"/>
              </a:rPr>
              <a:t>God </a:t>
            </a:r>
            <a:r>
              <a:rPr lang="en-US" sz="2400" b="1" dirty="0" smtClean="0">
                <a:solidFill>
                  <a:srgbClr val="FF0000"/>
                </a:solidFill>
                <a:latin typeface="Candara" charset="0"/>
                <a:ea typeface="MS PGothic" charset="0"/>
                <a:cs typeface="Arial" charset="0"/>
              </a:rPr>
              <a:t>&amp; rejoicing </a:t>
            </a:r>
            <a:r>
              <a:rPr lang="en-US" sz="2400" b="1" dirty="0">
                <a:solidFill>
                  <a:srgbClr val="FF0000"/>
                </a:solidFill>
                <a:latin typeface="Candara" charset="0"/>
                <a:ea typeface="MS PGothic" charset="0"/>
                <a:cs typeface="Arial" charset="0"/>
              </a:rPr>
              <a:t>in Him.</a:t>
            </a: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46 </a:t>
            </a:r>
            <a:r>
              <a:rPr lang="en-US" sz="2200" i="1" dirty="0" smtClean="0">
                <a:latin typeface="Candara"/>
                <a:cs typeface="Candara"/>
              </a:rPr>
              <a:t>And Mary said, "My soul </a:t>
            </a:r>
            <a:br>
              <a:rPr lang="en-US" sz="2200" i="1" dirty="0" smtClean="0">
                <a:latin typeface="Candara"/>
                <a:cs typeface="Candara"/>
              </a:rPr>
            </a:br>
            <a:r>
              <a:rPr lang="en-US" sz="2200" i="1" dirty="0" smtClean="0">
                <a:latin typeface="Candara"/>
                <a:cs typeface="Candara"/>
              </a:rPr>
              <a:t>magnifies the Lord, </a:t>
            </a:r>
            <a:r>
              <a:rPr lang="en-US" sz="2200" i="1" baseline="30000" dirty="0" smtClean="0">
                <a:latin typeface="Candara"/>
                <a:cs typeface="Candara"/>
              </a:rPr>
              <a:t>47</a:t>
            </a:r>
            <a:r>
              <a:rPr lang="en-US" sz="2200" i="1" dirty="0" smtClean="0">
                <a:latin typeface="Candara"/>
                <a:cs typeface="Candara"/>
              </a:rPr>
              <a:t> and my spirit</a:t>
            </a:r>
            <a:br>
              <a:rPr lang="en-US" sz="2200" i="1" dirty="0" smtClean="0">
                <a:latin typeface="Candara"/>
                <a:cs typeface="Candara"/>
              </a:rPr>
            </a:br>
            <a:r>
              <a:rPr lang="en-US" sz="2200" i="1" dirty="0" smtClean="0">
                <a:latin typeface="Candara"/>
                <a:cs typeface="Candara"/>
              </a:rPr>
              <a:t> rejoices in God my Savior” (vs. 46-47)</a:t>
            </a:r>
          </a:p>
          <a:p>
            <a:pPr marL="0" indent="0" algn="ctr">
              <a:spcBef>
                <a:spcPts val="0"/>
              </a:spcBef>
              <a:buNone/>
            </a:pPr>
            <a:endParaRPr lang="en-US" sz="1200" i="1" dirty="0" smtClean="0">
              <a:latin typeface="Candara"/>
              <a:cs typeface="Candara"/>
            </a:endParaRPr>
          </a:p>
          <a:p>
            <a:pPr marL="0" indent="0" algn="ctr">
              <a:spcBef>
                <a:spcPts val="0"/>
              </a:spcBef>
              <a:buNone/>
            </a:pPr>
            <a:r>
              <a:rPr lang="en-US" sz="2200" i="1" dirty="0" smtClean="0">
                <a:latin typeface="Candara"/>
                <a:cs typeface="Candara"/>
              </a:rPr>
              <a:t>What is the chief end of man?</a:t>
            </a:r>
            <a:br>
              <a:rPr lang="en-US" sz="2200" i="1" dirty="0" smtClean="0">
                <a:latin typeface="Candara"/>
                <a:cs typeface="Candara"/>
              </a:rPr>
            </a:br>
            <a:r>
              <a:rPr lang="en-US" sz="2200" i="1" dirty="0" smtClean="0">
                <a:latin typeface="Candara"/>
                <a:cs typeface="Candara"/>
              </a:rPr>
              <a:t>Man’s chief end is to glorify God, and to enjoy him forever.</a:t>
            </a:r>
            <a:br>
              <a:rPr lang="en-US" sz="2200" i="1" dirty="0" smtClean="0">
                <a:latin typeface="Candara"/>
                <a:cs typeface="Candara"/>
              </a:rPr>
            </a:br>
            <a:r>
              <a:rPr lang="en-US" sz="2200" i="1" dirty="0" smtClean="0">
                <a:latin typeface="Candara"/>
                <a:cs typeface="Candara"/>
              </a:rPr>
              <a:t>Westminster Shorter Catechism Question </a:t>
            </a:r>
            <a:r>
              <a:rPr lang="en-US" sz="2200" i="1" dirty="0" smtClean="0">
                <a:latin typeface="Candara"/>
                <a:cs typeface="Candara"/>
              </a:rPr>
              <a:t>#1</a:t>
            </a:r>
            <a:endParaRPr lang="en-US" sz="2200" i="1" dirty="0" smtClean="0">
              <a:latin typeface="Candara"/>
              <a:cs typeface="Candara"/>
            </a:endParaRP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Mary’s </a:t>
            </a:r>
            <a:r>
              <a:rPr lang="en-US" sz="2300" b="1" kern="1200" dirty="0" smtClean="0">
                <a:solidFill>
                  <a:prstClr val="black"/>
                </a:solidFill>
                <a:latin typeface="Candara" charset="0"/>
                <a:ea typeface="ＭＳ Ｐゴシック" charset="0"/>
                <a:cs typeface="Candara" charset="0"/>
              </a:rPr>
              <a:t>first outburst </a:t>
            </a:r>
            <a:r>
              <a:rPr lang="en-US" sz="2300" b="1" kern="1200" dirty="0" smtClean="0">
                <a:solidFill>
                  <a:prstClr val="black"/>
                </a:solidFill>
                <a:latin typeface="Candara" charset="0"/>
                <a:ea typeface="ＭＳ Ｐゴシック" charset="0"/>
                <a:cs typeface="Candara" charset="0"/>
              </a:rPr>
              <a:t>is twofold:  </a:t>
            </a:r>
            <a:r>
              <a:rPr lang="en-US" sz="2300" b="1" kern="1200" dirty="0" smtClean="0">
                <a:solidFill>
                  <a:prstClr val="black"/>
                </a:solidFill>
                <a:latin typeface="Candara" charset="0"/>
                <a:ea typeface="ＭＳ Ｐゴシック" charset="0"/>
                <a:cs typeface="Candara" charset="0"/>
              </a:rPr>
              <a:t>magnify the Lord [= to glorify God] and to rejoice in Him </a:t>
            </a:r>
            <a:r>
              <a:rPr lang="en-US" sz="2300" b="1" kern="1200" dirty="0" smtClean="0">
                <a:solidFill>
                  <a:prstClr val="black"/>
                </a:solidFill>
                <a:latin typeface="Candara" charset="0"/>
                <a:ea typeface="ＭＳ Ｐゴシック" charset="0"/>
                <a:cs typeface="Candara" charset="0"/>
              </a:rPr>
              <a:t>[= to </a:t>
            </a:r>
            <a:r>
              <a:rPr lang="en-US" sz="2300" b="1" kern="1200" dirty="0" smtClean="0">
                <a:solidFill>
                  <a:prstClr val="black"/>
                </a:solidFill>
                <a:latin typeface="Candara" charset="0"/>
                <a:ea typeface="ＭＳ Ｐゴシック" charset="0"/>
                <a:cs typeface="Candara" charset="0"/>
              </a:rPr>
              <a:t>enjoy Him].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To Mary, these two </a:t>
            </a:r>
            <a:r>
              <a:rPr lang="en-US" sz="2300" b="1" kern="1200" dirty="0" smtClean="0">
                <a:solidFill>
                  <a:prstClr val="black"/>
                </a:solidFill>
                <a:latin typeface="Candara" charset="0"/>
                <a:ea typeface="ＭＳ Ｐゴシック" charset="0"/>
                <a:cs typeface="Candara" charset="0"/>
              </a:rPr>
              <a:t>are</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inseparable—unlike the common misunderstanding [i.e., maximizing God = minimizing my joy].</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this Advent, do BOTH: magnify the Lord and rejoice in Him!</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21972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DO THE COUPLETS OF </a:t>
            </a:r>
            <a:r>
              <a:rPr lang="en-US" sz="2800" b="1" dirty="0" smtClean="0">
                <a:latin typeface="Candara" charset="0"/>
                <a:ea typeface="MS PGothic" charset="0"/>
                <a:cs typeface="Arial" charset="0"/>
              </a:rPr>
              <a:t>THEMES IN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MARY’S SONG </a:t>
            </a:r>
            <a:r>
              <a:rPr lang="en-US" sz="2800" b="1" dirty="0">
                <a:latin typeface="Candara" charset="0"/>
                <a:ea typeface="MS PGothic" charset="0"/>
                <a:cs typeface="Arial" charset="0"/>
              </a:rPr>
              <a:t>TEACH US ABOUT ADVENT? </a:t>
            </a:r>
          </a:p>
        </p:txBody>
      </p:sp>
      <p:sp>
        <p:nvSpPr>
          <p:cNvPr id="27651" name="Rectangle 3"/>
          <p:cNvSpPr>
            <a:spLocks noGrp="1" noChangeArrowheads="1"/>
          </p:cNvSpPr>
          <p:nvPr>
            <p:ph type="body" idx="1"/>
          </p:nvPr>
        </p:nvSpPr>
        <p:spPr>
          <a:xfrm>
            <a:off x="121605" y="1447800"/>
            <a:ext cx="8958215" cy="5410200"/>
          </a:xfrm>
        </p:spPr>
        <p:txBody>
          <a:bodyPr/>
          <a:lstStyle/>
          <a:p>
            <a:pPr marL="461963" lvl="0" indent="-461963">
              <a:buNone/>
              <a:defRPr/>
            </a:pPr>
            <a:r>
              <a:rPr lang="en-US" sz="2400" b="1" dirty="0" smtClean="0">
                <a:latin typeface="Candara" charset="0"/>
                <a:ea typeface="MS PGothic" charset="0"/>
                <a:cs typeface="Arial" charset="0"/>
              </a:rPr>
              <a:t>2)   </a:t>
            </a:r>
            <a:r>
              <a:rPr lang="en-US" sz="2400" b="1" dirty="0">
                <a:latin typeface="Candara" charset="0"/>
                <a:ea typeface="MS PGothic" charset="0"/>
                <a:cs typeface="Arial" charset="0"/>
              </a:rPr>
              <a:t>The </a:t>
            </a:r>
            <a:r>
              <a:rPr lang="en-US" sz="2400" b="1" dirty="0" smtClean="0">
                <a:latin typeface="Candara" charset="0"/>
                <a:ea typeface="MS PGothic" charset="0"/>
                <a:cs typeface="Arial" charset="0"/>
              </a:rPr>
              <a:t>second couplet </a:t>
            </a:r>
            <a:r>
              <a:rPr lang="en-US" sz="2400" b="1" dirty="0">
                <a:latin typeface="Candara" charset="0"/>
                <a:ea typeface="MS PGothic" charset="0"/>
                <a:cs typeface="Arial" charset="0"/>
              </a:rPr>
              <a:t>in Mary’s Song points us </a:t>
            </a:r>
            <a:r>
              <a:rPr lang="en-US" sz="2400" b="1" dirty="0">
                <a:solidFill>
                  <a:srgbClr val="FF0000"/>
                </a:solidFill>
                <a:latin typeface="Candara" charset="0"/>
                <a:ea typeface="MS PGothic" charset="0"/>
                <a:cs typeface="Arial" charset="0"/>
              </a:rPr>
              <a:t>to God’s great mercy &amp; </a:t>
            </a:r>
            <a:r>
              <a:rPr lang="en-US" sz="2400" b="1" dirty="0" smtClean="0">
                <a:solidFill>
                  <a:srgbClr val="FF0000"/>
                </a:solidFill>
                <a:latin typeface="Candara" charset="0"/>
                <a:ea typeface="MS PGothic" charset="0"/>
                <a:cs typeface="Arial" charset="0"/>
              </a:rPr>
              <a:t>Mary’s </a:t>
            </a:r>
            <a:r>
              <a:rPr lang="en-US" sz="2400" b="1" dirty="0">
                <a:solidFill>
                  <a:srgbClr val="FF0000"/>
                </a:solidFill>
                <a:latin typeface="Candara" charset="0"/>
                <a:ea typeface="MS PGothic" charset="0"/>
                <a:cs typeface="Arial" charset="0"/>
              </a:rPr>
              <a:t>utter humility</a:t>
            </a:r>
            <a:r>
              <a:rPr lang="en-US" sz="2400" b="1" dirty="0" smtClean="0">
                <a:solidFill>
                  <a:srgbClr val="FF0000"/>
                </a:solidFill>
                <a:latin typeface="Candara" charset="0"/>
                <a:ea typeface="MS PGothic" charset="0"/>
                <a:cs typeface="Arial" charset="0"/>
              </a:rPr>
              <a:t>.</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a:latin typeface="Candara"/>
                <a:cs typeface="Candara"/>
              </a:rPr>
              <a:t>48 </a:t>
            </a:r>
            <a:r>
              <a:rPr lang="en-US" sz="2200" i="1" dirty="0">
                <a:latin typeface="Candara"/>
                <a:cs typeface="Candara"/>
              </a:rPr>
              <a:t>for he has looked on the humble estate of</a:t>
            </a:r>
            <a:br>
              <a:rPr lang="en-US" sz="2200" i="1" dirty="0">
                <a:latin typeface="Candara"/>
                <a:cs typeface="Candara"/>
              </a:rPr>
            </a:br>
            <a:r>
              <a:rPr lang="en-US" sz="2200" i="1" dirty="0">
                <a:latin typeface="Candara"/>
                <a:cs typeface="Candara"/>
              </a:rPr>
              <a:t> his servant. For behold, from now on all generations </a:t>
            </a:r>
            <a:br>
              <a:rPr lang="en-US" sz="2200" i="1" dirty="0">
                <a:latin typeface="Candara"/>
                <a:cs typeface="Candara"/>
              </a:rPr>
            </a:br>
            <a:r>
              <a:rPr lang="en-US" sz="2200" i="1" dirty="0">
                <a:latin typeface="Candara"/>
                <a:cs typeface="Candara"/>
              </a:rPr>
              <a:t>will call me blessed; </a:t>
            </a:r>
            <a:r>
              <a:rPr lang="en-US" sz="2200" i="1" baseline="30000" dirty="0">
                <a:latin typeface="Candara"/>
                <a:cs typeface="Candara"/>
              </a:rPr>
              <a:t>49</a:t>
            </a:r>
            <a:r>
              <a:rPr lang="en-US" sz="2200" i="1" dirty="0">
                <a:latin typeface="Candara"/>
                <a:cs typeface="Candara"/>
              </a:rPr>
              <a:t> for he who is mighty has done great</a:t>
            </a:r>
            <a:br>
              <a:rPr lang="en-US" sz="2200" i="1" dirty="0">
                <a:latin typeface="Candara"/>
                <a:cs typeface="Candara"/>
              </a:rPr>
            </a:br>
            <a:r>
              <a:rPr lang="en-US" sz="2200" i="1" dirty="0">
                <a:latin typeface="Candara"/>
                <a:cs typeface="Candara"/>
              </a:rPr>
              <a:t> things for me, and holy is his name. </a:t>
            </a:r>
            <a:r>
              <a:rPr lang="en-US" sz="2200" i="1" baseline="30000" dirty="0">
                <a:latin typeface="Candara"/>
                <a:cs typeface="Candara"/>
              </a:rPr>
              <a:t>50</a:t>
            </a:r>
            <a:r>
              <a:rPr lang="en-US" sz="2200" i="1" dirty="0">
                <a:latin typeface="Candara"/>
                <a:cs typeface="Candara"/>
              </a:rPr>
              <a:t> And his mercy is for </a:t>
            </a:r>
            <a:br>
              <a:rPr lang="en-US" sz="2200" i="1" dirty="0">
                <a:latin typeface="Candara"/>
                <a:cs typeface="Candara"/>
              </a:rPr>
            </a:br>
            <a:r>
              <a:rPr lang="en-US" sz="2200" i="1" dirty="0">
                <a:latin typeface="Candara"/>
                <a:cs typeface="Candara"/>
              </a:rPr>
              <a:t>those who fear him from generation to generation. (vs. 48-50)</a:t>
            </a:r>
            <a:br>
              <a:rPr lang="en-US" sz="2200" i="1" dirty="0">
                <a:latin typeface="Candara"/>
                <a:cs typeface="Candara"/>
              </a:rPr>
            </a:b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Notice how God’s great mercy brings Mary’s deep sense of humility. Why? Mary realizes that she does NOT deserve it!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Advent is all about this Good News: we don’t deserve God’s mercy and the great salvation in Christ—it is all by God’s grace.</a:t>
            </a: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In this Advent, </a:t>
            </a:r>
            <a:r>
              <a:rPr lang="en-US" sz="2300" b="1" kern="1200" dirty="0" smtClean="0">
                <a:solidFill>
                  <a:prstClr val="black"/>
                </a:solidFill>
                <a:latin typeface="Candara" charset="0"/>
                <a:ea typeface="ＭＳ Ｐゴシック" charset="0"/>
                <a:cs typeface="Candara" charset="0"/>
              </a:rPr>
              <a:t>we are to humble ourselves before God who gave this amazing grace [His Son] to save us from sin &amp; death. </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220453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DO THE COUPLETS OF </a:t>
            </a:r>
            <a:r>
              <a:rPr lang="en-US" sz="2800" b="1" dirty="0" smtClean="0">
                <a:latin typeface="Candara" charset="0"/>
                <a:ea typeface="MS PGothic" charset="0"/>
                <a:cs typeface="Arial" charset="0"/>
              </a:rPr>
              <a:t>THEMES IN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MARY’S SONG </a:t>
            </a:r>
            <a:r>
              <a:rPr lang="en-US" sz="2800" b="1" dirty="0">
                <a:latin typeface="Candara" charset="0"/>
                <a:ea typeface="MS PGothic" charset="0"/>
                <a:cs typeface="Arial" charset="0"/>
              </a:rPr>
              <a:t>TEACH US ABOUT ADVENT? </a:t>
            </a:r>
          </a:p>
        </p:txBody>
      </p:sp>
      <p:sp>
        <p:nvSpPr>
          <p:cNvPr id="27651" name="Rectangle 3"/>
          <p:cNvSpPr>
            <a:spLocks noGrp="1" noChangeArrowheads="1"/>
          </p:cNvSpPr>
          <p:nvPr>
            <p:ph type="body" idx="1"/>
          </p:nvPr>
        </p:nvSpPr>
        <p:spPr>
          <a:xfrm>
            <a:off x="121605" y="1447800"/>
            <a:ext cx="8958215" cy="5410200"/>
          </a:xfrm>
        </p:spPr>
        <p:txBody>
          <a:bodyPr/>
          <a:lstStyle/>
          <a:p>
            <a:pPr marL="461963" indent="-461963">
              <a:buNone/>
              <a:defRPr/>
            </a:pPr>
            <a:r>
              <a:rPr lang="en-US" sz="2400" b="1" dirty="0">
                <a:latin typeface="Candara" charset="0"/>
                <a:ea typeface="MS PGothic" charset="0"/>
                <a:cs typeface="Arial" charset="0"/>
              </a:rPr>
              <a:t>3</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The </a:t>
            </a:r>
            <a:r>
              <a:rPr lang="en-US" sz="2400" b="1" dirty="0" smtClean="0">
                <a:latin typeface="Candara" charset="0"/>
                <a:ea typeface="MS PGothic" charset="0"/>
                <a:cs typeface="Arial" charset="0"/>
              </a:rPr>
              <a:t>third couplet </a:t>
            </a:r>
            <a:r>
              <a:rPr lang="en-US" sz="2400" b="1" dirty="0">
                <a:latin typeface="Candara" charset="0"/>
                <a:ea typeface="MS PGothic" charset="0"/>
                <a:cs typeface="Arial" charset="0"/>
              </a:rPr>
              <a:t>in Mary’s Song points us </a:t>
            </a:r>
            <a:r>
              <a:rPr lang="en-US" sz="2400" b="1" dirty="0">
                <a:solidFill>
                  <a:srgbClr val="FF0000"/>
                </a:solidFill>
                <a:latin typeface="Candara" charset="0"/>
                <a:ea typeface="MS PGothic" charset="0"/>
                <a:cs typeface="Arial" charset="0"/>
              </a:rPr>
              <a:t>to God’s mighty works &amp; </a:t>
            </a:r>
            <a:r>
              <a:rPr lang="en-US" sz="2400" b="1" dirty="0" smtClean="0">
                <a:solidFill>
                  <a:srgbClr val="FF0000"/>
                </a:solidFill>
                <a:latin typeface="Candara" charset="0"/>
                <a:ea typeface="MS PGothic" charset="0"/>
                <a:cs typeface="Arial" charset="0"/>
              </a:rPr>
              <a:t>Mary’s zestful thankfulness.</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51</a:t>
            </a:r>
            <a:r>
              <a:rPr lang="en-US" sz="2200" i="1" dirty="0">
                <a:latin typeface="Candara"/>
                <a:cs typeface="Candara"/>
              </a:rPr>
              <a:t> He has shown strength with his arm;</a:t>
            </a:r>
            <a:br>
              <a:rPr lang="en-US" sz="2200" i="1" dirty="0">
                <a:latin typeface="Candara"/>
                <a:cs typeface="Candara"/>
              </a:rPr>
            </a:br>
            <a:r>
              <a:rPr lang="en-US" sz="2200" i="1" dirty="0">
                <a:latin typeface="Candara"/>
                <a:cs typeface="Candara"/>
              </a:rPr>
              <a:t>    he has scattered the proud in the thoughts of their hearts;</a:t>
            </a:r>
            <a:br>
              <a:rPr lang="en-US" sz="2200" i="1" dirty="0">
                <a:latin typeface="Candara"/>
                <a:cs typeface="Candara"/>
              </a:rPr>
            </a:br>
            <a:r>
              <a:rPr lang="en-US" sz="2200" i="1" baseline="30000" dirty="0">
                <a:latin typeface="Candara"/>
                <a:cs typeface="Candara"/>
              </a:rPr>
              <a:t>52</a:t>
            </a:r>
            <a:r>
              <a:rPr lang="en-US" sz="2200" i="1" dirty="0">
                <a:latin typeface="Candara"/>
                <a:cs typeface="Candara"/>
              </a:rPr>
              <a:t> he has brought down the mighty from their thrones</a:t>
            </a:r>
            <a:br>
              <a:rPr lang="en-US" sz="2200" i="1" dirty="0">
                <a:latin typeface="Candara"/>
                <a:cs typeface="Candara"/>
              </a:rPr>
            </a:br>
            <a:r>
              <a:rPr lang="en-US" sz="2200" i="1" dirty="0">
                <a:latin typeface="Candara"/>
                <a:cs typeface="Candara"/>
              </a:rPr>
              <a:t>    and exalted those of humble estate;</a:t>
            </a:r>
            <a:br>
              <a:rPr lang="en-US" sz="2200" i="1" dirty="0">
                <a:latin typeface="Candara"/>
                <a:cs typeface="Candara"/>
              </a:rPr>
            </a:br>
            <a:r>
              <a:rPr lang="en-US" sz="2200" i="1" baseline="30000" dirty="0" smtClean="0">
                <a:latin typeface="Candara"/>
                <a:cs typeface="Candara"/>
              </a:rPr>
              <a:t>53</a:t>
            </a:r>
            <a:r>
              <a:rPr lang="en-US" sz="2200" i="1" dirty="0" smtClean="0">
                <a:latin typeface="Candara"/>
                <a:cs typeface="Candara"/>
              </a:rPr>
              <a:t> he </a:t>
            </a:r>
            <a:r>
              <a:rPr lang="en-US" sz="2200" i="1" dirty="0">
                <a:latin typeface="Candara"/>
                <a:cs typeface="Candara"/>
              </a:rPr>
              <a:t>has filled the hungry with good things,</a:t>
            </a:r>
            <a:br>
              <a:rPr lang="en-US" sz="2200" i="1" dirty="0">
                <a:latin typeface="Candara"/>
                <a:cs typeface="Candara"/>
              </a:rPr>
            </a:br>
            <a:r>
              <a:rPr lang="en-US" sz="2200" i="1" dirty="0">
                <a:latin typeface="Candara"/>
                <a:cs typeface="Candara"/>
              </a:rPr>
              <a:t>   and the rich he has sent away empty. (vs. 51- 53)</a:t>
            </a:r>
            <a:br>
              <a:rPr lang="en-US" sz="2200" i="1" dirty="0">
                <a:latin typeface="Candara"/>
                <a:cs typeface="Candara"/>
              </a:rPr>
            </a:b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Notice that Mary is surveying the Old Testament Scriptures and the mighty works of God from her memory &amp; meditations.</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Her response to these works of Mighty God is zestful thankfulness applying to her own life as well.</a:t>
            </a: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In this Advent, </a:t>
            </a:r>
            <a:r>
              <a:rPr lang="en-US" sz="2300" b="1" kern="1200" dirty="0" smtClean="0">
                <a:solidFill>
                  <a:prstClr val="black"/>
                </a:solidFill>
                <a:latin typeface="Candara" charset="0"/>
                <a:ea typeface="ＭＳ Ｐゴシック" charset="0"/>
                <a:cs typeface="Candara" charset="0"/>
              </a:rPr>
              <a:t>we are also to respond to God’s mighty works for us with our own zestful thankfulness!</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626912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WHAT DO THE COUPLETS OF </a:t>
            </a:r>
            <a:r>
              <a:rPr lang="en-US" sz="2800" b="1" dirty="0" smtClean="0">
                <a:latin typeface="Candara" charset="0"/>
                <a:ea typeface="MS PGothic" charset="0"/>
                <a:cs typeface="Arial" charset="0"/>
              </a:rPr>
              <a:t>THEMES IN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MARY’S SONG </a:t>
            </a:r>
            <a:r>
              <a:rPr lang="en-US" sz="2800" b="1" dirty="0">
                <a:latin typeface="Candara" charset="0"/>
                <a:ea typeface="MS PGothic" charset="0"/>
                <a:cs typeface="Arial" charset="0"/>
              </a:rPr>
              <a:t>TEACH US ABOUT ADVENT? </a:t>
            </a:r>
          </a:p>
        </p:txBody>
      </p:sp>
      <p:sp>
        <p:nvSpPr>
          <p:cNvPr id="27651" name="Rectangle 3"/>
          <p:cNvSpPr>
            <a:spLocks noGrp="1" noChangeArrowheads="1"/>
          </p:cNvSpPr>
          <p:nvPr>
            <p:ph type="body" idx="1"/>
          </p:nvPr>
        </p:nvSpPr>
        <p:spPr>
          <a:xfrm>
            <a:off x="121605" y="1447800"/>
            <a:ext cx="8958215" cy="5410200"/>
          </a:xfrm>
        </p:spPr>
        <p:txBody>
          <a:bodyPr/>
          <a:lstStyle/>
          <a:p>
            <a:pPr marL="461963" lvl="0" indent="-461963">
              <a:buNone/>
              <a:defRPr/>
            </a:pPr>
            <a:r>
              <a:rPr lang="en-US" sz="2400" b="1" dirty="0" smtClean="0">
                <a:latin typeface="Candara" charset="0"/>
                <a:ea typeface="MS PGothic" charset="0"/>
                <a:cs typeface="Arial" charset="0"/>
              </a:rPr>
              <a:t>4)   </a:t>
            </a:r>
            <a:r>
              <a:rPr lang="en-US" sz="2400" b="1" dirty="0">
                <a:latin typeface="Candara" charset="0"/>
                <a:ea typeface="MS PGothic" charset="0"/>
                <a:cs typeface="Arial" charset="0"/>
              </a:rPr>
              <a:t>The </a:t>
            </a:r>
            <a:r>
              <a:rPr lang="en-US" sz="2400" b="1" dirty="0" smtClean="0">
                <a:latin typeface="Candara" charset="0"/>
                <a:ea typeface="MS PGothic" charset="0"/>
                <a:cs typeface="Arial" charset="0"/>
              </a:rPr>
              <a:t>fourth couplet </a:t>
            </a:r>
            <a:r>
              <a:rPr lang="en-US" sz="2400" b="1" dirty="0">
                <a:latin typeface="Candara" charset="0"/>
                <a:ea typeface="MS PGothic" charset="0"/>
                <a:cs typeface="Arial" charset="0"/>
              </a:rPr>
              <a:t>in Mary’s Song points us </a:t>
            </a:r>
            <a:r>
              <a:rPr lang="en-US" sz="2400" b="1" dirty="0">
                <a:solidFill>
                  <a:srgbClr val="FF0000"/>
                </a:solidFill>
                <a:latin typeface="Candara" charset="0"/>
                <a:ea typeface="MS PGothic" charset="0"/>
                <a:cs typeface="Arial" charset="0"/>
              </a:rPr>
              <a:t>to God’s faithful promises &amp; our deep trust in </a:t>
            </a:r>
            <a:r>
              <a:rPr lang="en-US" sz="2400" b="1" dirty="0" smtClean="0">
                <a:solidFill>
                  <a:srgbClr val="FF0000"/>
                </a:solidFill>
                <a:latin typeface="Candara" charset="0"/>
                <a:ea typeface="MS PGothic" charset="0"/>
                <a:cs typeface="Arial" charset="0"/>
              </a:rPr>
              <a:t>God.</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 </a:t>
            </a:r>
            <a:r>
              <a:rPr lang="en-US" sz="2200" i="1" baseline="30000" dirty="0">
                <a:latin typeface="Candara"/>
                <a:cs typeface="Candara"/>
              </a:rPr>
              <a:t>54</a:t>
            </a:r>
            <a:r>
              <a:rPr lang="en-US" sz="2200" i="1" dirty="0">
                <a:latin typeface="Candara"/>
                <a:cs typeface="Candara"/>
              </a:rPr>
              <a:t> He has helped his servant Israel</a:t>
            </a:r>
            <a:r>
              <a:rPr lang="en-US" sz="2200" i="1" dirty="0" smtClean="0">
                <a:latin typeface="Candara"/>
                <a:cs typeface="Candara"/>
              </a:rPr>
              <a:t>,</a:t>
            </a:r>
            <a:br>
              <a:rPr lang="en-US" sz="2200" i="1" dirty="0" smtClean="0">
                <a:latin typeface="Candara"/>
                <a:cs typeface="Candara"/>
              </a:rPr>
            </a:br>
            <a:r>
              <a:rPr lang="en-US" sz="2200" i="1" dirty="0" smtClean="0">
                <a:latin typeface="Candara"/>
                <a:cs typeface="Candara"/>
              </a:rPr>
              <a:t>in </a:t>
            </a:r>
            <a:r>
              <a:rPr lang="en-US" sz="2200" i="1" dirty="0">
                <a:latin typeface="Candara"/>
                <a:cs typeface="Candara"/>
              </a:rPr>
              <a:t>remembrance of his mercy</a:t>
            </a:r>
            <a:r>
              <a:rPr lang="en-US" sz="2200" i="1" dirty="0" smtClean="0">
                <a:latin typeface="Candara"/>
                <a:cs typeface="Candara"/>
              </a:rPr>
              <a:t>,</a:t>
            </a:r>
            <a:br>
              <a:rPr lang="en-US" sz="2200" i="1" dirty="0" smtClean="0">
                <a:latin typeface="Candara"/>
                <a:cs typeface="Candara"/>
              </a:rPr>
            </a:br>
            <a:r>
              <a:rPr lang="en-US" sz="2200" i="1" baseline="30000" dirty="0" smtClean="0">
                <a:latin typeface="Candara"/>
                <a:cs typeface="Candara"/>
              </a:rPr>
              <a:t>55</a:t>
            </a:r>
            <a:r>
              <a:rPr lang="en-US" sz="2200" i="1" dirty="0" smtClean="0">
                <a:latin typeface="Candara"/>
                <a:cs typeface="Candara"/>
              </a:rPr>
              <a:t> </a:t>
            </a:r>
            <a:r>
              <a:rPr lang="en-US" sz="2200" i="1" dirty="0">
                <a:latin typeface="Candara"/>
                <a:cs typeface="Candara"/>
              </a:rPr>
              <a:t>as he spoke to our fathers</a:t>
            </a:r>
            <a:r>
              <a:rPr lang="en-US" sz="2200" i="1" dirty="0" smtClean="0">
                <a:latin typeface="Candara"/>
                <a:cs typeface="Candara"/>
              </a:rPr>
              <a:t>,</a:t>
            </a:r>
            <a:br>
              <a:rPr lang="en-US" sz="2200" i="1" dirty="0" smtClean="0">
                <a:latin typeface="Candara"/>
                <a:cs typeface="Candara"/>
              </a:rPr>
            </a:br>
            <a:r>
              <a:rPr lang="en-US" sz="2200" i="1" dirty="0" smtClean="0">
                <a:latin typeface="Candara"/>
                <a:cs typeface="Candara"/>
              </a:rPr>
              <a:t>    to </a:t>
            </a:r>
            <a:r>
              <a:rPr lang="en-US" sz="2200" i="1" dirty="0">
                <a:latin typeface="Candara"/>
                <a:cs typeface="Candara"/>
              </a:rPr>
              <a:t>Abraham and to his offspring forever." (vs. 54-55) </a:t>
            </a: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Notice that Mary’s focus is not just her own life but God’s faithfulness toward Israel as the people of His covenant.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From she remembers God’s trustworthy promises, Mary sings about God’s faithfulness in her deep trust.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this Advent, we </a:t>
            </a:r>
            <a:r>
              <a:rPr lang="en-US" sz="2300" b="1" kern="1200" smtClean="0">
                <a:solidFill>
                  <a:prstClr val="black"/>
                </a:solidFill>
                <a:latin typeface="Candara" charset="0"/>
                <a:ea typeface="ＭＳ Ｐゴシック" charset="0"/>
                <a:cs typeface="Candara" charset="0"/>
              </a:rPr>
              <a:t>are also </a:t>
            </a:r>
            <a:r>
              <a:rPr lang="en-US" sz="2300" b="1" kern="1200" dirty="0" smtClean="0">
                <a:solidFill>
                  <a:prstClr val="black"/>
                </a:solidFill>
                <a:latin typeface="Candara" charset="0"/>
                <a:ea typeface="ＭＳ Ｐゴシック" charset="0"/>
                <a:cs typeface="Candara" charset="0"/>
              </a:rPr>
              <a:t>to do this—meditating on God’s faithfulness should result in our deep trust in God’s promises.</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2704949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436192" y="457200"/>
            <a:ext cx="8250608" cy="6366326"/>
          </a:xfrm>
        </p:spPr>
        <p:txBody>
          <a:bodyPr/>
          <a:lstStyle/>
          <a:p>
            <a:pPr>
              <a:spcBef>
                <a:spcPct val="0"/>
              </a:spcBef>
            </a:pPr>
            <a:r>
              <a:rPr lang="en-US" sz="2800" dirty="0" smtClean="0">
                <a:solidFill>
                  <a:srgbClr val="800000"/>
                </a:solidFill>
                <a:latin typeface="Candara" charset="0"/>
                <a:cs typeface="ＭＳ Ｐゴシック" charset="0"/>
              </a:rPr>
              <a:t>Outbursts </a:t>
            </a:r>
            <a:r>
              <a:rPr lang="en-US" sz="2800" dirty="0">
                <a:solidFill>
                  <a:srgbClr val="800000"/>
                </a:solidFill>
                <a:latin typeface="Candara" charset="0"/>
                <a:cs typeface="ＭＳ Ｐゴシック" charset="0"/>
              </a:rPr>
              <a:t>from a Heart </a:t>
            </a:r>
            <a:r>
              <a:rPr lang="en-US" sz="2800" dirty="0" smtClean="0">
                <a:solidFill>
                  <a:srgbClr val="800000"/>
                </a:solidFill>
                <a:latin typeface="Candara" charset="0"/>
                <a:cs typeface="ＭＳ Ｐゴシック" charset="0"/>
              </a:rPr>
              <a:t>That Treasures </a:t>
            </a:r>
            <a:r>
              <a:rPr lang="en-US" sz="2800" dirty="0">
                <a:solidFill>
                  <a:srgbClr val="800000"/>
                </a:solidFill>
                <a:latin typeface="Candara" charset="0"/>
                <a:cs typeface="ＭＳ Ｐゴシック" charset="0"/>
              </a:rPr>
              <a:t>God’s Word</a:t>
            </a:r>
          </a:p>
          <a:p>
            <a:pPr algn="r">
              <a:spcBef>
                <a:spcPct val="0"/>
              </a:spcBef>
            </a:pPr>
            <a:endParaRPr lang="en-US" sz="300" dirty="0">
              <a:solidFill>
                <a:srgbClr val="800000"/>
              </a:solidFill>
              <a:latin typeface="Candara" charset="0"/>
              <a:cs typeface="ＭＳ Ｐゴシック" charset="0"/>
            </a:endParaRPr>
          </a:p>
          <a:p>
            <a:pPr algn="just"/>
            <a:r>
              <a:rPr lang="en-US" dirty="0" smtClean="0"/>
              <a:t>It </a:t>
            </a:r>
            <a:r>
              <a:rPr lang="en-US" dirty="0"/>
              <a:t>is evident that the memory of the Blessed Virgin was stored with Scripture. She was familiar, whether by hearing or by reading, with the Old Testament. And so, when out of the abundance of her heart her mouth spoke, she gave vent to her feelings in Scriptural language. Moved by the Holy Spirit to break forth into praise, she chooses language which the Holy Spirit had already consecrated and used. Let us strive, every year we live, to become more deeply acquainted with Scripture. Let us study it, search into it, dig into it, meditate on it, until it d dwells in us richly (Colossians 3:16). </a:t>
            </a:r>
          </a:p>
          <a:p>
            <a:pPr algn="r"/>
            <a:r>
              <a:rPr lang="en-US" dirty="0"/>
              <a:t>— J. C. Ryle [1858]</a:t>
            </a:r>
          </a:p>
          <a:p>
            <a:pPr algn="r">
              <a:spcBef>
                <a:spcPct val="0"/>
              </a:spcBef>
            </a:pPr>
            <a:r>
              <a:rPr lang="en-US" dirty="0" smtClean="0"/>
              <a:t> </a:t>
            </a:r>
            <a:endParaRPr lang="en-US" dirty="0"/>
          </a:p>
        </p:txBody>
      </p:sp>
    </p:spTree>
    <p:extLst>
      <p:ext uri="{BB962C8B-B14F-4D97-AF65-F5344CB8AC3E}">
        <p14:creationId xmlns:p14="http://schemas.microsoft.com/office/powerpoint/2010/main" val="470539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60782</TotalTime>
  <Words>511</Words>
  <Application>Microsoft Macintosh PowerPoint</Application>
  <PresentationFormat>On-screen Show (4:3)</PresentationFormat>
  <Paragraphs>61</Paragraphs>
  <Slides>11</Slides>
  <Notes>9</Notes>
  <HiddenSlides>0</HiddenSlides>
  <MMClips>0</MMClips>
  <ScaleCrop>false</ScaleCrop>
  <HeadingPairs>
    <vt:vector size="4" baseType="variant">
      <vt:variant>
        <vt:lpstr>Theme</vt:lpstr>
      </vt:variant>
      <vt:variant>
        <vt:i4>30</vt:i4>
      </vt:variant>
      <vt:variant>
        <vt:lpstr>Slide Titles</vt:lpstr>
      </vt:variant>
      <vt:variant>
        <vt:i4>11</vt:i4>
      </vt:variant>
    </vt:vector>
  </HeadingPairs>
  <TitlesOfParts>
    <vt:vector size="41"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2_Normal</vt:lpstr>
      <vt:lpstr>25_Default Design</vt:lpstr>
      <vt:lpstr>26_Default Design</vt:lpstr>
      <vt:lpstr>27_Default Design</vt:lpstr>
      <vt:lpstr>PowerPoint Presentation</vt:lpstr>
      <vt:lpstr>Mary’s Song</vt:lpstr>
      <vt:lpstr>FOUR UNIQUE THINGS ABOUT MARY’S SONG</vt:lpstr>
      <vt:lpstr>PowerPoint Presentation</vt:lpstr>
      <vt:lpstr>WHAT DO THE COUPLETS OF THEMES IN  MARY’S SONG TEACH US ABOUT ADVENT? </vt:lpstr>
      <vt:lpstr>WHAT DO THE COUPLETS OF THEMES IN  MARY’S SONG TEACH US ABOUT ADVENT? </vt:lpstr>
      <vt:lpstr>WHAT DO THE COUPLETS OF THEMES IN  MARY’S SONG TEACH US ABOUT ADVENT? </vt:lpstr>
      <vt:lpstr>WHAT DO THE COUPLETS OF THEMES IN  MARY’S SONG TEACH US ABOUT ADVENT? </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2863</cp:revision>
  <cp:lastPrinted>2014-10-05T15:08:28Z</cp:lastPrinted>
  <dcterms:created xsi:type="dcterms:W3CDTF">2007-10-20T20:09:35Z</dcterms:created>
  <dcterms:modified xsi:type="dcterms:W3CDTF">2014-12-14T22:38:35Z</dcterms:modified>
</cp:coreProperties>
</file>