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</p:sldMasterIdLst>
  <p:notesMasterIdLst>
    <p:notesMasterId r:id="rId44"/>
  </p:notesMasterIdLst>
  <p:handoutMasterIdLst>
    <p:handoutMasterId r:id="rId45"/>
  </p:handoutMasterIdLst>
  <p:sldIdLst>
    <p:sldId id="1626" r:id="rId30"/>
    <p:sldId id="2486" r:id="rId31"/>
    <p:sldId id="2487" r:id="rId32"/>
    <p:sldId id="2488" r:id="rId33"/>
    <p:sldId id="2555" r:id="rId34"/>
    <p:sldId id="2558" r:id="rId35"/>
    <p:sldId id="2556" r:id="rId36"/>
    <p:sldId id="2559" r:id="rId37"/>
    <p:sldId id="2561" r:id="rId38"/>
    <p:sldId id="2557" r:id="rId39"/>
    <p:sldId id="2560" r:id="rId40"/>
    <p:sldId id="2562" r:id="rId41"/>
    <p:sldId id="2496" r:id="rId42"/>
    <p:sldId id="1929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432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40" Type="http://schemas.openxmlformats.org/officeDocument/2006/relationships/slide" Target="slides/slide11.xml"/><Relationship Id="rId41" Type="http://schemas.openxmlformats.org/officeDocument/2006/relationships/slide" Target="slides/slide12.xml"/><Relationship Id="rId42" Type="http://schemas.openxmlformats.org/officeDocument/2006/relationships/slide" Target="slides/slide13.xml"/><Relationship Id="rId43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GOAL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defends his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freedom to make himself a servant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all in order to win more for Christ.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19</a:t>
            </a:r>
            <a:r>
              <a:rPr lang="en-US" sz="2200" i="1" dirty="0">
                <a:latin typeface="Candara"/>
                <a:cs typeface="Candara"/>
              </a:rPr>
              <a:t> For though I am free from all, I have made myself a servant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all, that I might win more of them. </a:t>
            </a:r>
            <a:r>
              <a:rPr lang="en-US" sz="2200" i="1" baseline="30000" dirty="0">
                <a:latin typeface="Candara"/>
                <a:cs typeface="Candara"/>
              </a:rPr>
              <a:t>20 </a:t>
            </a:r>
            <a:r>
              <a:rPr lang="en-US" sz="2200" i="1" dirty="0">
                <a:latin typeface="Candara"/>
                <a:cs typeface="Candara"/>
              </a:rPr>
              <a:t>To the Jews I became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as a Jew, in order to win Jews. To those under the law I became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as one under the law (though not being myself under the law) that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I might win those under the law. </a:t>
            </a:r>
            <a:r>
              <a:rPr lang="en-US" sz="2200" i="1" baseline="30000" dirty="0">
                <a:latin typeface="Candara"/>
                <a:cs typeface="Candara"/>
              </a:rPr>
              <a:t>21 </a:t>
            </a:r>
            <a:r>
              <a:rPr lang="en-US" sz="2200" i="1" dirty="0">
                <a:latin typeface="Candara"/>
                <a:cs typeface="Candara"/>
              </a:rPr>
              <a:t>To those outside the law I became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as one outside the law (not being outside the law of God but under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the law of Christ) that I might win those outside the law. (vs. 19-21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8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GOAL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defends his freedom to make himself a servant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order to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win more for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buNone/>
              <a:defRPr/>
            </a:pPr>
            <a:endParaRPr lang="en-US" sz="10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22</a:t>
            </a:r>
            <a:r>
              <a:rPr lang="en-US" sz="2300" i="1" dirty="0">
                <a:latin typeface="Candara"/>
                <a:cs typeface="Candara"/>
              </a:rPr>
              <a:t> To the weak I became weak, that I might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 win the weak. I have become all things to all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people, that by all means I might save some. 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baseline="30000" dirty="0">
                <a:latin typeface="Candara"/>
                <a:cs typeface="Candara"/>
              </a:rPr>
              <a:t>23 </a:t>
            </a:r>
            <a:r>
              <a:rPr lang="en-US" sz="2300" i="1" dirty="0">
                <a:latin typeface="Candara"/>
                <a:cs typeface="Candara"/>
              </a:rPr>
              <a:t>I do it all for the sake of the gospel, that I may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share with them in its blessings. (vs. 22-23)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Paul’s goal was to win more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souls 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Christ by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being a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servant to all—this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was also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 Paul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ate &amp;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didn’t eat the meat.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was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his FREEDOM—to choose to be a servant not by compulsion but by love for Christ and people.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How important is the gospel to you? For the sake of the gospel, Paul made himself to be all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things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all people!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1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943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 smtClean="0">
                <a:latin typeface="Candara"/>
                <a:cs typeface="Candara"/>
              </a:rPr>
              <a:t>Perhaps </a:t>
            </a:r>
            <a:r>
              <a:rPr lang="en-US" sz="2400" b="1" i="1" dirty="0">
                <a:latin typeface="Candara"/>
                <a:cs typeface="Candara"/>
              </a:rPr>
              <a:t>if there were more of that intense </a:t>
            </a:r>
            <a:r>
              <a:rPr lang="en-US" sz="2400" b="1" i="1" dirty="0" smtClean="0">
                <a:latin typeface="Candara"/>
                <a:cs typeface="Candara"/>
              </a:rPr>
              <a:t>distress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 </a:t>
            </a:r>
            <a:r>
              <a:rPr lang="en-US" sz="2400" b="1" i="1" dirty="0">
                <a:latin typeface="Candara"/>
                <a:cs typeface="Candara"/>
              </a:rPr>
              <a:t>for </a:t>
            </a:r>
            <a:r>
              <a:rPr lang="en-US" sz="2400" b="1" i="1" dirty="0" smtClean="0">
                <a:latin typeface="Candara"/>
                <a:cs typeface="Candara"/>
              </a:rPr>
              <a:t>souls </a:t>
            </a:r>
            <a:r>
              <a:rPr lang="en-US" sz="2400" b="1" i="1" dirty="0">
                <a:latin typeface="Candara"/>
                <a:cs typeface="Candara"/>
              </a:rPr>
              <a:t>that leads to tears, we should more </a:t>
            </a:r>
            <a:r>
              <a:rPr lang="en-US" sz="2400" b="1" i="1" dirty="0" smtClean="0">
                <a:latin typeface="Candara"/>
                <a:cs typeface="Candara"/>
              </a:rPr>
              <a:t>frequently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 </a:t>
            </a:r>
            <a:r>
              <a:rPr lang="en-US" sz="2400" b="1" i="1" dirty="0">
                <a:latin typeface="Candara"/>
                <a:cs typeface="Candara"/>
              </a:rPr>
              <a:t>see the results we desire. </a:t>
            </a:r>
            <a:r>
              <a:rPr lang="en-US" sz="2400" b="1" i="1" dirty="0" smtClean="0">
                <a:latin typeface="Candara"/>
                <a:cs typeface="Candara"/>
              </a:rPr>
              <a:t>Sometimes </a:t>
            </a:r>
            <a:r>
              <a:rPr lang="en-US" sz="2400" b="1" i="1" dirty="0">
                <a:latin typeface="Candara"/>
                <a:cs typeface="Candara"/>
              </a:rPr>
              <a:t>it may be that while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we </a:t>
            </a:r>
            <a:r>
              <a:rPr lang="en-US" sz="2400" b="1" i="1" dirty="0">
                <a:latin typeface="Candara"/>
                <a:cs typeface="Candara"/>
              </a:rPr>
              <a:t>are complaining of the hardness </a:t>
            </a:r>
            <a:r>
              <a:rPr lang="en-US" sz="2400" b="1" i="1" dirty="0" smtClean="0">
                <a:latin typeface="Candara"/>
                <a:cs typeface="Candara"/>
              </a:rPr>
              <a:t>of </a:t>
            </a:r>
            <a:r>
              <a:rPr lang="en-US" sz="2400" b="1" i="1" dirty="0">
                <a:latin typeface="Candara"/>
                <a:cs typeface="Candara"/>
              </a:rPr>
              <a:t>the hearts of those we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are </a:t>
            </a:r>
            <a:r>
              <a:rPr lang="en-US" sz="2400" b="1" i="1" dirty="0">
                <a:latin typeface="Candara"/>
                <a:cs typeface="Candara"/>
              </a:rPr>
              <a:t>seeking to benefit, the hardness of our </a:t>
            </a:r>
            <a:r>
              <a:rPr lang="en-US" sz="2400" b="1" i="1" dirty="0" smtClean="0">
                <a:latin typeface="Candara"/>
                <a:cs typeface="Candara"/>
              </a:rPr>
              <a:t>own </a:t>
            </a:r>
            <a:r>
              <a:rPr lang="en-US" sz="2400" b="1" i="1" dirty="0">
                <a:latin typeface="Candara"/>
                <a:cs typeface="Candara"/>
              </a:rPr>
              <a:t>hearts and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our </a:t>
            </a:r>
            <a:r>
              <a:rPr lang="en-US" sz="2400" b="1" i="1" dirty="0">
                <a:latin typeface="Candara"/>
                <a:cs typeface="Candara"/>
              </a:rPr>
              <a:t>feeble apprehension of the solemn reality </a:t>
            </a:r>
            <a:r>
              <a:rPr lang="en-US" sz="2400" b="1" i="1" dirty="0" smtClean="0">
                <a:latin typeface="Candara"/>
                <a:cs typeface="Candara"/>
              </a:rPr>
              <a:t>of </a:t>
            </a:r>
            <a:r>
              <a:rPr lang="en-US" sz="2400" b="1" i="1" dirty="0">
                <a:latin typeface="Candara"/>
                <a:cs typeface="Candara"/>
              </a:rPr>
              <a:t>eternal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things </a:t>
            </a:r>
            <a:r>
              <a:rPr lang="en-US" sz="2400" b="1" i="1" dirty="0">
                <a:latin typeface="Candara"/>
                <a:cs typeface="Candara"/>
              </a:rPr>
              <a:t>may be the true cause of our want of </a:t>
            </a:r>
            <a:r>
              <a:rPr lang="en-US" sz="2400" b="1" i="1" dirty="0" smtClean="0">
                <a:latin typeface="Candara"/>
                <a:cs typeface="Candara"/>
              </a:rPr>
              <a:t>success . . . </a:t>
            </a:r>
          </a:p>
          <a:p>
            <a:pPr marL="0" indent="0" algn="ctr">
              <a:buNone/>
            </a:pPr>
            <a:endParaRPr lang="en-US" sz="8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400" b="1" i="1" dirty="0">
                <a:latin typeface="Candara"/>
                <a:cs typeface="Candara"/>
              </a:rPr>
              <a:t>The use of means ought not to lessen our </a:t>
            </a:r>
            <a:r>
              <a:rPr lang="en-US" sz="2400" b="1" i="1" dirty="0" smtClean="0">
                <a:latin typeface="Candara"/>
                <a:cs typeface="Candara"/>
              </a:rPr>
              <a:t>faith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 </a:t>
            </a:r>
            <a:r>
              <a:rPr lang="en-US" sz="2400" b="1" i="1" dirty="0">
                <a:latin typeface="Candara"/>
                <a:cs typeface="Candara"/>
              </a:rPr>
              <a:t>in God, </a:t>
            </a:r>
            <a:r>
              <a:rPr lang="en-US" sz="2400" b="1" i="1" dirty="0" smtClean="0">
                <a:latin typeface="Candara"/>
                <a:cs typeface="Candara"/>
              </a:rPr>
              <a:t>and </a:t>
            </a:r>
            <a:r>
              <a:rPr lang="en-US" sz="2400" b="1" i="1" dirty="0">
                <a:latin typeface="Candara"/>
                <a:cs typeface="Candara"/>
              </a:rPr>
              <a:t>our faith in God ought not to hinder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our </a:t>
            </a:r>
            <a:r>
              <a:rPr lang="en-US" sz="2400" b="1" i="1" dirty="0">
                <a:latin typeface="Candara"/>
                <a:cs typeface="Candara"/>
              </a:rPr>
              <a:t>using whatever means </a:t>
            </a:r>
            <a:r>
              <a:rPr lang="en-US" sz="2400" b="1" i="1" dirty="0" smtClean="0">
                <a:latin typeface="Candara"/>
                <a:cs typeface="Candara"/>
              </a:rPr>
              <a:t>He </a:t>
            </a:r>
            <a:r>
              <a:rPr lang="en-US" sz="2400" b="1" i="1" dirty="0">
                <a:latin typeface="Candara"/>
                <a:cs typeface="Candara"/>
              </a:rPr>
              <a:t>has given us for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the </a:t>
            </a:r>
            <a:r>
              <a:rPr lang="en-US" sz="2400" b="1" i="1" dirty="0">
                <a:latin typeface="Candara"/>
                <a:cs typeface="Candara"/>
              </a:rPr>
              <a:t>accomplishment of His own purposes.</a:t>
            </a:r>
            <a:br>
              <a:rPr lang="en-US" sz="2400" b="1" i="1" dirty="0">
                <a:latin typeface="Candara"/>
                <a:cs typeface="Candara"/>
              </a:rPr>
            </a:br>
            <a:r>
              <a:rPr lang="en-US" sz="2400" b="1" i="1" dirty="0">
                <a:latin typeface="Candara"/>
                <a:cs typeface="Candara"/>
              </a:rPr>
              <a:t>Hudson Taylor</a:t>
            </a:r>
          </a:p>
        </p:txBody>
      </p:sp>
    </p:spTree>
    <p:extLst>
      <p:ext uri="{BB962C8B-B14F-4D97-AF65-F5344CB8AC3E}">
        <p14:creationId xmlns:p14="http://schemas.microsoft.com/office/powerpoint/2010/main" val="6358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93950" cy="5105400"/>
          </a:xfrm>
        </p:spPr>
        <p:txBody>
          <a:bodyPr/>
          <a:lstStyle/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In what ways are you struck by Paul’s radical view of Christian rights and freedom? What will you do about it?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In what ways can you also give up your rights for the sake of the gospel? What is your first step?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sz="2000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In what ways can you also make yourself a servant to others in order to win more to Christ? What is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133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Giving up Your Rights </a:t>
            </a:r>
            <a:b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for the Sake of the Gospel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352800"/>
            <a:ext cx="8001000" cy="2286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[21]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9:1-23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October 26,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PAUL’S CONTINUING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ANSWER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CONCERNING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FOOD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OFFERED TO IDOLS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[CHAPTER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9]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716102" cy="53340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Example: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Paul gives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himself as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 example of the general principle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exercising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Christian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freedom/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rights:</a:t>
            </a:r>
          </a:p>
          <a:p>
            <a:pPr marL="458788" indent="-458788">
              <a:defRPr/>
            </a:pPr>
            <a:endParaRPr lang="en-US" sz="5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“Therefore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, if food makes my brother stumble, 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I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will 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never eat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meat, lest I make my brother stumble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”(1 Cor. 8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: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13).</a:t>
            </a:r>
          </a:p>
          <a:p>
            <a:pPr marL="0" indent="0" algn="ctr">
              <a:buNone/>
              <a:defRPr/>
            </a:pPr>
            <a:endParaRPr lang="en-US" sz="5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Defense: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so doing, Paul first defends his apostolic authority and rights by clarifying the Corinthians’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confusions:</a:t>
            </a:r>
          </a:p>
          <a:p>
            <a:pPr marL="458788" indent="-458788"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Confusion #1: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Sometimes, Paul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didn’t eat the meat but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sometimes he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ate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it; the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Corinthians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misunderstood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this as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vacillation that disqualifies Paul as an apostle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911225" lvl="1" indent="-454025">
              <a:buFont typeface="Wingdings" charset="2"/>
              <a:buChar char="Ø"/>
              <a:defRPr/>
            </a:pPr>
            <a:endParaRPr lang="en-US" sz="5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Confusion #2: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Paul didn’t receive financial support from the Corinthian church; the Corinthians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misunderstood this and questioned Paul’s apostleship.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lvl="0" indent="-458788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AUTHORITY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defends his apostolic authority.</a:t>
            </a: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1</a:t>
            </a:r>
            <a:r>
              <a:rPr lang="en-US" sz="2300" i="1" dirty="0">
                <a:latin typeface="Candara"/>
                <a:cs typeface="Candara"/>
              </a:rPr>
              <a:t> </a:t>
            </a:r>
            <a:r>
              <a:rPr lang="en-US" sz="2300" i="1" dirty="0" smtClean="0">
                <a:latin typeface="Candara"/>
                <a:cs typeface="Candara"/>
              </a:rPr>
              <a:t>Am </a:t>
            </a:r>
            <a:r>
              <a:rPr lang="en-US" sz="2300" i="1" dirty="0">
                <a:latin typeface="Candara"/>
                <a:cs typeface="Candara"/>
              </a:rPr>
              <a:t>I not free? Am I not an apostle? 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Have I not seen Jesus our Lord? Are not you my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workmanship in the Lord? </a:t>
            </a:r>
            <a:r>
              <a:rPr lang="en-US" sz="2300" i="1" baseline="30000" dirty="0">
                <a:latin typeface="Candara"/>
                <a:cs typeface="Candara"/>
              </a:rPr>
              <a:t>2 </a:t>
            </a:r>
            <a:r>
              <a:rPr lang="en-US" sz="2300" i="1" dirty="0">
                <a:latin typeface="Candara"/>
                <a:cs typeface="Candara"/>
              </a:rPr>
              <a:t>If to others I am not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an apostle, at least I am to you, for you are the seal </a:t>
            </a:r>
            <a:br>
              <a:rPr lang="en-US" sz="2300" i="1" dirty="0">
                <a:latin typeface="Candara"/>
                <a:cs typeface="Candara"/>
              </a:rPr>
            </a:br>
            <a:r>
              <a:rPr lang="en-US" sz="2300" i="1" dirty="0">
                <a:latin typeface="Candara"/>
                <a:cs typeface="Candara"/>
              </a:rPr>
              <a:t>of my apostleship in the Lord. (vs. 1-2)  </a:t>
            </a:r>
            <a:endParaRPr lang="en-US" sz="23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With a vigorous tone of defense, Paul uses 16 questions in this passage to make strong points about his apostolic ministry.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 “Apostle” is one whom sent by Christ; along with the 12 disciples, Paul and a few others were commissioned by Christ.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Paul’s assertion is twofold: (1) that he has seen the risen Lord and sent by Christ; (2) that the Corinthians are the living proof.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defends his apostolic right to receive financial support from the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Corinthians.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3</a:t>
            </a:r>
            <a:r>
              <a:rPr lang="en-US" sz="2200" i="1" dirty="0">
                <a:latin typeface="Candara"/>
                <a:cs typeface="Candara"/>
              </a:rPr>
              <a:t> This is my defense to those who would examine me. </a:t>
            </a:r>
            <a:r>
              <a:rPr lang="en-US" sz="2200" i="1" baseline="30000" dirty="0">
                <a:latin typeface="Candara"/>
                <a:cs typeface="Candara"/>
              </a:rPr>
              <a:t>4 </a:t>
            </a:r>
            <a:r>
              <a:rPr lang="en-US" sz="2200" i="1" dirty="0">
                <a:latin typeface="Candara"/>
                <a:cs typeface="Candara"/>
              </a:rPr>
              <a:t>Do we not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have the right to eat and drink</a:t>
            </a:r>
            <a:r>
              <a:rPr lang="en-US" sz="2200" i="1" dirty="0" smtClean="0">
                <a:latin typeface="Candara"/>
                <a:cs typeface="Candara"/>
              </a:rPr>
              <a:t>?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 5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Do we not have the right to take along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 believing wife, as do the other apostles and the brothers of the Lord and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Cephas? </a:t>
            </a:r>
            <a:r>
              <a:rPr lang="en-US" sz="2200" i="1" baseline="30000" dirty="0">
                <a:latin typeface="Candara"/>
                <a:cs typeface="Candara"/>
              </a:rPr>
              <a:t>6 </a:t>
            </a:r>
            <a:r>
              <a:rPr lang="en-US" sz="2200" i="1" dirty="0">
                <a:latin typeface="Candara"/>
                <a:cs typeface="Candara"/>
              </a:rPr>
              <a:t>Or is it only Barnabas and I who have no right to refrain from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working for a living?  </a:t>
            </a:r>
            <a:r>
              <a:rPr lang="en-US" sz="2200" i="1" baseline="30000" dirty="0">
                <a:latin typeface="Candara"/>
                <a:cs typeface="Candara"/>
              </a:rPr>
              <a:t>7 </a:t>
            </a:r>
            <a:r>
              <a:rPr lang="en-US" sz="2200" i="1" dirty="0">
                <a:latin typeface="Candara"/>
                <a:cs typeface="Candara"/>
              </a:rPr>
              <a:t>Who serves as a soldier at his own expense?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Who plants a vineyard without eating any of its fruit? Or who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tends a flock without getting some of the milk? (vs. 3-7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2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defends his apostolic right to receive financial support from the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Corinthians.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5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1" baseline="30000" dirty="0" smtClean="0">
                <a:latin typeface="Candara"/>
                <a:cs typeface="Candara"/>
              </a:rPr>
              <a:t>8</a:t>
            </a:r>
            <a:r>
              <a:rPr lang="en-US" sz="2200" i="1" dirty="0">
                <a:latin typeface="Candara"/>
                <a:cs typeface="Candara"/>
              </a:rPr>
              <a:t> Do I say these things on human authority? Does not the Law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say the same? </a:t>
            </a:r>
            <a:r>
              <a:rPr lang="en-US" sz="2200" i="1" baseline="30000" dirty="0">
                <a:latin typeface="Candara"/>
                <a:cs typeface="Candara"/>
              </a:rPr>
              <a:t>9 </a:t>
            </a:r>
            <a:r>
              <a:rPr lang="en-US" sz="2200" i="1" dirty="0">
                <a:latin typeface="Candara"/>
                <a:cs typeface="Candara"/>
              </a:rPr>
              <a:t>For it is written in the Law of Moses, “You shall not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muzzle an ox when it treads out the grain.” Is it for oxen that God is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concerned? </a:t>
            </a:r>
            <a:r>
              <a:rPr lang="en-US" sz="2200" i="1" baseline="30000" dirty="0">
                <a:latin typeface="Candara"/>
                <a:cs typeface="Candara"/>
              </a:rPr>
              <a:t>10 </a:t>
            </a:r>
            <a:r>
              <a:rPr lang="en-US" sz="2200" i="1" dirty="0">
                <a:latin typeface="Candara"/>
                <a:cs typeface="Candara"/>
              </a:rPr>
              <a:t>Does he not certainly speak for our sake? It was written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for our sake, because the plowman should plow in hope and the thresher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thresh in hope of sharing in the crop</a:t>
            </a:r>
            <a:r>
              <a:rPr lang="en-US" sz="2200" i="1" dirty="0" smtClean="0">
                <a:latin typeface="Candara"/>
                <a:cs typeface="Candara"/>
              </a:rPr>
              <a:t>. </a:t>
            </a:r>
            <a:r>
              <a:rPr lang="en-US" sz="2200" i="1" baseline="30000" dirty="0" smtClean="0">
                <a:latin typeface="Candara"/>
                <a:cs typeface="Candara"/>
              </a:rPr>
              <a:t>11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If we have sown spiritual things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among you, is it too much if we reap material things from you?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baseline="30000" dirty="0" smtClean="0">
                <a:latin typeface="Candara"/>
                <a:cs typeface="Candara"/>
              </a:rPr>
              <a:t> 12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If others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share this rightful claim on you, do not we even more? (vs. 8-12a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 asserts his apostolic rights in the same way other apostles—i.e., receiving full support &amp; taking a believing wife on trips.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 systematically argues for his apostolic right for financial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support by illustrating from: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(1) common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sense, (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2) the OT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law.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With the Corinthians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Barnabas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had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rightful claim.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0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CHOICE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defends his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choice [reward]—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right to give up his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rights for the sake of the gospel. 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Nevertheless</a:t>
            </a:r>
            <a:r>
              <a:rPr lang="en-US" sz="2200" i="1" dirty="0">
                <a:latin typeface="Candara"/>
                <a:cs typeface="Candara"/>
              </a:rPr>
              <a:t>, we have not made use of this right, but we endure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anything rather than put an obstacle in the way of the gospel of Christ.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 13 </a:t>
            </a:r>
            <a:r>
              <a:rPr lang="en-US" sz="2200" i="1" dirty="0">
                <a:latin typeface="Candara"/>
                <a:cs typeface="Candara"/>
              </a:rPr>
              <a:t>Do you not know that those who are employed in the temple service get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their food from the temple, and those who serve at the altar share in the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sacrificial offerings? </a:t>
            </a:r>
            <a:r>
              <a:rPr lang="en-US" sz="2200" i="1" baseline="30000" dirty="0">
                <a:latin typeface="Candara"/>
                <a:cs typeface="Candara"/>
              </a:rPr>
              <a:t>14 </a:t>
            </a:r>
            <a:r>
              <a:rPr lang="en-US" sz="2200" i="1" dirty="0">
                <a:latin typeface="Candara"/>
                <a:cs typeface="Candara"/>
              </a:rPr>
              <a:t>In the same way, the Lord commanded that those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who proclaim the gospel should get their living by the gospel. </a:t>
            </a:r>
            <a:r>
              <a:rPr lang="en-US" sz="2200" i="1" baseline="30000" dirty="0">
                <a:latin typeface="Candara"/>
                <a:cs typeface="Candara"/>
              </a:rPr>
              <a:t>15 </a:t>
            </a:r>
            <a:r>
              <a:rPr lang="en-US" sz="2200" i="1" dirty="0">
                <a:latin typeface="Candara"/>
                <a:cs typeface="Candara"/>
              </a:rPr>
              <a:t>But I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have made no use of any of these rights, nor am I writing these things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to secure any such provision. For I would rather die than have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anyone deprive me of my ground for boasting. (vs. 12b-15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DEFENSES DOES PAUL MAKE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PRESENT HIMSELF AS AN EXAMPLE?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02388"/>
            <a:ext cx="8958215" cy="5655612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DEFENSE on his </a:t>
            </a:r>
            <a:r>
              <a:rPr lang="en-US" sz="24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CHOICE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Paul defends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his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choice [reward]—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right to give up his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for the sake of the gospel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16 </a:t>
            </a:r>
            <a:r>
              <a:rPr lang="en-US" sz="2200" i="1" dirty="0">
                <a:latin typeface="Candara"/>
                <a:cs typeface="Candara"/>
              </a:rPr>
              <a:t>For if I preach the gospel, that gives me no ground for boasting.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For necessity is laid upon me. Woe to me if I do not preach the gospel!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17 </a:t>
            </a:r>
            <a:r>
              <a:rPr lang="en-US" sz="2200" i="1" dirty="0">
                <a:latin typeface="Candara"/>
                <a:cs typeface="Candara"/>
              </a:rPr>
              <a:t>For if I do this of my own will, I have a reward, but if not of my own will,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I am still entrusted with a stewardship. </a:t>
            </a:r>
            <a:r>
              <a:rPr lang="en-US" sz="2200" i="1" baseline="30000" dirty="0">
                <a:latin typeface="Candara"/>
                <a:cs typeface="Candara"/>
              </a:rPr>
              <a:t>18 </a:t>
            </a:r>
            <a:r>
              <a:rPr lang="en-US" sz="2200" i="1" dirty="0">
                <a:latin typeface="Candara"/>
                <a:cs typeface="Candara"/>
              </a:rPr>
              <a:t>What then is my reward?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That in my preaching I may present the gospel free of charge,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so as not to make full use of my right in the gospel. (vs. 16-18</a:t>
            </a:r>
            <a:r>
              <a:rPr lang="en-US" sz="2200" i="1" dirty="0" smtClean="0">
                <a:latin typeface="Candara"/>
                <a:cs typeface="Candara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Nevertheless, Paul’s radical choice is to insist his right 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give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up his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rights in his ministry with the Corinthian church!</a:t>
            </a:r>
            <a:endParaRPr lang="en-US" sz="23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Why?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Paul’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ground for boasting is that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he gave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up his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rights in order to put no obstacles when people receive the gospel!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!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Paul’s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focus is not on his gain but for Christ’s gain for 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gospel—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that is the reward that Paul is after!!!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8392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baseline="30000" dirty="0">
                <a:latin typeface="Candara"/>
                <a:cs typeface="Candara"/>
              </a:rPr>
              <a:t>19 </a:t>
            </a:r>
            <a:r>
              <a:rPr lang="en-US" sz="2400" b="1" i="1" dirty="0">
                <a:latin typeface="Candara"/>
                <a:cs typeface="Candara"/>
              </a:rPr>
              <a:t>For what is our hope or joy or crown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of </a:t>
            </a:r>
            <a:r>
              <a:rPr lang="en-US" sz="2400" b="1" i="1" dirty="0">
                <a:latin typeface="Candara"/>
                <a:cs typeface="Candara"/>
              </a:rPr>
              <a:t>boasting </a:t>
            </a:r>
            <a:r>
              <a:rPr lang="en-US" sz="2400" b="1" i="1" dirty="0" smtClean="0">
                <a:latin typeface="Candara"/>
                <a:cs typeface="Candara"/>
              </a:rPr>
              <a:t>before </a:t>
            </a:r>
            <a:r>
              <a:rPr lang="en-US" sz="2400" b="1" i="1" dirty="0">
                <a:latin typeface="Candara"/>
                <a:cs typeface="Candara"/>
              </a:rPr>
              <a:t>our Lord Jesus at his coming? </a:t>
            </a:r>
            <a:r>
              <a:rPr lang="en-US" sz="2400" b="1" i="1" dirty="0" smtClean="0">
                <a:latin typeface="Candara"/>
                <a:cs typeface="Candara"/>
              </a:rPr>
              <a:t/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Is </a:t>
            </a:r>
            <a:r>
              <a:rPr lang="en-US" sz="2400" b="1" i="1" dirty="0">
                <a:latin typeface="Candara"/>
                <a:cs typeface="Candara"/>
              </a:rPr>
              <a:t>it not you</a:t>
            </a:r>
            <a:r>
              <a:rPr lang="en-US" sz="2400" b="1" i="1" dirty="0" smtClean="0">
                <a:latin typeface="Candara"/>
                <a:cs typeface="Candara"/>
              </a:rPr>
              <a:t>? </a:t>
            </a:r>
            <a:r>
              <a:rPr lang="en-US" sz="2400" b="1" i="1" baseline="30000" dirty="0" smtClean="0">
                <a:latin typeface="Candara"/>
                <a:cs typeface="Candara"/>
              </a:rPr>
              <a:t> </a:t>
            </a:r>
            <a:r>
              <a:rPr lang="en-US" sz="2400" b="1" i="1" baseline="30000" dirty="0">
                <a:latin typeface="Candara"/>
                <a:cs typeface="Candara"/>
              </a:rPr>
              <a:t>20 </a:t>
            </a:r>
            <a:r>
              <a:rPr lang="en-US" sz="2400" b="1" i="1" dirty="0">
                <a:latin typeface="Candara"/>
                <a:cs typeface="Candara"/>
              </a:rPr>
              <a:t>For you are our glory and joy</a:t>
            </a:r>
            <a:r>
              <a:rPr lang="en-US" sz="2400" b="1" i="1" dirty="0" smtClean="0">
                <a:latin typeface="Candara"/>
                <a:cs typeface="Candara"/>
              </a:rPr>
              <a:t>.</a:t>
            </a:r>
            <a:br>
              <a:rPr lang="en-US" sz="2400" b="1" i="1" dirty="0" smtClean="0">
                <a:latin typeface="Candara"/>
                <a:cs typeface="Candara"/>
              </a:rPr>
            </a:br>
            <a:r>
              <a:rPr lang="en-US" sz="2400" b="1" i="1" dirty="0" smtClean="0">
                <a:latin typeface="Candara"/>
                <a:cs typeface="Candara"/>
              </a:rPr>
              <a:t>1 </a:t>
            </a:r>
            <a:r>
              <a:rPr lang="en-US" sz="2400" b="1" i="1" dirty="0">
                <a:latin typeface="Candara"/>
                <a:cs typeface="Candara"/>
              </a:rPr>
              <a:t>Thessalonians 2:19-20</a:t>
            </a:r>
          </a:p>
        </p:txBody>
      </p:sp>
    </p:spTree>
    <p:extLst>
      <p:ext uri="{BB962C8B-B14F-4D97-AF65-F5344CB8AC3E}">
        <p14:creationId xmlns:p14="http://schemas.microsoft.com/office/powerpoint/2010/main" val="226550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59271</TotalTime>
  <Words>199</Words>
  <Application>Microsoft Macintosh PowerPoint</Application>
  <PresentationFormat>On-screen Show (4:3)</PresentationFormat>
  <Paragraphs>70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14</vt:i4>
      </vt:variant>
    </vt:vector>
  </HeadingPairs>
  <TitlesOfParts>
    <vt:vector size="4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PowerPoint Presentation</vt:lpstr>
      <vt:lpstr>Giving up Your Rights  for the Sake of the Gospel</vt:lpstr>
      <vt:lpstr>PAUL’S CONTINUING ANSWER CONCERNING  THE FOOD OFFERED TO IDOLS [CHAPTER 9]</vt:lpstr>
      <vt:lpstr>WHAT DEFENSES DOES PAUL MAKE  TO PRESENT HIMSELF AS AN EXAMPLE?</vt:lpstr>
      <vt:lpstr>WHAT DEFENSES DOES PAUL MAKE  TO PRESENT HIMSELF AS AN EXAMPLE?</vt:lpstr>
      <vt:lpstr>WHAT DEFENSES DOES PAUL MAKE  TO PRESENT HIMSELF AS AN EXAMPLE?</vt:lpstr>
      <vt:lpstr>WHAT DEFENSES DOES PAUL MAKE  TO PRESENT HIMSELF AS AN EXAMPLE?</vt:lpstr>
      <vt:lpstr>WHAT DEFENSES DOES PAUL MAKE  TO PRESENT HIMSELF AS AN EXAMPLE?</vt:lpstr>
      <vt:lpstr>PowerPoint Presentation</vt:lpstr>
      <vt:lpstr>WHAT DEFENSES DOES PAUL MAKE  TO PRESENT HIMSELF AS AN EXAMPLE?</vt:lpstr>
      <vt:lpstr>WHAT DEFENSES DOES PAUL MAKE  TO PRESENT HIMSELF AS AN EXAMPLE?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2801</cp:revision>
  <cp:lastPrinted>2014-10-05T15:08:28Z</cp:lastPrinted>
  <dcterms:created xsi:type="dcterms:W3CDTF">2007-10-20T20:09:35Z</dcterms:created>
  <dcterms:modified xsi:type="dcterms:W3CDTF">2014-10-28T18:53:03Z</dcterms:modified>
</cp:coreProperties>
</file>