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23" r:id="rId16"/>
    <p:sldMasterId id="2147510835" r:id="rId17"/>
    <p:sldMasterId id="2147510847" r:id="rId18"/>
    <p:sldMasterId id="2147510859" r:id="rId19"/>
    <p:sldMasterId id="2147510871" r:id="rId20"/>
    <p:sldMasterId id="2147510883" r:id="rId21"/>
    <p:sldMasterId id="2147510895" r:id="rId22"/>
    <p:sldMasterId id="2147510907" r:id="rId23"/>
    <p:sldMasterId id="2147510919" r:id="rId24"/>
  </p:sldMasterIdLst>
  <p:notesMasterIdLst>
    <p:notesMasterId r:id="rId36"/>
  </p:notesMasterIdLst>
  <p:handoutMasterIdLst>
    <p:handoutMasterId r:id="rId37"/>
  </p:handoutMasterIdLst>
  <p:sldIdLst>
    <p:sldId id="1626" r:id="rId25"/>
    <p:sldId id="2356" r:id="rId26"/>
    <p:sldId id="2358" r:id="rId27"/>
    <p:sldId id="2345" r:id="rId28"/>
    <p:sldId id="2375" r:id="rId29"/>
    <p:sldId id="2379" r:id="rId30"/>
    <p:sldId id="2376" r:id="rId31"/>
    <p:sldId id="2377" r:id="rId32"/>
    <p:sldId id="2372" r:id="rId33"/>
    <p:sldId id="2327" r:id="rId34"/>
    <p:sldId id="1929" r:id="rId35"/>
  </p:sldIdLst>
  <p:sldSz cx="9144000" cy="6858000" type="screen4x3"/>
  <p:notesSz cx="6858000" cy="9144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960"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 Target="slides/slide1.xml"/><Relationship Id="rId26" Type="http://schemas.openxmlformats.org/officeDocument/2006/relationships/slide" Target="slides/slide2.xml"/><Relationship Id="rId27" Type="http://schemas.openxmlformats.org/officeDocument/2006/relationships/slide" Target="slides/slide3.xml"/><Relationship Id="rId28" Type="http://schemas.openxmlformats.org/officeDocument/2006/relationships/slide" Target="slides/slide4.xml"/><Relationship Id="rId29" Type="http://schemas.openxmlformats.org/officeDocument/2006/relationships/slide" Target="slides/slide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6.xml"/><Relationship Id="rId31" Type="http://schemas.openxmlformats.org/officeDocument/2006/relationships/slide" Target="slides/slide7.xml"/><Relationship Id="rId32" Type="http://schemas.openxmlformats.org/officeDocument/2006/relationships/slide" Target="slides/slide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9.xml"/><Relationship Id="rId34" Type="http://schemas.openxmlformats.org/officeDocument/2006/relationships/slide" Target="slides/slide10.xml"/><Relationship Id="rId35" Type="http://schemas.openxmlformats.org/officeDocument/2006/relationships/slide" Target="slides/slide11.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7/7/14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7/7/14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spcBef>
                <a:spcPct val="0"/>
              </a:spcBef>
            </a:pPr>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62400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1597995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368322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872855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9854704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7893665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351531637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39432200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17851232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527916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24013788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2598BDC3-D6A9-1C4E-BA6B-8B78B559E0B5}" type="datetimeFigureOut">
              <a:rPr lang="en-US"/>
              <a:pPr>
                <a:defRPr/>
              </a:pPr>
              <a:t>7/7/14</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727D71AB-33BD-5A40-AC11-45E561B9EA57}" type="slidenum">
              <a:rPr lang="en-US"/>
              <a:pPr>
                <a:defRPr/>
              </a:pPr>
              <a:t>‹#›</a:t>
            </a:fld>
            <a:endParaRPr lang="en-US"/>
          </a:p>
        </p:txBody>
      </p:sp>
    </p:spTree>
    <p:extLst>
      <p:ext uri="{BB962C8B-B14F-4D97-AF65-F5344CB8AC3E}">
        <p14:creationId xmlns:p14="http://schemas.microsoft.com/office/powerpoint/2010/main" val="40305207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85356117-89FB-1746-950F-C0B15976967D}" type="datetimeFigureOut">
              <a:rPr lang="en-US"/>
              <a:pPr>
                <a:defRPr/>
              </a:pPr>
              <a:t>7/7/14</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B2DA95AA-748A-044B-9385-EF16CC7DEB21}" type="slidenum">
              <a:rPr lang="en-US"/>
              <a:pPr>
                <a:defRPr/>
              </a:pPr>
              <a:t>‹#›</a:t>
            </a:fld>
            <a:endParaRPr lang="en-US"/>
          </a:p>
        </p:txBody>
      </p:sp>
    </p:spTree>
    <p:extLst>
      <p:ext uri="{BB962C8B-B14F-4D97-AF65-F5344CB8AC3E}">
        <p14:creationId xmlns:p14="http://schemas.microsoft.com/office/powerpoint/2010/main" val="53239629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20E4429F-6B0E-4A46-AEC9-AAE8802FF0AC}" type="datetimeFigureOut">
              <a:rPr lang="en-US"/>
              <a:pPr>
                <a:defRPr/>
              </a:pPr>
              <a:t>7/7/14</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D2E4E904-0A61-0247-A2A4-1774BD96E294}" type="slidenum">
              <a:rPr lang="en-US"/>
              <a:pPr>
                <a:defRPr/>
              </a:pPr>
              <a:t>‹#›</a:t>
            </a:fld>
            <a:endParaRPr lang="en-US"/>
          </a:p>
        </p:txBody>
      </p:sp>
    </p:spTree>
    <p:extLst>
      <p:ext uri="{BB962C8B-B14F-4D97-AF65-F5344CB8AC3E}">
        <p14:creationId xmlns:p14="http://schemas.microsoft.com/office/powerpoint/2010/main" val="341169628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B73F337E-AD47-C840-8588-3A8BBCCE80A0}" type="datetimeFigureOut">
              <a:rPr lang="en-US"/>
              <a:pPr>
                <a:defRPr/>
              </a:pPr>
              <a:t>7/7/14</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104BA98E-6C82-7949-9B34-9498F4FFF0B0}" type="slidenum">
              <a:rPr lang="en-US"/>
              <a:pPr>
                <a:defRPr/>
              </a:pPr>
              <a:t>‹#›</a:t>
            </a:fld>
            <a:endParaRPr lang="en-US"/>
          </a:p>
        </p:txBody>
      </p:sp>
    </p:spTree>
    <p:extLst>
      <p:ext uri="{BB962C8B-B14F-4D97-AF65-F5344CB8AC3E}">
        <p14:creationId xmlns:p14="http://schemas.microsoft.com/office/powerpoint/2010/main" val="291305353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8AF43FE1-D75C-F348-B57E-52B4A070D4AD}" type="datetimeFigureOut">
              <a:rPr lang="en-US"/>
              <a:pPr>
                <a:defRPr/>
              </a:pPr>
              <a:t>7/7/14</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89B20A8E-E276-1345-8F4E-E5564D469B3B}" type="slidenum">
              <a:rPr lang="en-US"/>
              <a:pPr>
                <a:defRPr/>
              </a:pPr>
              <a:t>‹#›</a:t>
            </a:fld>
            <a:endParaRPr lang="en-US"/>
          </a:p>
        </p:txBody>
      </p:sp>
    </p:spTree>
    <p:extLst>
      <p:ext uri="{BB962C8B-B14F-4D97-AF65-F5344CB8AC3E}">
        <p14:creationId xmlns:p14="http://schemas.microsoft.com/office/powerpoint/2010/main" val="353829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BABDC13B-F089-2740-A3C3-5C7F56500750}" type="datetimeFigureOut">
              <a:rPr lang="en-US"/>
              <a:pPr>
                <a:defRPr/>
              </a:pPr>
              <a:t>7/7/14</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3086353F-2A6B-244E-8721-BC105FE91BE3}" type="slidenum">
              <a:rPr lang="en-US"/>
              <a:pPr>
                <a:defRPr/>
              </a:pPr>
              <a:t>‹#›</a:t>
            </a:fld>
            <a:endParaRPr lang="en-US"/>
          </a:p>
        </p:txBody>
      </p:sp>
    </p:spTree>
    <p:extLst>
      <p:ext uri="{BB962C8B-B14F-4D97-AF65-F5344CB8AC3E}">
        <p14:creationId xmlns:p14="http://schemas.microsoft.com/office/powerpoint/2010/main" val="101825385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C4BBB2A1-0DD6-0C4C-979E-DFEE60A49459}" type="datetimeFigureOut">
              <a:rPr lang="en-US"/>
              <a:pPr>
                <a:defRPr/>
              </a:pPr>
              <a:t>7/7/14</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5CBD9CAD-2B08-B54E-9AA8-4EACC5920451}" type="slidenum">
              <a:rPr lang="en-US"/>
              <a:pPr>
                <a:defRPr/>
              </a:pPr>
              <a:t>‹#›</a:t>
            </a:fld>
            <a:endParaRPr lang="en-US"/>
          </a:p>
        </p:txBody>
      </p:sp>
    </p:spTree>
    <p:extLst>
      <p:ext uri="{BB962C8B-B14F-4D97-AF65-F5344CB8AC3E}">
        <p14:creationId xmlns:p14="http://schemas.microsoft.com/office/powerpoint/2010/main" val="39616177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7264C1C4-A575-1940-BD3C-81F89E7523C3}" type="datetimeFigureOut">
              <a:rPr lang="en-US"/>
              <a:pPr>
                <a:defRPr/>
              </a:pPr>
              <a:t>7/7/14</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7403F70D-B1F3-D841-9F86-B9AC555C5A77}" type="slidenum">
              <a:rPr lang="en-US"/>
              <a:pPr>
                <a:defRPr/>
              </a:pPr>
              <a:t>‹#›</a:t>
            </a:fld>
            <a:endParaRPr lang="en-US"/>
          </a:p>
        </p:txBody>
      </p:sp>
    </p:spTree>
    <p:extLst>
      <p:ext uri="{BB962C8B-B14F-4D97-AF65-F5344CB8AC3E}">
        <p14:creationId xmlns:p14="http://schemas.microsoft.com/office/powerpoint/2010/main" val="381385949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0B7C6BC6-3F55-6B45-A8E1-C52F031E15E9}" type="datetimeFigureOut">
              <a:rPr lang="en-US"/>
              <a:pPr>
                <a:defRPr/>
              </a:pPr>
              <a:t>7/7/14</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6C8980B8-B51D-314A-BF91-FEAFC48A5162}" type="slidenum">
              <a:rPr lang="en-US"/>
              <a:pPr>
                <a:defRPr/>
              </a:pPr>
              <a:t>‹#›</a:t>
            </a:fld>
            <a:endParaRPr lang="en-US"/>
          </a:p>
        </p:txBody>
      </p:sp>
    </p:spTree>
    <p:extLst>
      <p:ext uri="{BB962C8B-B14F-4D97-AF65-F5344CB8AC3E}">
        <p14:creationId xmlns:p14="http://schemas.microsoft.com/office/powerpoint/2010/main" val="183714873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48784EF0-7A9D-E949-B4BA-3430874E28FF}" type="datetimeFigureOut">
              <a:rPr lang="en-US"/>
              <a:pPr>
                <a:defRPr/>
              </a:pPr>
              <a:t>7/7/14</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C7748971-B81B-8240-A247-1E7B53FAC915}" type="slidenum">
              <a:rPr lang="en-US"/>
              <a:pPr>
                <a:defRPr/>
              </a:pPr>
              <a:t>‹#›</a:t>
            </a:fld>
            <a:endParaRPr lang="en-US"/>
          </a:p>
        </p:txBody>
      </p:sp>
    </p:spTree>
    <p:extLst>
      <p:ext uri="{BB962C8B-B14F-4D97-AF65-F5344CB8AC3E}">
        <p14:creationId xmlns:p14="http://schemas.microsoft.com/office/powerpoint/2010/main" val="39907967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5E760024-5FEE-5F44-9606-D8EA48FD840E}" type="datetimeFigureOut">
              <a:rPr lang="en-US"/>
              <a:pPr>
                <a:defRPr/>
              </a:pPr>
              <a:t>7/7/14</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i="1">
                <a:ea typeface="ＭＳ Ｐゴシック" charset="0"/>
                <a:cs typeface="ＭＳ Ｐゴシック" charset="0"/>
              </a:defRPr>
            </a:lvl1pPr>
          </a:lstStyle>
          <a:p>
            <a:pPr>
              <a:defRPr/>
            </a:pPr>
            <a:fld id="{D842963C-68DD-9842-BDCE-AFE470830AB3}" type="slidenum">
              <a:rPr lang="en-US"/>
              <a:pPr>
                <a:defRPr/>
              </a:pPr>
              <a:t>‹#›</a:t>
            </a:fld>
            <a:endParaRPr lang="en-US"/>
          </a:p>
        </p:txBody>
      </p:sp>
    </p:spTree>
    <p:extLst>
      <p:ext uri="{BB962C8B-B14F-4D97-AF65-F5344CB8AC3E}">
        <p14:creationId xmlns:p14="http://schemas.microsoft.com/office/powerpoint/2010/main" val="1600846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2.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2.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564289579"/>
      </p:ext>
    </p:extLst>
  </p:cSld>
  <p:clrMap bg1="lt1" tx1="dk1" bg2="lt2" tx2="dk2" accent1="accent1" accent2="accent2" accent3="accent3" accent4="accent4" accent5="accent5" accent6="accent6" hlink="hlink" folHlink="folHlink"/>
  <p:sldLayoutIdLst>
    <p:sldLayoutId id="2147510824" r:id="rId1"/>
    <p:sldLayoutId id="2147510825" r:id="rId2"/>
    <p:sldLayoutId id="2147510826" r:id="rId3"/>
    <p:sldLayoutId id="2147510827" r:id="rId4"/>
    <p:sldLayoutId id="2147510828" r:id="rId5"/>
    <p:sldLayoutId id="2147510829" r:id="rId6"/>
    <p:sldLayoutId id="2147510830" r:id="rId7"/>
    <p:sldLayoutId id="2147510831" r:id="rId8"/>
    <p:sldLayoutId id="2147510832" r:id="rId9"/>
    <p:sldLayoutId id="2147510833" r:id="rId10"/>
    <p:sldLayoutId id="214751083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i="0">
                <a:solidFill>
                  <a:prstClr val="black">
                    <a:tint val="75000"/>
                  </a:prstClr>
                </a:solidFill>
                <a:latin typeface="Calibri"/>
                <a:ea typeface="+mn-ea"/>
                <a:cs typeface="+mn-cs"/>
              </a:defRPr>
            </a:lvl1pPr>
          </a:lstStyle>
          <a:p>
            <a:pPr>
              <a:defRPr/>
            </a:pPr>
            <a:fld id="{2D33982A-45E0-8E44-9FBB-3DD71A2863B2}" type="datetimeFigureOut">
              <a:rPr lang="en-US"/>
              <a:pPr>
                <a:defRPr/>
              </a:pPr>
              <a:t>7/7/14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i="0">
                <a:solidFill>
                  <a:prstClr val="black">
                    <a:tint val="75000"/>
                  </a:prstClr>
                </a:solidFill>
                <a:latin typeface="Calibri"/>
                <a:ea typeface="+mn-ea"/>
                <a:cs typeface="+mn-cs"/>
              </a:defRPr>
            </a:lvl1pPr>
          </a:lstStyle>
          <a:p>
            <a:pPr>
              <a:defRPr/>
            </a:pPr>
            <a:fld id="{A2393772-6F80-ED4F-B325-F8B0A0F01B67}" type="slidenum">
              <a:rPr lang="en-US"/>
              <a:pPr>
                <a:defRPr/>
              </a:pPr>
              <a:t>‹#›</a:t>
            </a:fld>
            <a:endParaRPr lang="en-US"/>
          </a:p>
        </p:txBody>
      </p:sp>
    </p:spTree>
    <p:extLst>
      <p:ext uri="{BB962C8B-B14F-4D97-AF65-F5344CB8AC3E}">
        <p14:creationId xmlns:p14="http://schemas.microsoft.com/office/powerpoint/2010/main" val="2307362752"/>
      </p:ext>
    </p:extLst>
  </p:cSld>
  <p:clrMap bg1="lt1" tx1="dk1" bg2="lt2" tx2="dk2" accent1="accent1" accent2="accent2" accent3="accent3" accent4="accent4" accent5="accent5" accent6="accent6" hlink="hlink" folHlink="folHlink"/>
  <p:sldLayoutIdLst>
    <p:sldLayoutId id="2147510920" r:id="rId1"/>
    <p:sldLayoutId id="2147510921" r:id="rId2"/>
    <p:sldLayoutId id="2147510922" r:id="rId3"/>
    <p:sldLayoutId id="2147510923" r:id="rId4"/>
    <p:sldLayoutId id="2147510924" r:id="rId5"/>
    <p:sldLayoutId id="2147510925" r:id="rId6"/>
    <p:sldLayoutId id="2147510926" r:id="rId7"/>
    <p:sldLayoutId id="2147510927" r:id="rId8"/>
    <p:sldLayoutId id="2147510928" r:id="rId9"/>
    <p:sldLayoutId id="2147510929" r:id="rId10"/>
    <p:sldLayoutId id="2147510930"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533400"/>
            <a:ext cx="8686800" cy="8382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676400"/>
            <a:ext cx="8458200" cy="5029200"/>
          </a:xfrm>
        </p:spPr>
        <p:txBody>
          <a:bodyPr/>
          <a:lstStyle/>
          <a:p>
            <a:pPr marL="514350" indent="-514350" eaLnBrk="1" hangingPunct="1">
              <a:buFont typeface="Eras Bold ITC" charset="0"/>
              <a:buAutoNum type="arabicPeriod"/>
            </a:pPr>
            <a:r>
              <a:rPr lang="en-US" dirty="0">
                <a:latin typeface="Candara" charset="0"/>
                <a:cs typeface="MS PGothic" charset="0"/>
              </a:rPr>
              <a:t>In what ways are you more convinced of your need for God’s secret and hidden wisdom in your life?</a:t>
            </a:r>
          </a:p>
          <a:p>
            <a:pPr marL="514350" indent="-514350" eaLnBrk="1" hangingPunct="1">
              <a:buFont typeface="Eras Bold ITC" charset="0"/>
              <a:buAutoNum type="arabicPeriod"/>
            </a:pPr>
            <a:endParaRPr lang="en-US" sz="2000" dirty="0">
              <a:latin typeface="Candara" charset="0"/>
              <a:cs typeface="MS PGothic" charset="0"/>
            </a:endParaRPr>
          </a:p>
          <a:p>
            <a:pPr marL="514350" indent="-514350" eaLnBrk="1" hangingPunct="1">
              <a:buFont typeface="Eras Bold ITC" charset="0"/>
              <a:buAutoNum type="arabicPeriod"/>
            </a:pPr>
            <a:r>
              <a:rPr lang="en-US" dirty="0">
                <a:latin typeface="Candara" charset="0"/>
                <a:cs typeface="MS PGothic" charset="0"/>
              </a:rPr>
              <a:t>If God’s secret wisdom is for your glorification in Christ, how does this wisdom change the way you view the worldly wisdom and success?</a:t>
            </a:r>
          </a:p>
          <a:p>
            <a:pPr marL="514350" indent="-514350" eaLnBrk="1" hangingPunct="1">
              <a:buFont typeface="Eras Bold ITC" charset="0"/>
              <a:buAutoNum type="arabicPeriod"/>
            </a:pPr>
            <a:endParaRPr lang="en-US" sz="2000" dirty="0">
              <a:latin typeface="Candara" charset="0"/>
              <a:cs typeface="MS PGothic" charset="0"/>
            </a:endParaRPr>
          </a:p>
          <a:p>
            <a:pPr marL="514350" indent="-514350" eaLnBrk="1" hangingPunct="1">
              <a:buFont typeface="Eras Bold ITC" charset="0"/>
              <a:buAutoNum type="arabicPeriod"/>
            </a:pPr>
            <a:r>
              <a:rPr lang="en-US" dirty="0">
                <a:latin typeface="Candara" charset="0"/>
                <a:cs typeface="MS PGothic" charset="0"/>
              </a:rPr>
              <a:t>If God’s secret wisdom is indeed taught by the Spirit, how will you become teachable to the Spirit and Scripture?</a:t>
            </a:r>
          </a:p>
        </p:txBody>
      </p:sp>
    </p:spTree>
    <p:extLst>
      <p:ext uri="{BB962C8B-B14F-4D97-AF65-F5344CB8AC3E}">
        <p14:creationId xmlns:p14="http://schemas.microsoft.com/office/powerpoint/2010/main" val="24364938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57200" y="2209800"/>
            <a:ext cx="8153400" cy="762000"/>
          </a:xfrm>
        </p:spPr>
        <p:txBody>
          <a:bodyPr/>
          <a:lstStyle/>
          <a:p>
            <a:pPr eaLnBrk="1" hangingPunct="1">
              <a:defRPr/>
            </a:pPr>
            <a:r>
              <a:rPr lang="en-US" sz="4000" b="1" i="1" dirty="0" smtClean="0">
                <a:effectLst>
                  <a:outerShdw blurRad="38100" dist="38100" dir="2700000" algn="tl">
                    <a:srgbClr val="DDDDDD"/>
                  </a:outerShdw>
                </a:effectLst>
                <a:latin typeface="Candara" charset="0"/>
                <a:ea typeface="MS PGothic" charset="0"/>
                <a:cs typeface="Arial" charset="0"/>
              </a:rPr>
              <a:t>God’s Secret Wisdom</a:t>
            </a:r>
            <a:endParaRPr lang="en-US" sz="40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09600" y="2971800"/>
            <a:ext cx="8001000" cy="23622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Studies in 1 Corinthians Series [7]</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1 Corinthians 2:6-13</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July 6,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4909783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685800"/>
          </a:xfrm>
        </p:spPr>
        <p:txBody>
          <a:bodyPr/>
          <a:lstStyle/>
          <a:p>
            <a:r>
              <a:rPr lang="en-US" sz="2800" b="1" dirty="0">
                <a:latin typeface="Candara" charset="0"/>
                <a:ea typeface="MS PGothic" charset="0"/>
                <a:cs typeface="Arial" charset="0"/>
              </a:rPr>
              <a:t>RECAP: PAUL’S WARNING AGAINST WISDOM OF MEN</a:t>
            </a:r>
          </a:p>
        </p:txBody>
      </p:sp>
      <p:sp>
        <p:nvSpPr>
          <p:cNvPr id="27651" name="Rectangle 3"/>
          <p:cNvSpPr>
            <a:spLocks noGrp="1" noChangeArrowheads="1"/>
          </p:cNvSpPr>
          <p:nvPr>
            <p:ph type="body" idx="1"/>
          </p:nvPr>
        </p:nvSpPr>
        <p:spPr>
          <a:xfrm>
            <a:off x="228601" y="1524000"/>
            <a:ext cx="8686799" cy="5334000"/>
          </a:xfrm>
        </p:spPr>
        <p:txBody>
          <a:bodyPr/>
          <a:lstStyle/>
          <a:p>
            <a:pPr marL="458788" indent="-458788">
              <a:defRPr/>
            </a:pPr>
            <a:r>
              <a:rPr lang="en-US" sz="2400" b="1" dirty="0">
                <a:latin typeface="Candara" charset="0"/>
                <a:ea typeface="MS PGothic" charset="0"/>
                <a:cs typeface="Arial" charset="0"/>
              </a:rPr>
              <a:t>It is </a:t>
            </a:r>
            <a:r>
              <a:rPr lang="en-US" sz="2400" b="1" dirty="0">
                <a:solidFill>
                  <a:srgbClr val="FF0000"/>
                </a:solidFill>
                <a:latin typeface="Candara" charset="0"/>
                <a:ea typeface="MS PGothic" charset="0"/>
                <a:cs typeface="Arial" charset="0"/>
              </a:rPr>
              <a:t>blinded to God’s power of salvation </a:t>
            </a:r>
            <a:r>
              <a:rPr lang="en-US" sz="2400" b="1" dirty="0">
                <a:latin typeface="Candara" charset="0"/>
                <a:ea typeface="MS PGothic" charset="0"/>
                <a:cs typeface="Arial" charset="0"/>
              </a:rPr>
              <a:t>through the word of the </a:t>
            </a:r>
            <a:r>
              <a:rPr lang="en-US" sz="2400" b="1" dirty="0" smtClean="0">
                <a:latin typeface="Candara" charset="0"/>
                <a:ea typeface="MS PGothic" charset="0"/>
                <a:cs typeface="Arial" charset="0"/>
              </a:rPr>
              <a:t>cross </a:t>
            </a:r>
            <a:r>
              <a:rPr lang="en-US" sz="2400" b="1" dirty="0">
                <a:latin typeface="Candara" charset="0"/>
                <a:ea typeface="MS PGothic" charset="0"/>
                <a:cs typeface="Arial" charset="0"/>
              </a:rPr>
              <a:t>(1:18).</a:t>
            </a:r>
          </a:p>
          <a:p>
            <a:pPr marL="458788" indent="-458788">
              <a:defRPr/>
            </a:pPr>
            <a:endParaRPr lang="en-US" sz="2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a:t>
            </a:r>
            <a:r>
              <a:rPr lang="en-US" sz="2400" b="1" dirty="0" smtClean="0">
                <a:latin typeface="Candara" charset="0"/>
                <a:ea typeface="MS PGothic" charset="0"/>
                <a:cs typeface="Arial" charset="0"/>
              </a:rPr>
              <a:t>is </a:t>
            </a:r>
            <a:r>
              <a:rPr lang="en-US" sz="2400" b="1" dirty="0" smtClean="0">
                <a:solidFill>
                  <a:srgbClr val="FF0000"/>
                </a:solidFill>
                <a:latin typeface="Candara" charset="0"/>
                <a:ea typeface="MS PGothic" charset="0"/>
                <a:cs typeface="Arial" charset="0"/>
              </a:rPr>
              <a:t>opposed by God’s choice</a:t>
            </a:r>
            <a:r>
              <a:rPr lang="en-US" sz="2400" b="1" dirty="0" smtClean="0">
                <a:latin typeface="Candara" charset="0"/>
                <a:ea typeface="MS PGothic" charset="0"/>
                <a:cs typeface="Arial" charset="0"/>
              </a:rPr>
              <a:t>—</a:t>
            </a:r>
            <a:r>
              <a:rPr lang="en-US" sz="2400" b="1" dirty="0">
                <a:latin typeface="Candara" charset="0"/>
                <a:ea typeface="MS PGothic" charset="0"/>
                <a:cs typeface="Arial" charset="0"/>
              </a:rPr>
              <a:t>God chooses what is foolish in the world to shame the wise (1:27).</a:t>
            </a:r>
          </a:p>
          <a:p>
            <a:pPr marL="458788" indent="-458788">
              <a:defRPr/>
            </a:pPr>
            <a:endParaRPr lang="en-US" sz="2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is </a:t>
            </a:r>
            <a:r>
              <a:rPr lang="en-US" sz="2400" b="1" dirty="0">
                <a:solidFill>
                  <a:srgbClr val="FF0000"/>
                </a:solidFill>
                <a:latin typeface="Candara" charset="0"/>
                <a:ea typeface="MS PGothic" charset="0"/>
                <a:cs typeface="Arial" charset="0"/>
              </a:rPr>
              <a:t>devoid of demonstration of the Spirit’s power </a:t>
            </a:r>
            <a:r>
              <a:rPr lang="en-US" sz="2400" b="1" dirty="0">
                <a:latin typeface="Candara" charset="0"/>
                <a:ea typeface="MS PGothic" charset="0"/>
                <a:cs typeface="Arial" charset="0"/>
              </a:rPr>
              <a:t>on which true faith rests (2:4-5).</a:t>
            </a:r>
          </a:p>
        </p:txBody>
      </p:sp>
    </p:spTree>
    <p:extLst>
      <p:ext uri="{BB962C8B-B14F-4D97-AF65-F5344CB8AC3E}">
        <p14:creationId xmlns:p14="http://schemas.microsoft.com/office/powerpoint/2010/main" val="1860790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WHAT ARE THE CHARACTERISTICS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GOD’S SECRET </a:t>
            </a:r>
            <a:r>
              <a:rPr lang="en-US" sz="2800" b="1" dirty="0" smtClean="0">
                <a:latin typeface="Candara" charset="0"/>
                <a:ea typeface="MS PGothic" charset="0"/>
                <a:cs typeface="Arial" charset="0"/>
              </a:rPr>
              <a:t>WISDOM?</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599" y="1295400"/>
            <a:ext cx="8837709" cy="5562600"/>
          </a:xfrm>
        </p:spPr>
        <p:txBody>
          <a:bodyPr/>
          <a:lstStyle/>
          <a:p>
            <a:pPr marL="458788" indent="-458788">
              <a:buNone/>
              <a:defRPr/>
            </a:pPr>
            <a:r>
              <a:rPr lang="en-US" sz="2400" b="1" dirty="0" smtClean="0">
                <a:latin typeface="Candara" charset="0"/>
                <a:ea typeface="MS PGothic" charset="0"/>
                <a:cs typeface="Arial" charset="0"/>
              </a:rPr>
              <a:t>1)	God’s </a:t>
            </a:r>
            <a:r>
              <a:rPr lang="en-US" sz="2400" b="1" dirty="0">
                <a:latin typeface="Candara" charset="0"/>
                <a:ea typeface="MS PGothic" charset="0"/>
                <a:cs typeface="Arial" charset="0"/>
              </a:rPr>
              <a:t>secret wisdom is </a:t>
            </a:r>
            <a:r>
              <a:rPr lang="en-US" sz="2400" b="1" dirty="0">
                <a:solidFill>
                  <a:srgbClr val="FF0000"/>
                </a:solidFill>
                <a:latin typeface="Candara" charset="0"/>
                <a:ea typeface="MS PGothic" charset="0"/>
                <a:cs typeface="Arial" charset="0"/>
              </a:rPr>
              <a:t>among the mature—not for the unregenerate. </a:t>
            </a:r>
            <a:endParaRPr lang="en-US" sz="2400" b="1" dirty="0" smtClean="0">
              <a:solidFill>
                <a:srgbClr val="FF0000"/>
              </a:solidFill>
              <a:latin typeface="Candara" charset="0"/>
              <a:ea typeface="MS PGothic" charset="0"/>
              <a:cs typeface="Arial" charset="0"/>
            </a:endParaRPr>
          </a:p>
          <a:p>
            <a:pPr marL="458788" indent="-458788">
              <a:buNone/>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300" i="1" baseline="30000" dirty="0" smtClean="0">
                <a:latin typeface="Candara"/>
                <a:cs typeface="Candara"/>
              </a:rPr>
              <a:t>6 </a:t>
            </a:r>
            <a:r>
              <a:rPr lang="en-US" sz="2300" i="1" dirty="0" smtClean="0">
                <a:latin typeface="Candara"/>
                <a:cs typeface="Candara"/>
              </a:rPr>
              <a:t>Yet </a:t>
            </a:r>
            <a:r>
              <a:rPr lang="en-US" sz="2300" i="1" dirty="0">
                <a:latin typeface="Candara"/>
                <a:cs typeface="Candara"/>
              </a:rPr>
              <a:t>among the mature we do impart wisdom, </a:t>
            </a:r>
            <a:br>
              <a:rPr lang="en-US" sz="2300" i="1" dirty="0">
                <a:latin typeface="Candara"/>
                <a:cs typeface="Candara"/>
              </a:rPr>
            </a:br>
            <a:r>
              <a:rPr lang="en-US" sz="2300" i="1" dirty="0">
                <a:latin typeface="Candara"/>
                <a:cs typeface="Candara"/>
              </a:rPr>
              <a:t>although it is not a wisdom of this age or of the rulers </a:t>
            </a:r>
            <a:br>
              <a:rPr lang="en-US" sz="2300" i="1" dirty="0">
                <a:latin typeface="Candara"/>
                <a:cs typeface="Candara"/>
              </a:rPr>
            </a:br>
            <a:r>
              <a:rPr lang="en-US" sz="2300" i="1" dirty="0">
                <a:latin typeface="Candara"/>
                <a:cs typeface="Candara"/>
              </a:rPr>
              <a:t>of this age, who are doomed to pass away. (v. 6) </a:t>
            </a:r>
            <a:endParaRPr lang="en-US" sz="2300" i="1" dirty="0" smtClean="0">
              <a:latin typeface="Candara"/>
              <a:cs typeface="Candara"/>
            </a:endParaRP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Having warned </a:t>
            </a:r>
            <a:r>
              <a:rPr lang="en-US" sz="2300" b="1" kern="1200" dirty="0" smtClean="0">
                <a:solidFill>
                  <a:prstClr val="black"/>
                </a:solidFill>
                <a:latin typeface="Candara" charset="0"/>
                <a:ea typeface="ＭＳ Ｐゴシック" charset="0"/>
                <a:cs typeface="Candara" charset="0"/>
              </a:rPr>
              <a:t>against the worldly wisdom in the church, </a:t>
            </a:r>
            <a:r>
              <a:rPr lang="en-US" sz="2300" b="1" kern="1200" dirty="0" smtClean="0">
                <a:solidFill>
                  <a:prstClr val="black"/>
                </a:solidFill>
                <a:latin typeface="Candara" charset="0"/>
                <a:ea typeface="ＭＳ Ｐゴシック" charset="0"/>
                <a:cs typeface="Candara" charset="0"/>
              </a:rPr>
              <a:t>Paul now brings up true wisdom that comes from </a:t>
            </a:r>
            <a:r>
              <a:rPr lang="en-US" sz="2300" b="1" kern="1200" dirty="0" smtClean="0">
                <a:solidFill>
                  <a:prstClr val="black"/>
                </a:solidFill>
                <a:latin typeface="Candara" charset="0"/>
                <a:ea typeface="ＭＳ Ｐゴシック" charset="0"/>
                <a:cs typeface="Candara" charset="0"/>
              </a:rPr>
              <a:t>God.</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But this wisdom of God has been hidden until now because the nature of God’s wisdom is incomprehensible to those whose spiritual eyes are opened by the Spirit of God.</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a:t>
            </a:r>
            <a:r>
              <a:rPr lang="en-US" sz="2300" b="1" kern="1200" dirty="0" smtClean="0">
                <a:solidFill>
                  <a:prstClr val="black"/>
                </a:solidFill>
                <a:latin typeface="Candara" charset="0"/>
                <a:ea typeface="ＭＳ Ｐゴシック" charset="0"/>
                <a:cs typeface="Candara" charset="0"/>
              </a:rPr>
              <a:t>mature” doesn’t mean spiritual elites but all those who are led by the Spirit </a:t>
            </a:r>
            <a:r>
              <a:rPr lang="en-US" sz="2300" b="1" kern="1200" dirty="0" smtClean="0">
                <a:solidFill>
                  <a:prstClr val="black"/>
                </a:solidFill>
                <a:latin typeface="Candara" charset="0"/>
                <a:ea typeface="ＭＳ Ｐゴシック" charset="0"/>
                <a:cs typeface="Candara" charset="0"/>
              </a:rPr>
              <a:t>(= “those who are spiritual” in </a:t>
            </a:r>
            <a:r>
              <a:rPr lang="en-US" sz="2300" b="1" kern="1200" dirty="0" smtClean="0">
                <a:solidFill>
                  <a:prstClr val="black"/>
                </a:solidFill>
                <a:latin typeface="Candara" charset="0"/>
                <a:ea typeface="ＭＳ Ｐゴシック" charset="0"/>
                <a:cs typeface="Candara" charset="0"/>
              </a:rPr>
              <a:t>v. </a:t>
            </a:r>
            <a:r>
              <a:rPr lang="en-US" sz="2300" b="1" kern="1200" dirty="0" smtClean="0">
                <a:solidFill>
                  <a:prstClr val="black"/>
                </a:solidFill>
                <a:latin typeface="Candara" charset="0"/>
                <a:ea typeface="ＭＳ Ｐゴシック" charset="0"/>
                <a:cs typeface="Candara" charset="0"/>
              </a:rPr>
              <a:t>13)</a:t>
            </a:r>
            <a:r>
              <a:rPr lang="en-US" sz="2300" b="1" kern="1200" dirty="0" smtClean="0">
                <a:solidFill>
                  <a:prstClr val="black"/>
                </a:solidFill>
                <a:latin typeface="Candara" charset="0"/>
                <a:ea typeface="ＭＳ Ｐゴシック" charset="0"/>
                <a:cs typeface="Candara" charset="0"/>
              </a:rPr>
              <a:t>.</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1502706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WHAT ARE THE CHARACTERISTICS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GOD’S SECRET </a:t>
            </a:r>
            <a:r>
              <a:rPr lang="en-US" sz="2800" b="1" dirty="0" smtClean="0">
                <a:latin typeface="Candara" charset="0"/>
                <a:ea typeface="MS PGothic" charset="0"/>
                <a:cs typeface="Arial" charset="0"/>
              </a:rPr>
              <a:t>WISDOM?</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None/>
              <a:defRPr/>
            </a:pPr>
            <a:r>
              <a:rPr lang="en-US" sz="2400" b="1" dirty="0" smtClean="0">
                <a:latin typeface="Candara" charset="0"/>
                <a:ea typeface="MS PGothic" charset="0"/>
                <a:cs typeface="Arial" charset="0"/>
              </a:rPr>
              <a:t>2)	God’s </a:t>
            </a:r>
            <a:r>
              <a:rPr lang="en-US" sz="2400" b="1" dirty="0">
                <a:latin typeface="Candara" charset="0"/>
                <a:ea typeface="MS PGothic" charset="0"/>
                <a:cs typeface="Arial" charset="0"/>
              </a:rPr>
              <a:t>secret wisdom is </a:t>
            </a:r>
            <a:r>
              <a:rPr lang="en-US" sz="2400" b="1" dirty="0">
                <a:solidFill>
                  <a:srgbClr val="FF0000"/>
                </a:solidFill>
                <a:latin typeface="Candara" charset="0"/>
                <a:ea typeface="MS PGothic" charset="0"/>
                <a:cs typeface="Arial" charset="0"/>
              </a:rPr>
              <a:t>from God—not from the wisdom or rulers of this age. </a:t>
            </a:r>
            <a:endParaRPr lang="en-US" sz="2400" b="1" dirty="0" smtClean="0">
              <a:solidFill>
                <a:srgbClr val="FF0000"/>
              </a:solidFill>
              <a:latin typeface="Candara" charset="0"/>
              <a:ea typeface="MS PGothic" charset="0"/>
              <a:cs typeface="Arial" charset="0"/>
            </a:endParaRPr>
          </a:p>
          <a:p>
            <a:pPr marL="458788" indent="-458788">
              <a:buNone/>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a:latin typeface="Candara"/>
                <a:cs typeface="Candara"/>
              </a:rPr>
              <a:t>8</a:t>
            </a:r>
            <a:r>
              <a:rPr lang="en-US" sz="2200" i="1" dirty="0">
                <a:latin typeface="Candara"/>
                <a:cs typeface="Candara"/>
              </a:rPr>
              <a:t> None of the rulers of this age understood this,</a:t>
            </a:r>
            <a:br>
              <a:rPr lang="en-US" sz="2200" i="1" dirty="0">
                <a:latin typeface="Candara"/>
                <a:cs typeface="Candara"/>
              </a:rPr>
            </a:br>
            <a:r>
              <a:rPr lang="en-US" sz="2200" i="1" dirty="0">
                <a:latin typeface="Candara"/>
                <a:cs typeface="Candara"/>
              </a:rPr>
              <a:t> for if they had, they would not have crucified the Lord of glory.</a:t>
            </a:r>
            <a:br>
              <a:rPr lang="en-US" sz="2200" i="1" dirty="0">
                <a:latin typeface="Candara"/>
                <a:cs typeface="Candara"/>
              </a:rPr>
            </a:br>
            <a:r>
              <a:rPr lang="en-US" sz="2200" i="1" dirty="0">
                <a:latin typeface="Candara"/>
                <a:cs typeface="Candara"/>
              </a:rPr>
              <a:t> </a:t>
            </a:r>
            <a:r>
              <a:rPr lang="en-US" sz="2200" i="1" baseline="30000" dirty="0">
                <a:latin typeface="Candara"/>
                <a:cs typeface="Candara"/>
              </a:rPr>
              <a:t>9 </a:t>
            </a:r>
            <a:r>
              <a:rPr lang="en-US" sz="2200" i="1" dirty="0">
                <a:latin typeface="Candara"/>
                <a:cs typeface="Candara"/>
              </a:rPr>
              <a:t>But, as it is written, “What no eye has seen, nor ear heard, nor the heart</a:t>
            </a:r>
            <a:br>
              <a:rPr lang="en-US" sz="2200" i="1" dirty="0">
                <a:latin typeface="Candara"/>
                <a:cs typeface="Candara"/>
              </a:rPr>
            </a:br>
            <a:r>
              <a:rPr lang="en-US" sz="2200" i="1" dirty="0">
                <a:latin typeface="Candara"/>
                <a:cs typeface="Candara"/>
              </a:rPr>
              <a:t> of man imagined, what God has prepared for those who love him”—</a:t>
            </a:r>
            <a:br>
              <a:rPr lang="en-US" sz="2200" i="1" dirty="0">
                <a:latin typeface="Candara"/>
                <a:cs typeface="Candara"/>
              </a:rPr>
            </a:br>
            <a:r>
              <a:rPr lang="en-US" sz="2200" i="1" baseline="30000" dirty="0">
                <a:latin typeface="Candara"/>
                <a:cs typeface="Candara"/>
              </a:rPr>
              <a:t>10 </a:t>
            </a:r>
            <a:r>
              <a:rPr lang="en-US" sz="2200" i="1" dirty="0">
                <a:latin typeface="Candara"/>
                <a:cs typeface="Candara"/>
              </a:rPr>
              <a:t>these things God has revealed to us through the Spirit. For the </a:t>
            </a:r>
            <a:br>
              <a:rPr lang="en-US" sz="2200" i="1" dirty="0">
                <a:latin typeface="Candara"/>
                <a:cs typeface="Candara"/>
              </a:rPr>
            </a:br>
            <a:r>
              <a:rPr lang="en-US" sz="2200" i="1" dirty="0">
                <a:latin typeface="Candara"/>
                <a:cs typeface="Candara"/>
              </a:rPr>
              <a:t>Spirit searches everything, even the depths of God.  (vs. 8-10) ) </a:t>
            </a:r>
            <a:endParaRPr lang="en-US" sz="2200" i="1" dirty="0" smtClean="0">
              <a:latin typeface="Candara"/>
              <a:cs typeface="Candara"/>
            </a:endParaRP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rulers of Paul’s days (i.e., high priests/Pharisees) didn’t understand the gospel of the cross through human wisdom.</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Why? This wisdom of God comes only from God; unless God reveals it to our hearts, we are blinded to the Lord of glory.</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God’s ways are not like men’s ways; nor God’s thoughts are higher than any human wisdom.</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329759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3" name="Rectangle 3"/>
          <p:cNvSpPr>
            <a:spLocks noGrp="1" noChangeArrowheads="1"/>
          </p:cNvSpPr>
          <p:nvPr>
            <p:ph type="body" idx="1"/>
          </p:nvPr>
        </p:nvSpPr>
        <p:spPr>
          <a:xfrm>
            <a:off x="228600" y="2057400"/>
            <a:ext cx="8763000" cy="4724400"/>
          </a:xfrm>
        </p:spPr>
        <p:txBody>
          <a:bodyPr/>
          <a:lstStyle/>
          <a:p>
            <a:pPr marL="0" indent="0" algn="ctr">
              <a:buNone/>
            </a:pPr>
            <a:r>
              <a:rPr lang="en-US" sz="2400" b="1" i="1" baseline="30000" dirty="0">
                <a:latin typeface="Candara"/>
                <a:cs typeface="Candara"/>
              </a:rPr>
              <a:t>8 </a:t>
            </a:r>
            <a:r>
              <a:rPr lang="en-US" sz="2400" b="1" i="1" dirty="0">
                <a:latin typeface="Candara"/>
                <a:cs typeface="Candara"/>
              </a:rPr>
              <a:t>For my thoughts are not your </a:t>
            </a:r>
            <a:r>
              <a:rPr lang="en-US" sz="2400" b="1" i="1" dirty="0" smtClean="0">
                <a:latin typeface="Candara"/>
                <a:cs typeface="Candara"/>
              </a:rPr>
              <a:t>thoughts,</a:t>
            </a:r>
            <a:br>
              <a:rPr lang="en-US" sz="2400" b="1" i="1" dirty="0" smtClean="0">
                <a:latin typeface="Candara"/>
                <a:cs typeface="Candara"/>
              </a:rPr>
            </a:br>
            <a:r>
              <a:rPr lang="en-US" sz="2400" b="1" i="1" dirty="0" smtClean="0">
                <a:latin typeface="Candara"/>
                <a:cs typeface="Candara"/>
              </a:rPr>
              <a:t>neither are your ways my ways, declares the Lord.</a:t>
            </a:r>
            <a:br>
              <a:rPr lang="en-US" sz="2400" b="1" i="1" dirty="0" smtClean="0">
                <a:latin typeface="Candara"/>
                <a:cs typeface="Candara"/>
              </a:rPr>
            </a:br>
            <a:r>
              <a:rPr lang="en-US" sz="2400" b="1" i="1" baseline="30000" dirty="0" smtClean="0">
                <a:latin typeface="Candara"/>
                <a:cs typeface="Candara"/>
              </a:rPr>
              <a:t>9 </a:t>
            </a:r>
            <a:r>
              <a:rPr lang="en-US" sz="2400" b="1" i="1" dirty="0" smtClean="0">
                <a:latin typeface="Candara"/>
                <a:cs typeface="Candara"/>
              </a:rPr>
              <a:t>For as the heavens are higher than the earth,</a:t>
            </a:r>
            <a:r>
              <a:rPr lang="en-US" sz="2400" b="1" i="1" dirty="0">
                <a:latin typeface="Candara"/>
                <a:cs typeface="Candara"/>
              </a:rPr>
              <a:t/>
            </a:r>
            <a:br>
              <a:rPr lang="en-US" sz="2400" b="1" i="1" dirty="0">
                <a:latin typeface="Candara"/>
                <a:cs typeface="Candara"/>
              </a:rPr>
            </a:br>
            <a:r>
              <a:rPr lang="en-US" sz="2400" b="1" i="1" dirty="0" smtClean="0">
                <a:latin typeface="Candara"/>
                <a:cs typeface="Candara"/>
              </a:rPr>
              <a:t>so are my ways higher than your ways</a:t>
            </a:r>
            <a:br>
              <a:rPr lang="en-US" sz="2400" b="1" i="1" dirty="0" smtClean="0">
                <a:latin typeface="Candara"/>
                <a:cs typeface="Candara"/>
              </a:rPr>
            </a:br>
            <a:r>
              <a:rPr lang="en-US" sz="2400" b="1" i="1" dirty="0" smtClean="0">
                <a:latin typeface="Candara"/>
                <a:cs typeface="Candara"/>
              </a:rPr>
              <a:t>and </a:t>
            </a:r>
            <a:r>
              <a:rPr lang="en-US" sz="2400" b="1" i="1" dirty="0">
                <a:latin typeface="Candara"/>
                <a:cs typeface="Candara"/>
              </a:rPr>
              <a:t>my thoughts than your thoughts.</a:t>
            </a:r>
            <a:br>
              <a:rPr lang="en-US" sz="2400" b="1" i="1" dirty="0">
                <a:latin typeface="Candara"/>
                <a:cs typeface="Candara"/>
              </a:rPr>
            </a:br>
            <a:r>
              <a:rPr lang="en-US" sz="2400" b="1" i="1" dirty="0">
                <a:latin typeface="Candara"/>
                <a:cs typeface="Candara"/>
              </a:rPr>
              <a:t>Isaiah </a:t>
            </a:r>
            <a:r>
              <a:rPr lang="en-US" sz="2400" b="1" i="1" dirty="0" smtClean="0">
                <a:latin typeface="Candara"/>
                <a:cs typeface="Candara"/>
              </a:rPr>
              <a:t>55:8</a:t>
            </a:r>
            <a:r>
              <a:rPr lang="en-US" sz="2400" b="1" i="1" dirty="0">
                <a:latin typeface="Candara"/>
                <a:cs typeface="Candara"/>
              </a:rPr>
              <a:t>-9 </a:t>
            </a:r>
          </a:p>
        </p:txBody>
      </p:sp>
    </p:spTree>
    <p:extLst>
      <p:ext uri="{BB962C8B-B14F-4D97-AF65-F5344CB8AC3E}">
        <p14:creationId xmlns:p14="http://schemas.microsoft.com/office/powerpoint/2010/main" val="13007905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WHAT ARE THE CHARACTERISTICS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GOD’S SECRET </a:t>
            </a:r>
            <a:r>
              <a:rPr lang="en-US" sz="2800" b="1" dirty="0" smtClean="0">
                <a:latin typeface="Candara" charset="0"/>
                <a:ea typeface="MS PGothic" charset="0"/>
                <a:cs typeface="Arial" charset="0"/>
              </a:rPr>
              <a:t>WISDOM?</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None/>
              <a:defRPr/>
            </a:pPr>
            <a:r>
              <a:rPr lang="en-US" sz="2400" b="1" dirty="0" smtClean="0">
                <a:latin typeface="Candara" charset="0"/>
                <a:ea typeface="MS PGothic" charset="0"/>
                <a:cs typeface="Arial" charset="0"/>
              </a:rPr>
              <a:t>3)	God’s </a:t>
            </a:r>
            <a:r>
              <a:rPr lang="en-US" sz="2400" b="1" dirty="0">
                <a:latin typeface="Candara" charset="0"/>
                <a:ea typeface="MS PGothic" charset="0"/>
                <a:cs typeface="Arial" charset="0"/>
              </a:rPr>
              <a:t>secret wisdom is </a:t>
            </a:r>
            <a:r>
              <a:rPr lang="en-US" sz="2400" b="1" dirty="0">
                <a:solidFill>
                  <a:srgbClr val="FF0000"/>
                </a:solidFill>
                <a:latin typeface="Candara" charset="0"/>
                <a:ea typeface="MS PGothic" charset="0"/>
                <a:cs typeface="Arial" charset="0"/>
              </a:rPr>
              <a:t>for the glorification of those who love God—not of those who love the world. </a:t>
            </a:r>
            <a:endParaRPr lang="en-US" sz="2400" b="1" dirty="0" smtClean="0">
              <a:solidFill>
                <a:srgbClr val="FF0000"/>
              </a:solidFill>
              <a:latin typeface="Candara" charset="0"/>
              <a:ea typeface="MS PGothic" charset="0"/>
              <a:cs typeface="Arial" charset="0"/>
            </a:endParaRPr>
          </a:p>
          <a:p>
            <a:pPr marL="458788" indent="-458788">
              <a:buNone/>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200" i="1" baseline="30000" dirty="0" smtClean="0">
                <a:latin typeface="Candara"/>
                <a:cs typeface="Candara"/>
              </a:rPr>
              <a:t>7</a:t>
            </a:r>
            <a:r>
              <a:rPr lang="en-US" sz="2200" i="1" dirty="0">
                <a:latin typeface="Candara"/>
                <a:cs typeface="Candara"/>
              </a:rPr>
              <a:t> But we impart a secret and hidden wisdom of God, </a:t>
            </a:r>
            <a:br>
              <a:rPr lang="en-US" sz="2200" i="1" dirty="0">
                <a:latin typeface="Candara"/>
                <a:cs typeface="Candara"/>
              </a:rPr>
            </a:br>
            <a:r>
              <a:rPr lang="en-US" sz="2200" i="1" dirty="0">
                <a:latin typeface="Candara"/>
                <a:cs typeface="Candara"/>
              </a:rPr>
              <a:t>which God decreed before the ages for our glory. (</a:t>
            </a:r>
            <a:r>
              <a:rPr lang="en-US" sz="2200" i="1" dirty="0" smtClean="0">
                <a:latin typeface="Candara"/>
                <a:cs typeface="Candara"/>
              </a:rPr>
              <a:t>v. 7)</a:t>
            </a:r>
          </a:p>
          <a:p>
            <a:pPr marL="0" indent="0" algn="ctr">
              <a:spcBef>
                <a:spcPts val="0"/>
              </a:spcBef>
              <a:buNone/>
            </a:pPr>
            <a:endParaRPr lang="en-US" sz="800" i="1" dirty="0">
              <a:latin typeface="Candara"/>
              <a:cs typeface="Candara"/>
            </a:endParaRPr>
          </a:p>
          <a:p>
            <a:pPr marL="0" indent="0" algn="ctr">
              <a:spcBef>
                <a:spcPts val="0"/>
              </a:spcBef>
              <a:buNone/>
            </a:pPr>
            <a:r>
              <a:rPr lang="en-US" sz="2200" i="1" baseline="30000" dirty="0">
                <a:latin typeface="Candara"/>
                <a:cs typeface="Candara"/>
              </a:rPr>
              <a:t>2 </a:t>
            </a:r>
            <a:r>
              <a:rPr lang="en-US" sz="2200" i="1" dirty="0">
                <a:latin typeface="Candara"/>
                <a:cs typeface="Candara"/>
              </a:rPr>
              <a:t>Through him we have also obtained access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by </a:t>
            </a:r>
            <a:r>
              <a:rPr lang="en-US" sz="2200" i="1" dirty="0">
                <a:latin typeface="Candara"/>
                <a:cs typeface="Candara"/>
              </a:rPr>
              <a:t>faith into this grace in which we stand, and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we </a:t>
            </a:r>
            <a:r>
              <a:rPr lang="en-US" sz="2200" i="1" dirty="0">
                <a:latin typeface="Candara"/>
                <a:cs typeface="Candara"/>
              </a:rPr>
              <a:t>rejoice in hope of the glory of </a:t>
            </a:r>
            <a:r>
              <a:rPr lang="en-US" sz="2200" i="1" dirty="0" smtClean="0">
                <a:latin typeface="Candara"/>
                <a:cs typeface="Candara"/>
              </a:rPr>
              <a:t>God.</a:t>
            </a:r>
            <a:br>
              <a:rPr lang="en-US" sz="2200" i="1" dirty="0" smtClean="0">
                <a:latin typeface="Candara"/>
                <a:cs typeface="Candara"/>
              </a:rPr>
            </a:br>
            <a:r>
              <a:rPr lang="en-US" sz="2200" i="1" dirty="0" smtClean="0">
                <a:latin typeface="Candara"/>
                <a:cs typeface="Candara"/>
              </a:rPr>
              <a:t>Romans 5:2</a:t>
            </a:r>
          </a:p>
          <a:p>
            <a:pPr marL="0" indent="0" algn="ctr">
              <a:spcBef>
                <a:spcPts val="0"/>
              </a:spcBef>
              <a:buNone/>
            </a:pPr>
            <a:endParaRPr lang="en-US" sz="10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 ultimate purpose of God’s secret wisdom is to restore our glory in the glory of eternal God </a:t>
            </a:r>
            <a:r>
              <a:rPr lang="en-US" sz="2300" b="1" kern="1200" dirty="0" smtClean="0">
                <a:solidFill>
                  <a:prstClr val="black"/>
                </a:solidFill>
                <a:latin typeface="Candara" charset="0"/>
                <a:ea typeface="ＭＳ Ｐゴシック" charset="0"/>
                <a:cs typeface="Candara" charset="0"/>
              </a:rPr>
              <a:t>(i.e., eternal </a:t>
            </a:r>
            <a:r>
              <a:rPr lang="en-US" sz="2300" b="1" kern="1200" dirty="0" smtClean="0">
                <a:solidFill>
                  <a:prstClr val="black"/>
                </a:solidFill>
                <a:latin typeface="Candara" charset="0"/>
                <a:ea typeface="ＭＳ Ｐゴシック" charset="0"/>
                <a:cs typeface="Candara" charset="0"/>
              </a:rPr>
              <a:t>salvation).</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God has chosen what is seemingly </a:t>
            </a:r>
            <a:r>
              <a:rPr lang="en-US" sz="2300" b="1" kern="1200" dirty="0" smtClean="0">
                <a:solidFill>
                  <a:prstClr val="black"/>
                </a:solidFill>
                <a:latin typeface="Candara" charset="0"/>
                <a:ea typeface="ＭＳ Ｐゴシック" charset="0"/>
                <a:cs typeface="Candara" charset="0"/>
              </a:rPr>
              <a:t>foolish </a:t>
            </a:r>
            <a:r>
              <a:rPr lang="en-US" sz="2300" b="1" kern="1200" dirty="0" smtClean="0">
                <a:solidFill>
                  <a:prstClr val="black"/>
                </a:solidFill>
                <a:latin typeface="Candara" charset="0"/>
                <a:ea typeface="ＭＳ Ｐゴシック" charset="0"/>
                <a:cs typeface="Candara" charset="0"/>
              </a:rPr>
              <a:t>in the world to bring out his </a:t>
            </a:r>
            <a:r>
              <a:rPr lang="en-US" sz="2300" b="1" kern="1200" dirty="0" smtClean="0">
                <a:solidFill>
                  <a:prstClr val="black"/>
                </a:solidFill>
                <a:latin typeface="Candara" charset="0"/>
                <a:ea typeface="ＭＳ Ｐゴシック" charset="0"/>
                <a:cs typeface="Candara" charset="0"/>
              </a:rPr>
              <a:t>wisdom </a:t>
            </a:r>
            <a:r>
              <a:rPr lang="en-US" sz="2300" b="1" kern="1200" dirty="0" smtClean="0">
                <a:solidFill>
                  <a:prstClr val="black"/>
                </a:solidFill>
                <a:latin typeface="Candara" charset="0"/>
                <a:ea typeface="ＭＳ Ｐゴシック" charset="0"/>
                <a:cs typeface="Candara" charset="0"/>
              </a:rPr>
              <a:t>in saving those whom he chose.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Hence, we must </a:t>
            </a:r>
            <a:r>
              <a:rPr lang="en-US" sz="2300" b="1" kern="1200" dirty="0" smtClean="0">
                <a:solidFill>
                  <a:prstClr val="black"/>
                </a:solidFill>
                <a:latin typeface="Candara" charset="0"/>
                <a:ea typeface="ＭＳ Ｐゴシック" charset="0"/>
                <a:cs typeface="Candara" charset="0"/>
              </a:rPr>
              <a:t>see our salvation as </a:t>
            </a:r>
            <a:r>
              <a:rPr lang="en-US" sz="2300" b="1" kern="1200" dirty="0" smtClean="0">
                <a:solidFill>
                  <a:prstClr val="black"/>
                </a:solidFill>
                <a:latin typeface="Candara" charset="0"/>
                <a:ea typeface="ＭＳ Ｐゴシック" charset="0"/>
                <a:cs typeface="Candara" charset="0"/>
              </a:rPr>
              <a:t>a result </a:t>
            </a:r>
            <a:r>
              <a:rPr lang="en-US" sz="2300" b="1" kern="1200" dirty="0" smtClean="0">
                <a:solidFill>
                  <a:prstClr val="black"/>
                </a:solidFill>
                <a:latin typeface="Candara" charset="0"/>
                <a:ea typeface="ＭＳ Ｐゴシック" charset="0"/>
                <a:cs typeface="Candara" charset="0"/>
              </a:rPr>
              <a:t>from </a:t>
            </a:r>
            <a:r>
              <a:rPr lang="en-US" sz="2300" b="1" kern="1200" dirty="0" smtClean="0">
                <a:solidFill>
                  <a:prstClr val="black"/>
                </a:solidFill>
                <a:latin typeface="Candara" charset="0"/>
                <a:ea typeface="ＭＳ Ｐゴシック" charset="0"/>
                <a:cs typeface="Candara" charset="0"/>
              </a:rPr>
              <a:t>God’s </a:t>
            </a:r>
            <a:r>
              <a:rPr lang="en-US" sz="2300" b="1" kern="1200" dirty="0" smtClean="0">
                <a:solidFill>
                  <a:prstClr val="black"/>
                </a:solidFill>
                <a:latin typeface="Candara" charset="0"/>
                <a:ea typeface="ＭＳ Ｐゴシック" charset="0"/>
                <a:cs typeface="Candara" charset="0"/>
              </a:rPr>
              <a:t>sovereign grace and wisdom.</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4221821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WHAT ARE THE CHARACTERISTICS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OF </a:t>
            </a:r>
            <a:r>
              <a:rPr lang="en-US" sz="2800" b="1" dirty="0">
                <a:latin typeface="Candara" charset="0"/>
                <a:ea typeface="MS PGothic" charset="0"/>
                <a:cs typeface="Arial" charset="0"/>
              </a:rPr>
              <a:t>GOD’S SECRET </a:t>
            </a:r>
            <a:r>
              <a:rPr lang="en-US" sz="2800" b="1" dirty="0" smtClean="0">
                <a:latin typeface="Candara" charset="0"/>
                <a:ea typeface="MS PGothic" charset="0"/>
                <a:cs typeface="Arial" charset="0"/>
              </a:rPr>
              <a:t>WISDOM?</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162140" y="1295400"/>
            <a:ext cx="8904168" cy="5562600"/>
          </a:xfrm>
        </p:spPr>
        <p:txBody>
          <a:bodyPr/>
          <a:lstStyle/>
          <a:p>
            <a:pPr marL="458788" indent="-458788">
              <a:buNone/>
              <a:defRPr/>
            </a:pPr>
            <a:r>
              <a:rPr lang="en-US" sz="2400" b="1" dirty="0" smtClean="0">
                <a:latin typeface="Candara" charset="0"/>
                <a:ea typeface="MS PGothic" charset="0"/>
                <a:cs typeface="Arial" charset="0"/>
              </a:rPr>
              <a:t>4)	God’s </a:t>
            </a:r>
            <a:r>
              <a:rPr lang="en-US" sz="2400" b="1" dirty="0">
                <a:latin typeface="Candara" charset="0"/>
                <a:ea typeface="MS PGothic" charset="0"/>
                <a:cs typeface="Arial" charset="0"/>
              </a:rPr>
              <a:t>secret wisdom is </a:t>
            </a:r>
            <a:r>
              <a:rPr lang="en-US" sz="2400" b="1" dirty="0">
                <a:solidFill>
                  <a:srgbClr val="FF0000"/>
                </a:solidFill>
                <a:latin typeface="Candara" charset="0"/>
                <a:ea typeface="MS PGothic" charset="0"/>
                <a:cs typeface="Arial" charset="0"/>
              </a:rPr>
              <a:t>taught by the Spirit—not by human wisdom. </a:t>
            </a:r>
            <a:endParaRPr lang="en-US" sz="2400" b="1" dirty="0" smtClean="0">
              <a:solidFill>
                <a:srgbClr val="FF0000"/>
              </a:solidFill>
              <a:latin typeface="Candara" charset="0"/>
              <a:ea typeface="MS PGothic" charset="0"/>
              <a:cs typeface="Arial" charset="0"/>
            </a:endParaRPr>
          </a:p>
          <a:p>
            <a:pPr marL="458788" indent="-458788">
              <a:buNone/>
              <a:defRPr/>
            </a:pPr>
            <a:endParaRPr lang="en-US" sz="1000" i="1" dirty="0" smtClean="0">
              <a:solidFill>
                <a:srgbClr val="FF0000"/>
              </a:solidFill>
              <a:latin typeface="Candara" charset="0"/>
              <a:ea typeface="MS PGothic" charset="0"/>
              <a:cs typeface="Candara" charset="0"/>
            </a:endParaRPr>
          </a:p>
          <a:p>
            <a:pPr marL="0" indent="0" algn="ctr">
              <a:spcBef>
                <a:spcPts val="0"/>
              </a:spcBef>
              <a:buNone/>
            </a:pPr>
            <a:r>
              <a:rPr lang="en-US" sz="2150" i="1" baseline="30000" dirty="0" smtClean="0">
                <a:latin typeface="Candara"/>
                <a:cs typeface="Candara"/>
              </a:rPr>
              <a:t>11</a:t>
            </a:r>
            <a:r>
              <a:rPr lang="en-US" sz="2150" i="1" dirty="0">
                <a:latin typeface="Candara"/>
                <a:cs typeface="Candara"/>
              </a:rPr>
              <a:t> For who knows a person's thoughts except the spirit of that person, </a:t>
            </a:r>
            <a:br>
              <a:rPr lang="en-US" sz="2150" i="1" dirty="0">
                <a:latin typeface="Candara"/>
                <a:cs typeface="Candara"/>
              </a:rPr>
            </a:br>
            <a:r>
              <a:rPr lang="en-US" sz="2150" i="1" dirty="0">
                <a:latin typeface="Candara"/>
                <a:cs typeface="Candara"/>
              </a:rPr>
              <a:t>which is in him? So also no one comprehends the thoughts of God except </a:t>
            </a:r>
            <a:br>
              <a:rPr lang="en-US" sz="2150" i="1" dirty="0">
                <a:latin typeface="Candara"/>
                <a:cs typeface="Candara"/>
              </a:rPr>
            </a:br>
            <a:r>
              <a:rPr lang="en-US" sz="2150" i="1" dirty="0">
                <a:latin typeface="Candara"/>
                <a:cs typeface="Candara"/>
              </a:rPr>
              <a:t>the Spirit of God. </a:t>
            </a:r>
            <a:r>
              <a:rPr lang="en-US" sz="2150" i="1" baseline="30000" dirty="0">
                <a:latin typeface="Candara"/>
                <a:cs typeface="Candara"/>
              </a:rPr>
              <a:t>12 </a:t>
            </a:r>
            <a:r>
              <a:rPr lang="en-US" sz="2150" i="1" dirty="0">
                <a:latin typeface="Candara"/>
                <a:cs typeface="Candara"/>
              </a:rPr>
              <a:t>Now we have received not the spirit of the world, but the </a:t>
            </a:r>
            <a:br>
              <a:rPr lang="en-US" sz="2150" i="1" dirty="0">
                <a:latin typeface="Candara"/>
                <a:cs typeface="Candara"/>
              </a:rPr>
            </a:br>
            <a:r>
              <a:rPr lang="en-US" sz="2150" i="1" dirty="0">
                <a:latin typeface="Candara"/>
                <a:cs typeface="Candara"/>
              </a:rPr>
              <a:t>Spirit who is from God, that we might understand the things freely given us by </a:t>
            </a:r>
            <a:br>
              <a:rPr lang="en-US" sz="2150" i="1" dirty="0">
                <a:latin typeface="Candara"/>
                <a:cs typeface="Candara"/>
              </a:rPr>
            </a:br>
            <a:r>
              <a:rPr lang="en-US" sz="2150" i="1" dirty="0">
                <a:latin typeface="Candara"/>
                <a:cs typeface="Candara"/>
              </a:rPr>
              <a:t>God. </a:t>
            </a:r>
            <a:r>
              <a:rPr lang="en-US" sz="2150" i="1" baseline="30000" dirty="0">
                <a:latin typeface="Candara"/>
                <a:cs typeface="Candara"/>
              </a:rPr>
              <a:t>13 </a:t>
            </a:r>
            <a:r>
              <a:rPr lang="en-US" sz="2150" i="1" dirty="0">
                <a:latin typeface="Candara"/>
                <a:cs typeface="Candara"/>
              </a:rPr>
              <a:t>And we impart this in words not taught by human wisdom but taught </a:t>
            </a:r>
            <a:br>
              <a:rPr lang="en-US" sz="2150" i="1" dirty="0">
                <a:latin typeface="Candara"/>
                <a:cs typeface="Candara"/>
              </a:rPr>
            </a:br>
            <a:r>
              <a:rPr lang="en-US" sz="2150" i="1" dirty="0">
                <a:latin typeface="Candara"/>
                <a:cs typeface="Candara"/>
              </a:rPr>
              <a:t>by the Spirit, interpreting spiritual truths to those who are spiritual. (vs. 11-</a:t>
            </a:r>
            <a:r>
              <a:rPr lang="en-US" sz="2150" i="1" dirty="0" smtClean="0">
                <a:latin typeface="Candara"/>
                <a:cs typeface="Candara"/>
              </a:rPr>
              <a:t>13)</a:t>
            </a: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So, how is God’s secret wisdom revealed? It is </a:t>
            </a:r>
            <a:r>
              <a:rPr lang="en-US" sz="2300" b="1" kern="1200" dirty="0" smtClean="0">
                <a:solidFill>
                  <a:prstClr val="black"/>
                </a:solidFill>
                <a:latin typeface="Candara" charset="0"/>
                <a:ea typeface="ＭＳ Ｐゴシック" charset="0"/>
                <a:cs typeface="Candara" charset="0"/>
              </a:rPr>
              <a:t>the work of the Holy Spirit</a:t>
            </a:r>
            <a:r>
              <a:rPr lang="en-US" sz="2300" b="1" kern="1200" dirty="0" smtClean="0">
                <a:solidFill>
                  <a:prstClr val="black"/>
                </a:solidFill>
                <a:latin typeface="Candara" charset="0"/>
                <a:ea typeface="ＭＳ Ｐゴシック" charset="0"/>
                <a:cs typeface="Candara" charset="0"/>
              </a:rPr>
              <a:t>—searching</a:t>
            </a:r>
            <a:r>
              <a:rPr lang="en-US" sz="2300" b="1" kern="1200" dirty="0" smtClean="0">
                <a:solidFill>
                  <a:prstClr val="black"/>
                </a:solidFill>
                <a:latin typeface="Candara" charset="0"/>
                <a:ea typeface="ＭＳ Ｐゴシック" charset="0"/>
                <a:cs typeface="Candara" charset="0"/>
              </a:rPr>
              <a:t>, revealing, </a:t>
            </a:r>
            <a:r>
              <a:rPr lang="en-US" sz="2300" b="1" kern="1200" dirty="0" smtClean="0">
                <a:solidFill>
                  <a:prstClr val="black"/>
                </a:solidFill>
                <a:latin typeface="Candara" charset="0"/>
                <a:ea typeface="ＭＳ Ｐゴシック" charset="0"/>
                <a:cs typeface="Candara" charset="0"/>
              </a:rPr>
              <a:t>inspiring, and enlightening</a:t>
            </a:r>
            <a:r>
              <a:rPr lang="en-US" sz="2300" b="1" kern="1200" dirty="0" smtClean="0">
                <a:solidFill>
                  <a:prstClr val="black"/>
                </a:solidFill>
                <a:latin typeface="Candara" charset="0"/>
                <a:ea typeface="ＭＳ Ｐゴシック" charset="0"/>
                <a:cs typeface="Candara" charset="0"/>
              </a:rPr>
              <a:t>.</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is why Paul imparts what was revealed and taught by the </a:t>
            </a:r>
            <a:r>
              <a:rPr lang="en-US" sz="2300" b="1" kern="1200" dirty="0">
                <a:solidFill>
                  <a:prstClr val="black"/>
                </a:solidFill>
                <a:latin typeface="Candara" charset="0"/>
                <a:ea typeface="ＭＳ Ｐゴシック" charset="0"/>
                <a:cs typeface="Candara" charset="0"/>
              </a:rPr>
              <a:t>Holy Spirit as one of the Apostles of </a:t>
            </a:r>
            <a:r>
              <a:rPr lang="en-US" sz="2300" b="1" kern="1200" dirty="0" smtClean="0">
                <a:solidFill>
                  <a:prstClr val="black"/>
                </a:solidFill>
                <a:latin typeface="Candara" charset="0"/>
                <a:ea typeface="ＭＳ Ｐゴシック" charset="0"/>
                <a:cs typeface="Candara" charset="0"/>
              </a:rPr>
              <a:t>Christ [as God’s Word].</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For us, we must be open and teachable to the indwelling Spirit who illumines Scripture, his revelation.</a:t>
            </a:r>
          </a:p>
          <a:p>
            <a:pPr marL="0" indent="0" algn="ctr">
              <a:buNone/>
            </a:pPr>
            <a:endParaRPr lang="en-US" sz="800" i="1" dirty="0">
              <a:latin typeface="Candara"/>
              <a:cs typeface="Candara"/>
            </a:endParaRPr>
          </a:p>
        </p:txBody>
      </p:sp>
    </p:spTree>
    <p:extLst>
      <p:ext uri="{BB962C8B-B14F-4D97-AF65-F5344CB8AC3E}">
        <p14:creationId xmlns:p14="http://schemas.microsoft.com/office/powerpoint/2010/main" val="39690784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7" name="Rectangle 3"/>
          <p:cNvSpPr>
            <a:spLocks noGrp="1" noChangeArrowheads="1"/>
          </p:cNvSpPr>
          <p:nvPr>
            <p:ph type="body" idx="1"/>
          </p:nvPr>
        </p:nvSpPr>
        <p:spPr>
          <a:xfrm>
            <a:off x="304801" y="381000"/>
            <a:ext cx="8458200" cy="6324600"/>
          </a:xfrm>
        </p:spPr>
        <p:txBody>
          <a:bodyPr/>
          <a:lstStyle/>
          <a:p>
            <a:pPr>
              <a:spcBef>
                <a:spcPct val="0"/>
              </a:spcBef>
              <a:defRPr/>
            </a:pPr>
            <a:r>
              <a:rPr lang="en-US" sz="2800" dirty="0">
                <a:solidFill>
                  <a:srgbClr val="800000"/>
                </a:solidFill>
                <a:latin typeface="Candara" charset="0"/>
                <a:cs typeface="ＭＳ Ｐゴシック" charset="0"/>
              </a:rPr>
              <a:t>Who Hears the Wisdom of God?</a:t>
            </a:r>
          </a:p>
          <a:p>
            <a:pPr algn="just">
              <a:spcBef>
                <a:spcPts val="0"/>
              </a:spcBef>
              <a:defRPr/>
            </a:pPr>
            <a:r>
              <a:rPr lang="en-US" dirty="0" smtClean="0"/>
              <a:t>Finally</a:t>
            </a:r>
            <a:r>
              <a:rPr lang="en-US" dirty="0"/>
              <a:t>, remember this: the rulers of this age who did not receive the wisdom of God, who did not see in Jesus the Lord of glory and the hope of glory, are coming to nothing (v. 6). They are doomed to pass away. It is not for such that the wisdom of God has promised and prepared a glorious future. Rather it is for those who love him, for those who cherish Christ precisely in his suffering, as the Lord of glory. These are the ones who have ears to hear the wisdom of God and who will be glorified by it in the age to come. So let us make every effort to lay aside all hunger for power and all jealousy and strife and in meekness open ourselves to the wisdom of God.</a:t>
            </a:r>
          </a:p>
          <a:p>
            <a:pPr algn="r">
              <a:spcBef>
                <a:spcPts val="0"/>
              </a:spcBef>
              <a:defRPr/>
            </a:pPr>
            <a:r>
              <a:rPr lang="en-US" dirty="0"/>
              <a:t> — John Piper </a:t>
            </a:r>
          </a:p>
        </p:txBody>
      </p:sp>
    </p:spTree>
    <p:extLst>
      <p:ext uri="{BB962C8B-B14F-4D97-AF65-F5344CB8AC3E}">
        <p14:creationId xmlns:p14="http://schemas.microsoft.com/office/powerpoint/2010/main" val="21979145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NormalPau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48486</TotalTime>
  <Words>368</Words>
  <Application>Microsoft Macintosh PowerPoint</Application>
  <PresentationFormat>On-screen Show (4:3)</PresentationFormat>
  <Paragraphs>56</Paragraphs>
  <Slides>11</Slides>
  <Notes>9</Notes>
  <HiddenSlides>0</HiddenSlides>
  <MMClips>0</MMClips>
  <ScaleCrop>false</ScaleCrop>
  <HeadingPairs>
    <vt:vector size="4" baseType="variant">
      <vt:variant>
        <vt:lpstr>Theme</vt:lpstr>
      </vt:variant>
      <vt:variant>
        <vt:i4>24</vt:i4>
      </vt:variant>
      <vt:variant>
        <vt:lpstr>Slide Titles</vt:lpstr>
      </vt:variant>
      <vt:variant>
        <vt:i4>11</vt:i4>
      </vt:variant>
    </vt:vector>
  </HeadingPairs>
  <TitlesOfParts>
    <vt:vector size="35"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2_Normal</vt:lpstr>
      <vt:lpstr>17_Default Design</vt:lpstr>
      <vt:lpstr>14_Default Design</vt:lpstr>
      <vt:lpstr>15_Default Design</vt:lpstr>
      <vt:lpstr>16_Default Design</vt:lpstr>
      <vt:lpstr>18_Default Design</vt:lpstr>
      <vt:lpstr>19_Default Design</vt:lpstr>
      <vt:lpstr>20_Default Design</vt:lpstr>
      <vt:lpstr>NormalPaul</vt:lpstr>
      <vt:lpstr>PowerPoint Presentation</vt:lpstr>
      <vt:lpstr>God’s Secret Wisdom</vt:lpstr>
      <vt:lpstr>RECAP: PAUL’S WARNING AGAINST WISDOM OF MEN</vt:lpstr>
      <vt:lpstr>WHAT ARE THE CHARACTERISTICS  OF GOD’S SECRET WISDOM?</vt:lpstr>
      <vt:lpstr>WHAT ARE THE CHARACTERISTICS  OF GOD’S SECRET WISDOM?</vt:lpstr>
      <vt:lpstr>PowerPoint Presentation</vt:lpstr>
      <vt:lpstr>WHAT ARE THE CHARACTERISTICS  OF GOD’S SECRET WISDOM?</vt:lpstr>
      <vt:lpstr>WHAT ARE THE CHARACTERISTICS  OF GOD’S SECRET WISDOM?</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2565</cp:revision>
  <cp:lastPrinted>2014-03-23T15:54:46Z</cp:lastPrinted>
  <dcterms:created xsi:type="dcterms:W3CDTF">2007-10-20T20:09:35Z</dcterms:created>
  <dcterms:modified xsi:type="dcterms:W3CDTF">2014-07-07T14:06:39Z</dcterms:modified>
</cp:coreProperties>
</file>