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23" r:id="rId16"/>
    <p:sldMasterId id="2147510835" r:id="rId17"/>
    <p:sldMasterId id="2147510847" r:id="rId18"/>
    <p:sldMasterId id="2147510859" r:id="rId19"/>
    <p:sldMasterId id="2147510871" r:id="rId20"/>
    <p:sldMasterId id="2147510883" r:id="rId21"/>
    <p:sldMasterId id="2147510895" r:id="rId22"/>
    <p:sldMasterId id="2147510919" r:id="rId23"/>
    <p:sldMasterId id="2147510931" r:id="rId24"/>
  </p:sldMasterIdLst>
  <p:notesMasterIdLst>
    <p:notesMasterId r:id="rId35"/>
  </p:notesMasterIdLst>
  <p:handoutMasterIdLst>
    <p:handoutMasterId r:id="rId36"/>
  </p:handoutMasterIdLst>
  <p:sldIdLst>
    <p:sldId id="1626" r:id="rId25"/>
    <p:sldId id="2268" r:id="rId26"/>
    <p:sldId id="2334" r:id="rId27"/>
    <p:sldId id="2348" r:id="rId28"/>
    <p:sldId id="2335" r:id="rId29"/>
    <p:sldId id="2346" r:id="rId30"/>
    <p:sldId id="2347" r:id="rId31"/>
    <p:sldId id="2333" r:id="rId32"/>
    <p:sldId id="2327" r:id="rId33"/>
    <p:sldId id="1929" r:id="rId34"/>
  </p:sldIdLst>
  <p:sldSz cx="9144000" cy="6858000" type="screen4x3"/>
  <p:notesSz cx="6858000" cy="9144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960"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5/13/14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5/13/14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62400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1597995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368322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872855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9854704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789366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35153163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39432200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17851232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527916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24013788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74491-0E1D-EA4F-8290-8B8CA6BD7DB5}" type="slidenum">
              <a:rPr lang="en-US"/>
              <a:pPr>
                <a:defRPr/>
              </a:pPr>
              <a:t>‹#›</a:t>
            </a:fld>
            <a:endParaRPr lang="en-US"/>
          </a:p>
        </p:txBody>
      </p:sp>
    </p:spTree>
    <p:extLst>
      <p:ext uri="{BB962C8B-B14F-4D97-AF65-F5344CB8AC3E}">
        <p14:creationId xmlns:p14="http://schemas.microsoft.com/office/powerpoint/2010/main" val="266052507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72B9C7-77AA-924A-A162-5F3A976486FC}" type="slidenum">
              <a:rPr lang="en-US"/>
              <a:pPr>
                <a:defRPr/>
              </a:pPr>
              <a:t>‹#›</a:t>
            </a:fld>
            <a:endParaRPr lang="en-US"/>
          </a:p>
        </p:txBody>
      </p:sp>
    </p:spTree>
    <p:extLst>
      <p:ext uri="{BB962C8B-B14F-4D97-AF65-F5344CB8AC3E}">
        <p14:creationId xmlns:p14="http://schemas.microsoft.com/office/powerpoint/2010/main" val="35425497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20805-F343-E245-B74D-56C9FE00994F}" type="slidenum">
              <a:rPr lang="en-US"/>
              <a:pPr>
                <a:defRPr/>
              </a:pPr>
              <a:t>‹#›</a:t>
            </a:fld>
            <a:endParaRPr lang="en-US"/>
          </a:p>
        </p:txBody>
      </p:sp>
    </p:spTree>
    <p:extLst>
      <p:ext uri="{BB962C8B-B14F-4D97-AF65-F5344CB8AC3E}">
        <p14:creationId xmlns:p14="http://schemas.microsoft.com/office/powerpoint/2010/main" val="280972247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C45293-292B-7A46-9301-574A9FD63C34}" type="slidenum">
              <a:rPr lang="en-US"/>
              <a:pPr>
                <a:defRPr/>
              </a:pPr>
              <a:t>‹#›</a:t>
            </a:fld>
            <a:endParaRPr lang="en-US"/>
          </a:p>
        </p:txBody>
      </p:sp>
    </p:spTree>
    <p:extLst>
      <p:ext uri="{BB962C8B-B14F-4D97-AF65-F5344CB8AC3E}">
        <p14:creationId xmlns:p14="http://schemas.microsoft.com/office/powerpoint/2010/main" val="43423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A3BE7A-E632-5C43-B6AC-F2BDA512A0D7}" type="slidenum">
              <a:rPr lang="en-US"/>
              <a:pPr>
                <a:defRPr/>
              </a:pPr>
              <a:t>‹#›</a:t>
            </a:fld>
            <a:endParaRPr lang="en-US"/>
          </a:p>
        </p:txBody>
      </p:sp>
    </p:spTree>
    <p:extLst>
      <p:ext uri="{BB962C8B-B14F-4D97-AF65-F5344CB8AC3E}">
        <p14:creationId xmlns:p14="http://schemas.microsoft.com/office/powerpoint/2010/main" val="123203199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57EEF0-E811-1C40-9343-7650012FE51D}" type="slidenum">
              <a:rPr lang="en-US"/>
              <a:pPr>
                <a:defRPr/>
              </a:pPr>
              <a:t>‹#›</a:t>
            </a:fld>
            <a:endParaRPr lang="en-US"/>
          </a:p>
        </p:txBody>
      </p:sp>
    </p:spTree>
    <p:extLst>
      <p:ext uri="{BB962C8B-B14F-4D97-AF65-F5344CB8AC3E}">
        <p14:creationId xmlns:p14="http://schemas.microsoft.com/office/powerpoint/2010/main" val="236853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80C4C8-B344-474E-AFAE-82223D3EA9E5}" type="slidenum">
              <a:rPr lang="en-US"/>
              <a:pPr>
                <a:defRPr/>
              </a:pPr>
              <a:t>‹#›</a:t>
            </a:fld>
            <a:endParaRPr lang="en-US"/>
          </a:p>
        </p:txBody>
      </p:sp>
    </p:spTree>
    <p:extLst>
      <p:ext uri="{BB962C8B-B14F-4D97-AF65-F5344CB8AC3E}">
        <p14:creationId xmlns:p14="http://schemas.microsoft.com/office/powerpoint/2010/main" val="7825429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9992-D2B6-294B-9887-F03B65312377}" type="slidenum">
              <a:rPr lang="en-US"/>
              <a:pPr>
                <a:defRPr/>
              </a:pPr>
              <a:t>‹#›</a:t>
            </a:fld>
            <a:endParaRPr lang="en-US"/>
          </a:p>
        </p:txBody>
      </p:sp>
    </p:spTree>
    <p:extLst>
      <p:ext uri="{BB962C8B-B14F-4D97-AF65-F5344CB8AC3E}">
        <p14:creationId xmlns:p14="http://schemas.microsoft.com/office/powerpoint/2010/main" val="1012466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8BDC0F-16A9-394B-8305-54D46AC79F93}" type="slidenum">
              <a:rPr lang="en-US"/>
              <a:pPr>
                <a:defRPr/>
              </a:pPr>
              <a:t>‹#›</a:t>
            </a:fld>
            <a:endParaRPr lang="en-US"/>
          </a:p>
        </p:txBody>
      </p:sp>
    </p:spTree>
    <p:extLst>
      <p:ext uri="{BB962C8B-B14F-4D97-AF65-F5344CB8AC3E}">
        <p14:creationId xmlns:p14="http://schemas.microsoft.com/office/powerpoint/2010/main" val="30917016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C7AEF-7680-3646-BCC3-17642E5C98F2}" type="slidenum">
              <a:rPr lang="en-US"/>
              <a:pPr>
                <a:defRPr/>
              </a:pPr>
              <a:t>‹#›</a:t>
            </a:fld>
            <a:endParaRPr lang="en-US"/>
          </a:p>
        </p:txBody>
      </p:sp>
    </p:spTree>
    <p:extLst>
      <p:ext uri="{BB962C8B-B14F-4D97-AF65-F5344CB8AC3E}">
        <p14:creationId xmlns:p14="http://schemas.microsoft.com/office/powerpoint/2010/main" val="31582237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FF9DC1-54CC-6548-82E1-C9E852B24056}" type="slidenum">
              <a:rPr lang="en-US"/>
              <a:pPr>
                <a:defRPr/>
              </a:pPr>
              <a:t>‹#›</a:t>
            </a:fld>
            <a:endParaRPr lang="en-US"/>
          </a:p>
        </p:txBody>
      </p:sp>
    </p:spTree>
    <p:extLst>
      <p:ext uri="{BB962C8B-B14F-4D97-AF65-F5344CB8AC3E}">
        <p14:creationId xmlns:p14="http://schemas.microsoft.com/office/powerpoint/2010/main" val="13477882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9EC6F-8307-CB4F-9BDD-0C730F260314}" type="slidenum">
              <a:rPr lang="en-US"/>
              <a:pPr>
                <a:defRPr/>
              </a:pPr>
              <a:t>‹#›</a:t>
            </a:fld>
            <a:endParaRPr lang="en-US"/>
          </a:p>
        </p:txBody>
      </p:sp>
    </p:spTree>
    <p:extLst>
      <p:ext uri="{BB962C8B-B14F-4D97-AF65-F5344CB8AC3E}">
        <p14:creationId xmlns:p14="http://schemas.microsoft.com/office/powerpoint/2010/main" val="19705053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FB5A9-FE2C-9C41-9A48-B91D99615824}" type="slidenum">
              <a:rPr lang="en-US"/>
              <a:pPr>
                <a:defRPr/>
              </a:pPr>
              <a:t>‹#›</a:t>
            </a:fld>
            <a:endParaRPr lang="en-US"/>
          </a:p>
        </p:txBody>
      </p:sp>
    </p:spTree>
    <p:extLst>
      <p:ext uri="{BB962C8B-B14F-4D97-AF65-F5344CB8AC3E}">
        <p14:creationId xmlns:p14="http://schemas.microsoft.com/office/powerpoint/2010/main" val="14195817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98BFDB-B872-8247-B9A2-B3BB894FEFC3}" type="slidenum">
              <a:rPr lang="en-US"/>
              <a:pPr>
                <a:defRPr/>
              </a:pPr>
              <a:t>‹#›</a:t>
            </a:fld>
            <a:endParaRPr lang="en-US"/>
          </a:p>
        </p:txBody>
      </p:sp>
    </p:spTree>
    <p:extLst>
      <p:ext uri="{BB962C8B-B14F-4D97-AF65-F5344CB8AC3E}">
        <p14:creationId xmlns:p14="http://schemas.microsoft.com/office/powerpoint/2010/main" val="257762409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5D456E-98A8-6547-8D2B-EE6961F72E39}" type="slidenum">
              <a:rPr lang="en-US"/>
              <a:pPr>
                <a:defRPr/>
              </a:pPr>
              <a:t>‹#›</a:t>
            </a:fld>
            <a:endParaRPr lang="en-US"/>
          </a:p>
        </p:txBody>
      </p:sp>
    </p:spTree>
    <p:extLst>
      <p:ext uri="{BB962C8B-B14F-4D97-AF65-F5344CB8AC3E}">
        <p14:creationId xmlns:p14="http://schemas.microsoft.com/office/powerpoint/2010/main" val="34312049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9FA6D9-2F03-5C4C-9B70-EAF615C212F9}" type="slidenum">
              <a:rPr lang="en-US"/>
              <a:pPr>
                <a:defRPr/>
              </a:pPr>
              <a:t>‹#›</a:t>
            </a:fld>
            <a:endParaRPr lang="en-US"/>
          </a:p>
        </p:txBody>
      </p:sp>
    </p:spTree>
    <p:extLst>
      <p:ext uri="{BB962C8B-B14F-4D97-AF65-F5344CB8AC3E}">
        <p14:creationId xmlns:p14="http://schemas.microsoft.com/office/powerpoint/2010/main" val="247122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47B00B-09D6-C448-ABD3-C3D3C94C14D5}" type="slidenum">
              <a:rPr lang="en-US"/>
              <a:pPr>
                <a:defRPr/>
              </a:pPr>
              <a:t>‹#›</a:t>
            </a:fld>
            <a:endParaRPr lang="en-US"/>
          </a:p>
        </p:txBody>
      </p:sp>
    </p:spTree>
    <p:extLst>
      <p:ext uri="{BB962C8B-B14F-4D97-AF65-F5344CB8AC3E}">
        <p14:creationId xmlns:p14="http://schemas.microsoft.com/office/powerpoint/2010/main" val="36033759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5D5912-D3EF-1F4A-BEAD-F1BC0FE839E3}" type="slidenum">
              <a:rPr lang="en-US"/>
              <a:pPr>
                <a:defRPr/>
              </a:pPr>
              <a:t>‹#›</a:t>
            </a:fld>
            <a:endParaRPr lang="en-US"/>
          </a:p>
        </p:txBody>
      </p:sp>
    </p:spTree>
    <p:extLst>
      <p:ext uri="{BB962C8B-B14F-4D97-AF65-F5344CB8AC3E}">
        <p14:creationId xmlns:p14="http://schemas.microsoft.com/office/powerpoint/2010/main" val="425144303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68B60-C340-DF46-B0A4-BC4B7F256260}" type="slidenum">
              <a:rPr lang="en-US"/>
              <a:pPr>
                <a:defRPr/>
              </a:pPr>
              <a:t>‹#›</a:t>
            </a:fld>
            <a:endParaRPr lang="en-US"/>
          </a:p>
        </p:txBody>
      </p:sp>
    </p:spTree>
    <p:extLst>
      <p:ext uri="{BB962C8B-B14F-4D97-AF65-F5344CB8AC3E}">
        <p14:creationId xmlns:p14="http://schemas.microsoft.com/office/powerpoint/2010/main" val="205313876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2F892-8A4A-1140-A416-89E5F28D6BF4}" type="slidenum">
              <a:rPr lang="en-US"/>
              <a:pPr>
                <a:defRPr/>
              </a:pPr>
              <a:t>‹#›</a:t>
            </a:fld>
            <a:endParaRPr lang="en-US"/>
          </a:p>
        </p:txBody>
      </p:sp>
    </p:spTree>
    <p:extLst>
      <p:ext uri="{BB962C8B-B14F-4D97-AF65-F5344CB8AC3E}">
        <p14:creationId xmlns:p14="http://schemas.microsoft.com/office/powerpoint/2010/main" val="237924376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AFAD4-07E7-8048-9FF7-AE50C54D9AB9}" type="slidenum">
              <a:rPr lang="en-US"/>
              <a:pPr>
                <a:defRPr/>
              </a:pPr>
              <a:t>‹#›</a:t>
            </a:fld>
            <a:endParaRPr lang="en-US"/>
          </a:p>
        </p:txBody>
      </p:sp>
    </p:spTree>
    <p:extLst>
      <p:ext uri="{BB962C8B-B14F-4D97-AF65-F5344CB8AC3E}">
        <p14:creationId xmlns:p14="http://schemas.microsoft.com/office/powerpoint/2010/main" val="13974460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EF8312-91DC-CD4C-97FA-B84E462DEA7B}" type="slidenum">
              <a:rPr lang="en-US"/>
              <a:pPr>
                <a:defRPr/>
              </a:pPr>
              <a:t>‹#›</a:t>
            </a:fld>
            <a:endParaRPr lang="en-US"/>
          </a:p>
        </p:txBody>
      </p:sp>
    </p:spTree>
    <p:extLst>
      <p:ext uri="{BB962C8B-B14F-4D97-AF65-F5344CB8AC3E}">
        <p14:creationId xmlns:p14="http://schemas.microsoft.com/office/powerpoint/2010/main" val="1735760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2.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564289579"/>
      </p:ext>
    </p:extLst>
  </p:cSld>
  <p:clrMap bg1="lt1" tx1="dk1" bg2="lt2" tx2="dk2" accent1="accent1" accent2="accent2" accent3="accent3" accent4="accent4" accent5="accent5" accent6="accent6" hlink="hlink" folHlink="folHlink"/>
  <p:sldLayoutIdLst>
    <p:sldLayoutId id="2147510824" r:id="rId1"/>
    <p:sldLayoutId id="2147510825" r:id="rId2"/>
    <p:sldLayoutId id="2147510826" r:id="rId3"/>
    <p:sldLayoutId id="2147510827" r:id="rId4"/>
    <p:sldLayoutId id="2147510828" r:id="rId5"/>
    <p:sldLayoutId id="2147510829" r:id="rId6"/>
    <p:sldLayoutId id="2147510830" r:id="rId7"/>
    <p:sldLayoutId id="2147510831" r:id="rId8"/>
    <p:sldLayoutId id="2147510832" r:id="rId9"/>
    <p:sldLayoutId id="2147510833" r:id="rId10"/>
    <p:sldLayoutId id="214751083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31EAF93-8F30-A94B-AA88-9E83EAA07474}" type="slidenum">
              <a:rPr lang="en-US"/>
              <a:pPr>
                <a:defRPr/>
              </a:pPr>
              <a:t>‹#›</a:t>
            </a:fld>
            <a:endParaRPr lang="en-US"/>
          </a:p>
        </p:txBody>
      </p:sp>
    </p:spTree>
    <p:extLst>
      <p:ext uri="{BB962C8B-B14F-4D97-AF65-F5344CB8AC3E}">
        <p14:creationId xmlns:p14="http://schemas.microsoft.com/office/powerpoint/2010/main" val="2091341917"/>
      </p:ext>
    </p:extLst>
  </p:cSld>
  <p:clrMap bg1="lt1" tx1="dk1" bg2="lt2" tx2="dk2" accent1="accent1" accent2="accent2" accent3="accent3" accent4="accent4" accent5="accent5" accent6="accent6" hlink="hlink" folHlink="folHlink"/>
  <p:sldLayoutIdLst>
    <p:sldLayoutId id="2147510920" r:id="rId1"/>
    <p:sldLayoutId id="2147510921" r:id="rId2"/>
    <p:sldLayoutId id="2147510922" r:id="rId3"/>
    <p:sldLayoutId id="2147510923" r:id="rId4"/>
    <p:sldLayoutId id="2147510924" r:id="rId5"/>
    <p:sldLayoutId id="2147510925" r:id="rId6"/>
    <p:sldLayoutId id="2147510926" r:id="rId7"/>
    <p:sldLayoutId id="2147510927" r:id="rId8"/>
    <p:sldLayoutId id="2147510928" r:id="rId9"/>
    <p:sldLayoutId id="2147510929" r:id="rId10"/>
    <p:sldLayoutId id="214751093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297FBD38-4EED-0B45-BA9D-64AB774DA953}" type="slidenum">
              <a:rPr lang="en-US"/>
              <a:pPr>
                <a:defRPr/>
              </a:pPr>
              <a:t>‹#›</a:t>
            </a:fld>
            <a:endParaRPr lang="en-US"/>
          </a:p>
        </p:txBody>
      </p:sp>
    </p:spTree>
    <p:extLst>
      <p:ext uri="{BB962C8B-B14F-4D97-AF65-F5344CB8AC3E}">
        <p14:creationId xmlns:p14="http://schemas.microsoft.com/office/powerpoint/2010/main" val="2627306144"/>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1905000"/>
            <a:ext cx="8077200" cy="1143000"/>
          </a:xfrm>
        </p:spPr>
        <p:txBody>
          <a:bodyPr/>
          <a:lstStyle/>
          <a:p>
            <a:pPr eaLnBrk="1" hangingPunct="1">
              <a:defRPr/>
            </a:pPr>
            <a:r>
              <a:rPr lang="en-US" sz="3800" b="1" i="1" dirty="0" smtClean="0">
                <a:effectLst>
                  <a:outerShdw blurRad="38100" dist="38100" dir="2700000" algn="tl">
                    <a:srgbClr val="DDDDDD"/>
                  </a:outerShdw>
                </a:effectLst>
                <a:latin typeface="Candara" charset="0"/>
                <a:ea typeface="MS PGothic" charset="0"/>
                <a:cs typeface="Arial" charset="0"/>
              </a:rPr>
              <a:t>The Lasting Impact </a:t>
            </a:r>
            <a:br>
              <a:rPr lang="en-US" sz="3800" b="1" i="1" dirty="0" smtClean="0">
                <a:effectLst>
                  <a:outerShdw blurRad="38100" dist="38100" dir="2700000" algn="tl">
                    <a:srgbClr val="DDDDDD"/>
                  </a:outerShdw>
                </a:effectLst>
                <a:latin typeface="Candara" charset="0"/>
                <a:ea typeface="MS PGothic" charset="0"/>
                <a:cs typeface="Arial" charset="0"/>
              </a:rPr>
            </a:br>
            <a:r>
              <a:rPr lang="en-US" sz="3800" b="1" i="1" dirty="0" smtClean="0">
                <a:effectLst>
                  <a:outerShdw blurRad="38100" dist="38100" dir="2700000" algn="tl">
                    <a:srgbClr val="DDDDDD"/>
                  </a:outerShdw>
                </a:effectLst>
                <a:latin typeface="Candara" charset="0"/>
                <a:ea typeface="MS PGothic" charset="0"/>
                <a:cs typeface="Arial" charset="0"/>
              </a:rPr>
              <a:t>of</a:t>
            </a:r>
            <a:r>
              <a:rPr lang="en-US" sz="3800" b="1" i="1" dirty="0">
                <a:effectLst>
                  <a:outerShdw blurRad="38100" dist="38100" dir="2700000" algn="tl">
                    <a:srgbClr val="DDDDDD"/>
                  </a:outerShdw>
                </a:effectLst>
                <a:latin typeface="Candara" charset="0"/>
                <a:ea typeface="MS PGothic" charset="0"/>
                <a:cs typeface="Arial" charset="0"/>
              </a:rPr>
              <a:t> </a:t>
            </a:r>
            <a:r>
              <a:rPr lang="en-US" sz="3800" b="1" i="1" dirty="0" smtClean="0">
                <a:effectLst>
                  <a:outerShdw blurRad="38100" dist="38100" dir="2700000" algn="tl">
                    <a:srgbClr val="DDDDDD"/>
                  </a:outerShdw>
                </a:effectLst>
                <a:latin typeface="Candara" charset="0"/>
                <a:ea typeface="MS PGothic" charset="0"/>
                <a:cs typeface="Arial" charset="0"/>
              </a:rPr>
              <a:t>a Godly Mother</a:t>
            </a:r>
            <a:endParaRPr lang="en-US" sz="38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09600" y="3200400"/>
            <a:ext cx="8001000" cy="21336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A Special Mother’s Day Message</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2 Timothy  3:14-17</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May 11,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284559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609600"/>
          </a:xfrm>
        </p:spPr>
        <p:txBody>
          <a:bodyPr/>
          <a:lstStyle/>
          <a:p>
            <a:r>
              <a:rPr lang="en-US" sz="2800" b="1" dirty="0">
                <a:latin typeface="Candara" charset="0"/>
                <a:ea typeface="MS PGothic" charset="0"/>
                <a:cs typeface="Arial" charset="0"/>
              </a:rPr>
              <a:t>RESTORING THE HIGH CALLING OF MOTHERHOOD</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defRPr/>
            </a:pPr>
            <a:r>
              <a:rPr lang="en-US" sz="2400" b="1" dirty="0">
                <a:latin typeface="Candara" charset="0"/>
                <a:ea typeface="MS PGothic" charset="0"/>
                <a:cs typeface="Arial" charset="0"/>
              </a:rPr>
              <a:t>Motherhood is not a culturally confused burden but </a:t>
            </a:r>
            <a:r>
              <a:rPr lang="en-US" sz="2400" b="1" i="1" dirty="0">
                <a:solidFill>
                  <a:srgbClr val="FF0000"/>
                </a:solidFill>
                <a:latin typeface="Candara" charset="0"/>
                <a:ea typeface="MS PGothic" charset="0"/>
                <a:cs typeface="Arial" charset="0"/>
              </a:rPr>
              <a:t>a God-given task and privilege</a:t>
            </a:r>
            <a:r>
              <a:rPr lang="en-US" sz="2400" b="1" dirty="0">
                <a:latin typeface="Candara" charset="0"/>
                <a:ea typeface="MS PGothic" charset="0"/>
                <a:cs typeface="Arial" charset="0"/>
              </a:rPr>
              <a:t> </a:t>
            </a:r>
            <a:r>
              <a:rPr lang="en-US" sz="2400" b="1" dirty="0" smtClean="0">
                <a:latin typeface="Candara" charset="0"/>
                <a:ea typeface="MS PGothic" charset="0"/>
                <a:cs typeface="Arial" charset="0"/>
              </a:rPr>
              <a:t>of </a:t>
            </a:r>
            <a:r>
              <a:rPr lang="en-US" sz="2400" b="1" dirty="0">
                <a:latin typeface="Candara" charset="0"/>
                <a:ea typeface="MS PGothic" charset="0"/>
                <a:cs typeface="Arial" charset="0"/>
              </a:rPr>
              <a:t>mothers. </a:t>
            </a:r>
            <a:endParaRPr lang="en-US" sz="2400" b="1" dirty="0" smtClean="0">
              <a:latin typeface="Candara" charset="0"/>
              <a:ea typeface="MS PGothic" charset="0"/>
              <a:cs typeface="Arial" charset="0"/>
            </a:endParaRPr>
          </a:p>
          <a:p>
            <a:pPr marL="458788" indent="-458788">
              <a:defRPr/>
            </a:pPr>
            <a:endParaRPr lang="en-US" sz="2400" b="1" dirty="0">
              <a:latin typeface="Candara" charset="0"/>
              <a:ea typeface="MS PGothic" charset="0"/>
              <a:cs typeface="Arial" charset="0"/>
            </a:endParaRPr>
          </a:p>
          <a:p>
            <a:pPr marL="458788" indent="-458788">
              <a:defRPr/>
            </a:pPr>
            <a:r>
              <a:rPr lang="en-US" sz="2400" b="1" dirty="0" smtClean="0">
                <a:latin typeface="Candara" charset="0"/>
                <a:ea typeface="MS PGothic" charset="0"/>
                <a:cs typeface="Arial" charset="0"/>
              </a:rPr>
              <a:t>Motherhood </a:t>
            </a:r>
            <a:r>
              <a:rPr lang="en-US" sz="2400" b="1" dirty="0">
                <a:latin typeface="Candara" charset="0"/>
                <a:ea typeface="MS PGothic" charset="0"/>
                <a:cs typeface="Arial" charset="0"/>
              </a:rPr>
              <a:t>is not a menial role but </a:t>
            </a:r>
            <a:r>
              <a:rPr lang="en-US" sz="2400" b="1" i="1" dirty="0">
                <a:solidFill>
                  <a:srgbClr val="FF0000"/>
                </a:solidFill>
                <a:latin typeface="Candara" charset="0"/>
                <a:ea typeface="MS PGothic" charset="0"/>
                <a:cs typeface="Arial" charset="0"/>
              </a:rPr>
              <a:t>a foundationally </a:t>
            </a:r>
            <a:r>
              <a:rPr lang="en-US" sz="2400" b="1" i="1" dirty="0" smtClean="0">
                <a:solidFill>
                  <a:srgbClr val="FF0000"/>
                </a:solidFill>
                <a:latin typeface="Candara" charset="0"/>
                <a:ea typeface="MS PGothic" charset="0"/>
                <a:cs typeface="Arial" charset="0"/>
              </a:rPr>
              <a:t>crucial </a:t>
            </a:r>
            <a:r>
              <a:rPr lang="en-US" sz="2400" b="1" i="1" dirty="0">
                <a:solidFill>
                  <a:srgbClr val="FF0000"/>
                </a:solidFill>
                <a:latin typeface="Candara" charset="0"/>
                <a:ea typeface="MS PGothic" charset="0"/>
                <a:cs typeface="Arial" charset="0"/>
              </a:rPr>
              <a:t>role </a:t>
            </a:r>
            <a:r>
              <a:rPr lang="en-US" sz="2400" b="1" dirty="0">
                <a:latin typeface="Candara" charset="0"/>
                <a:ea typeface="MS PGothic" charset="0"/>
                <a:cs typeface="Arial" charset="0"/>
              </a:rPr>
              <a:t>in a human society.</a:t>
            </a:r>
          </a:p>
          <a:p>
            <a:pPr marL="458788" indent="-458788">
              <a:defRPr/>
            </a:pPr>
            <a:endParaRPr lang="en-US" sz="2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Motherhood is not a preference of a few mothers but </a:t>
            </a:r>
            <a:r>
              <a:rPr lang="en-US" sz="2400" b="1" i="1" dirty="0">
                <a:solidFill>
                  <a:srgbClr val="FF0000"/>
                </a:solidFill>
                <a:latin typeface="Candara" charset="0"/>
                <a:ea typeface="MS PGothic" charset="0"/>
                <a:cs typeface="Arial" charset="0"/>
              </a:rPr>
              <a:t>a high calling of all mothers</a:t>
            </a:r>
            <a:r>
              <a:rPr lang="en-US" sz="2400" b="1" dirty="0">
                <a:latin typeface="Candara" charset="0"/>
                <a:ea typeface="MS PGothic" charset="0"/>
                <a:cs typeface="Arial" charset="0"/>
              </a:rPr>
              <a:t> for the Kingdom of God. </a:t>
            </a:r>
          </a:p>
        </p:txBody>
      </p:sp>
    </p:spTree>
    <p:extLst>
      <p:ext uri="{BB962C8B-B14F-4D97-AF65-F5344CB8AC3E}">
        <p14:creationId xmlns:p14="http://schemas.microsoft.com/office/powerpoint/2010/main" val="2643914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228600" y="228600"/>
            <a:ext cx="8686800" cy="6400800"/>
          </a:xfrm>
        </p:spPr>
        <p:txBody>
          <a:bodyPr/>
          <a:lstStyle/>
          <a:p>
            <a:pPr>
              <a:spcBef>
                <a:spcPct val="0"/>
              </a:spcBef>
            </a:pPr>
            <a:r>
              <a:rPr lang="en-US" sz="2600" dirty="0">
                <a:solidFill>
                  <a:srgbClr val="800000"/>
                </a:solidFill>
                <a:latin typeface="Candara" charset="0"/>
                <a:cs typeface="ＭＳ Ｐゴシック" charset="0"/>
              </a:rPr>
              <a:t>The High Calling of Motherhood</a:t>
            </a:r>
          </a:p>
          <a:p>
            <a:pPr algn="just"/>
            <a:r>
              <a:rPr lang="en-US" dirty="0" smtClean="0"/>
              <a:t>What </a:t>
            </a:r>
            <a:r>
              <a:rPr lang="en-US" dirty="0"/>
              <a:t>is involved in motherhood? After birth pangs bring children into this world, there come years of life pangs. It is a mother's task and privilege to oversee the forging of a personality in her sons and daughters. For this she must set a tone in the home which builds strong character. Hers it is to take great Christian principles and practically apply them in every-day affairs—doing it simply and naturally. It is her responsibility to analyze each child mentally, physically, socially, spiritually. Talents are to be developed, virtues must be instilled, faults are to be patiently corrected, young sinners are to be evangelized. She is building men and women for God. Results may not be visible until she has labored for fifteen or twenty years. Even when her task ends the true measure of her work awaits the full maturity of her </a:t>
            </a:r>
            <a:r>
              <a:rPr lang="en-US" dirty="0" smtClean="0"/>
              <a:t>children</a:t>
            </a:r>
            <a:r>
              <a:rPr lang="en-US" dirty="0"/>
              <a:t> </a:t>
            </a:r>
            <a:r>
              <a:rPr lang="en-US" dirty="0" smtClean="0"/>
              <a:t>. . . There </a:t>
            </a:r>
            <a:r>
              <a:rPr lang="en-US" dirty="0"/>
              <a:t>is much more to it than the worldly images. Take it seriously and God will bless the generation to come. </a:t>
            </a:r>
          </a:p>
          <a:p>
            <a:pPr algn="r"/>
            <a:r>
              <a:rPr lang="en-US" dirty="0"/>
              <a:t>― Walter J. Chantry</a:t>
            </a:r>
          </a:p>
        </p:txBody>
      </p:sp>
    </p:spTree>
    <p:extLst>
      <p:ext uri="{BB962C8B-B14F-4D97-AF65-F5344CB8AC3E}">
        <p14:creationId xmlns:p14="http://schemas.microsoft.com/office/powerpoint/2010/main" val="23912649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990600"/>
          </a:xfrm>
        </p:spPr>
        <p:txBody>
          <a:bodyPr/>
          <a:lstStyle/>
          <a:p>
            <a:r>
              <a:rPr lang="en-US" sz="2800" b="1" dirty="0">
                <a:latin typeface="Candara" charset="0"/>
                <a:ea typeface="MS PGothic" charset="0"/>
                <a:cs typeface="Arial" charset="0"/>
              </a:rPr>
              <a:t>HOW DOES A GODLY MOTHER MAKE </a:t>
            </a:r>
            <a:br>
              <a:rPr lang="en-US" sz="2800" b="1" dirty="0">
                <a:latin typeface="Candara" charset="0"/>
                <a:ea typeface="MS PGothic" charset="0"/>
                <a:cs typeface="Arial" charset="0"/>
              </a:rPr>
            </a:br>
            <a:r>
              <a:rPr lang="en-US" sz="2800" b="1" dirty="0" smtClean="0">
                <a:latin typeface="Candara" charset="0"/>
                <a:ea typeface="MS PGothic" charset="0"/>
                <a:cs typeface="Arial" charset="0"/>
              </a:rPr>
              <a:t>A </a:t>
            </a:r>
            <a:r>
              <a:rPr lang="en-US" sz="2800" b="1" dirty="0">
                <a:latin typeface="Candara" charset="0"/>
                <a:ea typeface="MS PGothic" charset="0"/>
                <a:cs typeface="Arial" charset="0"/>
              </a:rPr>
              <a:t>LASTING </a:t>
            </a:r>
            <a:r>
              <a:rPr lang="en-US" sz="2800" b="1" dirty="0" smtClean="0">
                <a:latin typeface="Candara" charset="0"/>
                <a:ea typeface="MS PGothic" charset="0"/>
                <a:cs typeface="Arial" charset="0"/>
              </a:rPr>
              <a:t>IMPACT ON HER CHILDREN?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219200"/>
            <a:ext cx="8810625" cy="5638800"/>
          </a:xfrm>
        </p:spPr>
        <p:txBody>
          <a:bodyPr/>
          <a:lstStyle/>
          <a:p>
            <a:pPr marL="458788" indent="-458788">
              <a:buFontTx/>
              <a:buNone/>
              <a:defRPr/>
            </a:pPr>
            <a:r>
              <a:rPr lang="en-US" sz="2400" b="1" dirty="0" smtClean="0">
                <a:latin typeface="Candara" charset="0"/>
                <a:ea typeface="MS PGothic" charset="0"/>
                <a:cs typeface="Arial" charset="0"/>
              </a:rPr>
              <a:t>1)	A </a:t>
            </a:r>
            <a:r>
              <a:rPr lang="en-US" sz="2400" b="1" dirty="0">
                <a:latin typeface="Candara" charset="0"/>
                <a:ea typeface="MS PGothic" charset="0"/>
                <a:cs typeface="Arial" charset="0"/>
              </a:rPr>
              <a:t>godly mother </a:t>
            </a:r>
            <a:r>
              <a:rPr lang="en-US" sz="2400" b="1" dirty="0">
                <a:solidFill>
                  <a:srgbClr val="FF0000"/>
                </a:solidFill>
                <a:latin typeface="Candara" charset="0"/>
                <a:ea typeface="MS PGothic" charset="0"/>
                <a:cs typeface="Arial" charset="0"/>
              </a:rPr>
              <a:t>saturates her children in the Word of God from </a:t>
            </a:r>
            <a:r>
              <a:rPr lang="en-US" sz="2400" b="1" dirty="0" smtClean="0">
                <a:solidFill>
                  <a:srgbClr val="FF0000"/>
                </a:solidFill>
                <a:latin typeface="Candara" charset="0"/>
                <a:ea typeface="MS PGothic" charset="0"/>
                <a:cs typeface="Arial" charset="0"/>
              </a:rPr>
              <a:t>infancy.</a:t>
            </a:r>
          </a:p>
          <a:p>
            <a:pPr marL="458788" indent="-458788">
              <a:buFontTx/>
              <a:buNone/>
              <a:defRPr/>
            </a:pPr>
            <a:endParaRPr lang="en-US" sz="12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a:latin typeface="Candara"/>
                <a:cs typeface="Candara"/>
              </a:rPr>
              <a:t>14 </a:t>
            </a:r>
            <a:r>
              <a:rPr lang="en-US" sz="2200" i="1" dirty="0">
                <a:latin typeface="Candara"/>
                <a:cs typeface="Candara"/>
              </a:rPr>
              <a:t>But as for you, continue in what you have learned </a:t>
            </a:r>
            <a:br>
              <a:rPr lang="en-US" sz="2200" i="1" dirty="0">
                <a:latin typeface="Candara"/>
                <a:cs typeface="Candara"/>
              </a:rPr>
            </a:br>
            <a:r>
              <a:rPr lang="en-US" sz="2200" i="1" dirty="0">
                <a:latin typeface="Candara"/>
                <a:cs typeface="Candara"/>
              </a:rPr>
              <a:t>and have firmly believed, knowing from whom you learned it</a:t>
            </a:r>
            <a:br>
              <a:rPr lang="en-US" sz="2200" i="1" dirty="0">
                <a:latin typeface="Candara"/>
                <a:cs typeface="Candara"/>
              </a:rPr>
            </a:br>
            <a:r>
              <a:rPr lang="en-US" sz="2200" i="1" dirty="0">
                <a:latin typeface="Candara"/>
                <a:cs typeface="Candara"/>
              </a:rPr>
              <a:t> </a:t>
            </a:r>
            <a:r>
              <a:rPr lang="en-US" sz="2200" i="1" baseline="30000" dirty="0">
                <a:latin typeface="Candara"/>
                <a:cs typeface="Candara"/>
              </a:rPr>
              <a:t>15 </a:t>
            </a:r>
            <a:r>
              <a:rPr lang="en-US" sz="2200" i="1" dirty="0">
                <a:latin typeface="Candara"/>
                <a:cs typeface="Candara"/>
              </a:rPr>
              <a:t>and how from childhood you have been acquainted with </a:t>
            </a:r>
            <a:br>
              <a:rPr lang="en-US" sz="2200" i="1" dirty="0">
                <a:latin typeface="Candara"/>
                <a:cs typeface="Candara"/>
              </a:rPr>
            </a:br>
            <a:r>
              <a:rPr lang="en-US" sz="2200" i="1" dirty="0">
                <a:latin typeface="Candara"/>
                <a:cs typeface="Candara"/>
              </a:rPr>
              <a:t>the sacred writings, which are able to make you wise</a:t>
            </a:r>
            <a:br>
              <a:rPr lang="en-US" sz="2200" i="1" dirty="0">
                <a:latin typeface="Candara"/>
                <a:cs typeface="Candara"/>
              </a:rPr>
            </a:br>
            <a:r>
              <a:rPr lang="en-US" sz="2200" i="1" dirty="0">
                <a:latin typeface="Candara"/>
                <a:cs typeface="Candara"/>
              </a:rPr>
              <a:t> for salvation through faith in Christ Jesus.</a:t>
            </a:r>
            <a:br>
              <a:rPr lang="en-US" sz="2200" i="1" dirty="0">
                <a:latin typeface="Candara"/>
                <a:cs typeface="Candara"/>
              </a:rPr>
            </a:br>
            <a:r>
              <a:rPr lang="en-US" sz="2200" i="1" dirty="0">
                <a:latin typeface="Candara"/>
                <a:cs typeface="Candara"/>
              </a:rPr>
              <a:t>2 Timothy 3:14-15</a:t>
            </a:r>
          </a:p>
          <a:p>
            <a:pPr marL="0" indent="0" algn="ctr">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Timothy’s mother, Eunice, grandmother, Lois taught him from Scripture very early on.</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was intentional in saturating Timothy’ childhood with the Word of God—in a planned way and a way of everyday life.</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If Scripture is indeed God’s inspired Word that supersedes all authorities, this is such a crucial part of godly motherhood. </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3405742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990600"/>
          </a:xfrm>
        </p:spPr>
        <p:txBody>
          <a:bodyPr/>
          <a:lstStyle/>
          <a:p>
            <a:r>
              <a:rPr lang="en-US" sz="2800" b="1" dirty="0">
                <a:latin typeface="Candara" charset="0"/>
                <a:ea typeface="MS PGothic" charset="0"/>
                <a:cs typeface="Arial" charset="0"/>
              </a:rPr>
              <a:t>HOW DOES A GODLY MOTHER MAKE </a:t>
            </a:r>
            <a:br>
              <a:rPr lang="en-US" sz="2800" b="1" dirty="0">
                <a:latin typeface="Candara" charset="0"/>
                <a:ea typeface="MS PGothic" charset="0"/>
                <a:cs typeface="Arial" charset="0"/>
              </a:rPr>
            </a:br>
            <a:r>
              <a:rPr lang="en-US" sz="2800" b="1" dirty="0" smtClean="0">
                <a:latin typeface="Candara" charset="0"/>
                <a:ea typeface="MS PGothic" charset="0"/>
                <a:cs typeface="Arial" charset="0"/>
              </a:rPr>
              <a:t>A </a:t>
            </a:r>
            <a:r>
              <a:rPr lang="en-US" sz="2800" b="1" dirty="0">
                <a:latin typeface="Candara" charset="0"/>
                <a:ea typeface="MS PGothic" charset="0"/>
                <a:cs typeface="Arial" charset="0"/>
              </a:rPr>
              <a:t>LASTING </a:t>
            </a:r>
            <a:r>
              <a:rPr lang="en-US" sz="2800" b="1" dirty="0" smtClean="0">
                <a:latin typeface="Candara" charset="0"/>
                <a:ea typeface="MS PGothic" charset="0"/>
                <a:cs typeface="Arial" charset="0"/>
              </a:rPr>
              <a:t>IMPACT ON HER CHILDREN?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219200"/>
            <a:ext cx="8810625" cy="5638800"/>
          </a:xfrm>
        </p:spPr>
        <p:txBody>
          <a:bodyPr/>
          <a:lstStyle/>
          <a:p>
            <a:pPr marL="458788" indent="-458788">
              <a:buNone/>
              <a:defRPr/>
            </a:pPr>
            <a:r>
              <a:rPr lang="en-US" sz="2400" b="1" dirty="0">
                <a:latin typeface="Candara" charset="0"/>
                <a:ea typeface="MS PGothic" charset="0"/>
                <a:cs typeface="Arial" charset="0"/>
              </a:rPr>
              <a:t>2</a:t>
            </a:r>
            <a:r>
              <a:rPr lang="en-US" sz="2400" b="1" dirty="0" smtClean="0">
                <a:latin typeface="Candara" charset="0"/>
                <a:ea typeface="MS PGothic" charset="0"/>
                <a:cs typeface="Arial" charset="0"/>
              </a:rPr>
              <a:t>)	A </a:t>
            </a:r>
            <a:r>
              <a:rPr lang="en-US" sz="2400" b="1" dirty="0">
                <a:latin typeface="Candara" charset="0"/>
                <a:ea typeface="MS PGothic" charset="0"/>
                <a:cs typeface="Arial" charset="0"/>
              </a:rPr>
              <a:t>godly mother </a:t>
            </a:r>
            <a:r>
              <a:rPr lang="en-US" sz="2400" b="1" dirty="0">
                <a:solidFill>
                  <a:srgbClr val="FF0000"/>
                </a:solidFill>
                <a:latin typeface="Candara" charset="0"/>
                <a:ea typeface="MS PGothic" charset="0"/>
                <a:cs typeface="Arial" charset="0"/>
              </a:rPr>
              <a:t>models a sincere faith to her </a:t>
            </a:r>
            <a:r>
              <a:rPr lang="en-US" sz="2400" b="1" dirty="0" smtClean="0">
                <a:solidFill>
                  <a:srgbClr val="FF0000"/>
                </a:solidFill>
                <a:latin typeface="Candara" charset="0"/>
                <a:ea typeface="MS PGothic" charset="0"/>
                <a:cs typeface="Arial" charset="0"/>
              </a:rPr>
              <a:t>children. </a:t>
            </a:r>
          </a:p>
          <a:p>
            <a:pPr marL="458788" indent="-458788">
              <a:buFontTx/>
              <a:buNone/>
              <a:defRPr/>
            </a:pPr>
            <a:endParaRPr lang="en-US" sz="1200" i="1" dirty="0" smtClean="0">
              <a:solidFill>
                <a:srgbClr val="FF0000"/>
              </a:solidFill>
              <a:latin typeface="Candara" charset="0"/>
              <a:ea typeface="MS PGothic" charset="0"/>
              <a:cs typeface="Candara" charset="0"/>
            </a:endParaRPr>
          </a:p>
          <a:p>
            <a:pPr marL="0" indent="0" algn="ctr">
              <a:spcBef>
                <a:spcPts val="0"/>
              </a:spcBef>
              <a:buNone/>
            </a:pPr>
            <a:r>
              <a:rPr lang="en-US" sz="2200" i="1" dirty="0" smtClean="0">
                <a:latin typeface="Candara"/>
                <a:cs typeface="Candara"/>
              </a:rPr>
              <a:t>I </a:t>
            </a:r>
            <a:r>
              <a:rPr lang="en-US" sz="2200" i="1" dirty="0">
                <a:latin typeface="Candara"/>
                <a:cs typeface="Candara"/>
              </a:rPr>
              <a:t>am reminded of your </a:t>
            </a:r>
            <a:r>
              <a:rPr lang="en-US" sz="2200" i="1" dirty="0" smtClean="0">
                <a:latin typeface="Candara"/>
                <a:cs typeface="Candara"/>
              </a:rPr>
              <a:t>sincere </a:t>
            </a:r>
            <a:r>
              <a:rPr lang="en-US" sz="2200" i="1" dirty="0">
                <a:latin typeface="Candara"/>
                <a:cs typeface="Candara"/>
              </a:rPr>
              <a:t>faith,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 </a:t>
            </a:r>
            <a:r>
              <a:rPr lang="en-US" sz="2200" i="1" dirty="0">
                <a:latin typeface="Candara"/>
                <a:cs typeface="Candara"/>
              </a:rPr>
              <a:t>faith that </a:t>
            </a:r>
            <a:r>
              <a:rPr lang="en-US" sz="2200" i="1" dirty="0" smtClean="0">
                <a:latin typeface="Candara"/>
                <a:cs typeface="Candara"/>
              </a:rPr>
              <a:t>dwelt </a:t>
            </a:r>
            <a:r>
              <a:rPr lang="en-US" sz="2200" i="1" dirty="0">
                <a:latin typeface="Candara"/>
                <a:cs typeface="Candara"/>
              </a:rPr>
              <a:t>first in your grandmother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Lois and </a:t>
            </a:r>
            <a:r>
              <a:rPr lang="en-US" sz="2200" i="1" dirty="0">
                <a:latin typeface="Candara"/>
                <a:cs typeface="Candara"/>
              </a:rPr>
              <a:t>your </a:t>
            </a:r>
            <a:r>
              <a:rPr lang="en-US" sz="2200" i="1" dirty="0" smtClean="0">
                <a:latin typeface="Candara"/>
                <a:cs typeface="Candara"/>
              </a:rPr>
              <a:t>mother Eunice </a:t>
            </a:r>
            <a:r>
              <a:rPr lang="en-US" sz="2200" i="1" dirty="0">
                <a:latin typeface="Candara"/>
                <a:cs typeface="Candara"/>
              </a:rPr>
              <a:t>and now,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I </a:t>
            </a:r>
            <a:r>
              <a:rPr lang="en-US" sz="2200" i="1" dirty="0">
                <a:latin typeface="Candara"/>
                <a:cs typeface="Candara"/>
              </a:rPr>
              <a:t>am sure</a:t>
            </a:r>
            <a:r>
              <a:rPr lang="en-US" sz="2200" i="1" dirty="0" smtClean="0">
                <a:latin typeface="Candara"/>
                <a:cs typeface="Candara"/>
              </a:rPr>
              <a:t>, dwells </a:t>
            </a:r>
            <a:r>
              <a:rPr lang="en-US" sz="2200" i="1" dirty="0">
                <a:latin typeface="Candara"/>
                <a:cs typeface="Candara"/>
              </a:rPr>
              <a:t>in you as well.</a:t>
            </a:r>
          </a:p>
          <a:p>
            <a:pPr marL="0" indent="0" algn="ctr">
              <a:spcBef>
                <a:spcPts val="0"/>
              </a:spcBef>
              <a:buNone/>
            </a:pPr>
            <a:r>
              <a:rPr lang="en-US" sz="2200" i="1" dirty="0">
                <a:latin typeface="Candara"/>
                <a:cs typeface="Candara"/>
              </a:rPr>
              <a:t>2 </a:t>
            </a:r>
            <a:r>
              <a:rPr lang="en-US" sz="2200" i="1" dirty="0" smtClean="0">
                <a:latin typeface="Candara"/>
                <a:cs typeface="Candara"/>
              </a:rPr>
              <a:t>Timothy 1:5</a:t>
            </a:r>
            <a:endParaRPr lang="en-US" sz="2200" i="1" dirty="0">
              <a:latin typeface="Candara"/>
              <a:cs typeface="Candara"/>
            </a:endParaRPr>
          </a:p>
          <a:p>
            <a:pPr marL="0" indent="0" algn="ctr">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Transformation never happens with information only—it is ignited by real-life examples of a sincere congruent faith.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If faith and godliness are more caught than taught, pursuing a spiritually vital life in Christ as a mom is deeply impactful because of the formative years of childhood.</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modeling a sincere faith, </a:t>
            </a:r>
            <a:r>
              <a:rPr lang="en-US" sz="2300" b="1" kern="1200" dirty="0" smtClean="0">
                <a:solidFill>
                  <a:prstClr val="black"/>
                </a:solidFill>
                <a:latin typeface="Candara" charset="0"/>
                <a:ea typeface="ＭＳ Ｐゴシック" charset="0"/>
                <a:cs typeface="Candara" charset="0"/>
              </a:rPr>
              <a:t>one </a:t>
            </a:r>
            <a:r>
              <a:rPr lang="en-US" sz="2300" b="1" kern="1200" dirty="0" smtClean="0">
                <a:solidFill>
                  <a:prstClr val="black"/>
                </a:solidFill>
                <a:latin typeface="Candara" charset="0"/>
                <a:ea typeface="ＭＳ Ｐゴシック" charset="0"/>
                <a:cs typeface="Candara" charset="0"/>
              </a:rPr>
              <a:t>does </a:t>
            </a:r>
            <a:r>
              <a:rPr lang="en-US" sz="2300" b="1" kern="1200" dirty="0" smtClean="0">
                <a:solidFill>
                  <a:prstClr val="black"/>
                </a:solidFill>
                <a:latin typeface="Candara" charset="0"/>
                <a:ea typeface="ＭＳ Ｐゴシック" charset="0"/>
                <a:cs typeface="Candara" charset="0"/>
              </a:rPr>
              <a:t>NOT have to be </a:t>
            </a:r>
            <a:r>
              <a:rPr lang="en-US" sz="2300" b="1" kern="1200" dirty="0" smtClean="0">
                <a:solidFill>
                  <a:prstClr val="black"/>
                </a:solidFill>
                <a:latin typeface="Candara" charset="0"/>
                <a:ea typeface="ＭＳ Ｐゴシック" charset="0"/>
                <a:cs typeface="Candara" charset="0"/>
              </a:rPr>
              <a:t>perfect—</a:t>
            </a:r>
            <a:r>
              <a:rPr lang="en-US" sz="2300" b="1" kern="1200" dirty="0" smtClean="0">
                <a:solidFill>
                  <a:prstClr val="black"/>
                </a:solidFill>
                <a:latin typeface="Candara" charset="0"/>
                <a:ea typeface="ＭＳ Ｐゴシック" charset="0"/>
                <a:cs typeface="Candara" charset="0"/>
              </a:rPr>
              <a:t>it’s more important to be </a:t>
            </a:r>
            <a:r>
              <a:rPr lang="en-US" sz="2300" b="1" kern="1200" dirty="0" smtClean="0">
                <a:solidFill>
                  <a:prstClr val="black"/>
                </a:solidFill>
                <a:latin typeface="Candara" charset="0"/>
                <a:ea typeface="ＭＳ Ｐゴシック" charset="0"/>
                <a:cs typeface="Candara" charset="0"/>
              </a:rPr>
              <a:t>authentic &amp; </a:t>
            </a:r>
            <a:r>
              <a:rPr lang="en-US" sz="2300" b="1" kern="1200" dirty="0" smtClean="0">
                <a:solidFill>
                  <a:prstClr val="black"/>
                </a:solidFill>
                <a:latin typeface="Candara" charset="0"/>
                <a:ea typeface="ＭＳ Ｐゴシック" charset="0"/>
                <a:cs typeface="Candara" charset="0"/>
              </a:rPr>
              <a:t>passionate </a:t>
            </a:r>
            <a:r>
              <a:rPr lang="en-US" sz="2300" b="1" kern="1200" dirty="0" smtClean="0">
                <a:solidFill>
                  <a:prstClr val="black"/>
                </a:solidFill>
                <a:latin typeface="Candara" charset="0"/>
                <a:ea typeface="ＭＳ Ｐゴシック" charset="0"/>
                <a:cs typeface="Candara" charset="0"/>
              </a:rPr>
              <a:t>for God</a:t>
            </a:r>
            <a:r>
              <a:rPr lang="en-US" sz="2300" b="1" kern="1200" dirty="0" smtClean="0">
                <a:solidFill>
                  <a:prstClr val="black"/>
                </a:solidFill>
                <a:latin typeface="Candara" charset="0"/>
                <a:ea typeface="ＭＳ Ｐゴシック" charset="0"/>
                <a:cs typeface="Candara" charset="0"/>
              </a:rPr>
              <a:t>.</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1671192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990600"/>
          </a:xfrm>
        </p:spPr>
        <p:txBody>
          <a:bodyPr/>
          <a:lstStyle/>
          <a:p>
            <a:r>
              <a:rPr lang="en-US" sz="2800" b="1" dirty="0">
                <a:latin typeface="Candara" charset="0"/>
                <a:ea typeface="MS PGothic" charset="0"/>
                <a:cs typeface="Arial" charset="0"/>
              </a:rPr>
              <a:t>HOW DOES A GODLY MOTHER MAKE </a:t>
            </a:r>
            <a:br>
              <a:rPr lang="en-US" sz="2800" b="1" dirty="0">
                <a:latin typeface="Candara" charset="0"/>
                <a:ea typeface="MS PGothic" charset="0"/>
                <a:cs typeface="Arial" charset="0"/>
              </a:rPr>
            </a:br>
            <a:r>
              <a:rPr lang="en-US" sz="2800" b="1" dirty="0" smtClean="0">
                <a:latin typeface="Candara" charset="0"/>
                <a:ea typeface="MS PGothic" charset="0"/>
                <a:cs typeface="Arial" charset="0"/>
              </a:rPr>
              <a:t>A </a:t>
            </a:r>
            <a:r>
              <a:rPr lang="en-US" sz="2800" b="1" dirty="0">
                <a:latin typeface="Candara" charset="0"/>
                <a:ea typeface="MS PGothic" charset="0"/>
                <a:cs typeface="Arial" charset="0"/>
              </a:rPr>
              <a:t>LASTING </a:t>
            </a:r>
            <a:r>
              <a:rPr lang="en-US" sz="2800" b="1" dirty="0" smtClean="0">
                <a:latin typeface="Candara" charset="0"/>
                <a:ea typeface="MS PGothic" charset="0"/>
                <a:cs typeface="Arial" charset="0"/>
              </a:rPr>
              <a:t>IMPACT ON HER CHILDREN?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219200"/>
            <a:ext cx="8810625" cy="5638800"/>
          </a:xfrm>
        </p:spPr>
        <p:txBody>
          <a:bodyPr/>
          <a:lstStyle/>
          <a:p>
            <a:pPr marL="458788" lvl="0" indent="-458788">
              <a:buNone/>
              <a:defRPr/>
            </a:pPr>
            <a:r>
              <a:rPr lang="en-US" sz="2400" b="1" dirty="0">
                <a:latin typeface="Candara" charset="0"/>
                <a:ea typeface="MS PGothic" charset="0"/>
                <a:cs typeface="Arial" charset="0"/>
              </a:rPr>
              <a:t>3</a:t>
            </a:r>
            <a:r>
              <a:rPr lang="en-US" sz="2400" b="1" dirty="0" smtClean="0">
                <a:latin typeface="Candara" charset="0"/>
                <a:ea typeface="MS PGothic" charset="0"/>
                <a:cs typeface="Arial" charset="0"/>
              </a:rPr>
              <a:t>)	A </a:t>
            </a:r>
            <a:r>
              <a:rPr lang="en-US" sz="2400" b="1" dirty="0">
                <a:latin typeface="Candara" charset="0"/>
                <a:ea typeface="MS PGothic" charset="0"/>
                <a:cs typeface="Arial" charset="0"/>
              </a:rPr>
              <a:t>godly mother </a:t>
            </a:r>
            <a:r>
              <a:rPr lang="en-US" sz="2400" b="1" dirty="0">
                <a:solidFill>
                  <a:srgbClr val="FF0000"/>
                </a:solidFill>
                <a:latin typeface="Candara" charset="0"/>
                <a:ea typeface="MS PGothic" charset="0"/>
                <a:cs typeface="Arial" charset="0"/>
              </a:rPr>
              <a:t>trains her children as men/women of God who impact the </a:t>
            </a:r>
            <a:r>
              <a:rPr lang="en-US" sz="2400" b="1" dirty="0" smtClean="0">
                <a:solidFill>
                  <a:srgbClr val="FF0000"/>
                </a:solidFill>
                <a:latin typeface="Candara" charset="0"/>
                <a:ea typeface="MS PGothic" charset="0"/>
                <a:cs typeface="Arial" charset="0"/>
              </a:rPr>
              <a:t>world</a:t>
            </a:r>
            <a:r>
              <a:rPr lang="en-US" sz="2400" b="1" dirty="0">
                <a:solidFill>
                  <a:srgbClr val="FF0000"/>
                </a:solidFill>
                <a:latin typeface="Candara" charset="0"/>
                <a:ea typeface="MS PGothic" charset="0"/>
                <a:cs typeface="Arial" charset="0"/>
              </a:rPr>
              <a:t> </a:t>
            </a:r>
            <a:r>
              <a:rPr lang="en-US" sz="2400" b="1" dirty="0" smtClean="0">
                <a:solidFill>
                  <a:srgbClr val="FF0000"/>
                </a:solidFill>
                <a:latin typeface="Candara" charset="0"/>
                <a:ea typeface="MS PGothic" charset="0"/>
                <a:cs typeface="Arial" charset="0"/>
              </a:rPr>
              <a:t>for Christ. </a:t>
            </a:r>
          </a:p>
          <a:p>
            <a:pPr marL="458788" indent="-458788">
              <a:buFontTx/>
              <a:buNone/>
              <a:defRPr/>
            </a:pPr>
            <a:endParaRPr lang="en-US" sz="12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a:latin typeface="Candara"/>
                <a:cs typeface="Candara"/>
              </a:rPr>
              <a:t>14 </a:t>
            </a:r>
            <a:r>
              <a:rPr lang="en-US" sz="2200" i="1" dirty="0">
                <a:latin typeface="Candara"/>
                <a:cs typeface="Candara"/>
              </a:rPr>
              <a:t>But as for you, continue in what you </a:t>
            </a:r>
            <a:r>
              <a:rPr lang="en-US" sz="2200" i="1" dirty="0" smtClean="0">
                <a:latin typeface="Candara"/>
                <a:cs typeface="Candara"/>
              </a:rPr>
              <a:t>have </a:t>
            </a:r>
            <a:r>
              <a:rPr lang="en-US" sz="2200" i="1" dirty="0">
                <a:latin typeface="Candara"/>
                <a:cs typeface="Candara"/>
              </a:rPr>
              <a:t>learned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and </a:t>
            </a:r>
            <a:r>
              <a:rPr lang="en-US" sz="2200" i="1" dirty="0">
                <a:latin typeface="Candara"/>
                <a:cs typeface="Candara"/>
              </a:rPr>
              <a:t>have firmly believed . . </a:t>
            </a:r>
            <a:r>
              <a:rPr lang="en-US" sz="2200" i="1" dirty="0" smtClean="0">
                <a:latin typeface="Candara"/>
                <a:cs typeface="Candara"/>
              </a:rPr>
              <a:t>. </a:t>
            </a:r>
            <a:r>
              <a:rPr lang="en-US" sz="2200" i="1" baseline="30000" dirty="0" smtClean="0">
                <a:latin typeface="Candara"/>
                <a:cs typeface="Candara"/>
              </a:rPr>
              <a:t>16</a:t>
            </a:r>
            <a:r>
              <a:rPr lang="en-US" sz="2200" i="1" baseline="30000" dirty="0">
                <a:latin typeface="Candara"/>
                <a:cs typeface="Candara"/>
              </a:rPr>
              <a:t> </a:t>
            </a:r>
            <a:r>
              <a:rPr lang="en-US" sz="2200" i="1" dirty="0">
                <a:latin typeface="Candara"/>
                <a:cs typeface="Candara"/>
              </a:rPr>
              <a:t>All Scripture is breathed out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by </a:t>
            </a:r>
            <a:r>
              <a:rPr lang="en-US" sz="2200" i="1" dirty="0">
                <a:latin typeface="Candara"/>
                <a:cs typeface="Candara"/>
              </a:rPr>
              <a:t>God and </a:t>
            </a:r>
            <a:r>
              <a:rPr lang="en-US" sz="2200" i="1" dirty="0" smtClean="0">
                <a:latin typeface="Candara"/>
                <a:cs typeface="Candara"/>
              </a:rPr>
              <a:t>profitable </a:t>
            </a:r>
            <a:r>
              <a:rPr lang="en-US" sz="2200" i="1" dirty="0">
                <a:latin typeface="Candara"/>
                <a:cs typeface="Candara"/>
              </a:rPr>
              <a:t>for teaching, for reproof, for correction</a:t>
            </a:r>
            <a:r>
              <a:rPr lang="en-US" sz="2200" i="1" dirty="0" smtClean="0">
                <a:latin typeface="Candara"/>
                <a:cs typeface="Candara"/>
              </a:rPr>
              <a:t>,</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and for training in righteousness, </a:t>
            </a:r>
            <a:r>
              <a:rPr lang="en-US" sz="2200" i="1" baseline="30000" dirty="0">
                <a:latin typeface="Candara"/>
                <a:cs typeface="Candara"/>
              </a:rPr>
              <a:t>17 </a:t>
            </a:r>
            <a:r>
              <a:rPr lang="en-US" sz="2200" i="1" dirty="0">
                <a:latin typeface="Candara"/>
                <a:cs typeface="Candara"/>
              </a:rPr>
              <a:t>that the man of God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may </a:t>
            </a:r>
            <a:r>
              <a:rPr lang="en-US" sz="2200" i="1" dirty="0">
                <a:latin typeface="Candara"/>
                <a:cs typeface="Candara"/>
              </a:rPr>
              <a:t>be complete, equipped for every good work.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2 </a:t>
            </a:r>
            <a:r>
              <a:rPr lang="en-US" sz="2200" i="1" dirty="0">
                <a:latin typeface="Candara"/>
                <a:cs typeface="Candara"/>
              </a:rPr>
              <a:t>Timothy 3</a:t>
            </a:r>
            <a:r>
              <a:rPr lang="en-US" sz="2200" i="1" dirty="0" smtClean="0">
                <a:latin typeface="Candara"/>
                <a:cs typeface="Candara"/>
              </a:rPr>
              <a:t>:14, 16-17</a:t>
            </a:r>
            <a:endParaRPr lang="en-US" sz="2200" i="1" dirty="0">
              <a:latin typeface="Candara"/>
              <a:cs typeface="Candara"/>
            </a:endParaRPr>
          </a:p>
          <a:p>
            <a:pPr marL="0" indent="0" algn="ctr">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have the most powerful tool given by God </a:t>
            </a:r>
            <a:r>
              <a:rPr lang="en-US" sz="2300" b="1" kern="1200" dirty="0" smtClean="0">
                <a:solidFill>
                  <a:prstClr val="black"/>
                </a:solidFill>
                <a:latin typeface="Candara" charset="0"/>
                <a:ea typeface="ＭＳ Ｐゴシック" charset="0"/>
                <a:cs typeface="Candara" charset="0"/>
              </a:rPr>
              <a:t>in</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training our children in their development/readiness for every good work.</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means </a:t>
            </a:r>
            <a:r>
              <a:rPr lang="en-US" sz="2300" b="1" kern="1200" dirty="0" smtClean="0">
                <a:solidFill>
                  <a:prstClr val="black"/>
                </a:solidFill>
                <a:latin typeface="Candara" charset="0"/>
                <a:ea typeface="ＭＳ Ｐゴシック" charset="0"/>
                <a:cs typeface="Candara" charset="0"/>
              </a:rPr>
              <a:t>moms/dads </a:t>
            </a:r>
            <a:r>
              <a:rPr lang="en-US" sz="2300" b="1" kern="1200" dirty="0" smtClean="0">
                <a:solidFill>
                  <a:prstClr val="black"/>
                </a:solidFill>
                <a:latin typeface="Candara" charset="0"/>
                <a:ea typeface="ＭＳ Ｐゴシック" charset="0"/>
                <a:cs typeface="Candara" charset="0"/>
              </a:rPr>
              <a:t>must be serious about using this tool for parenting in all aspects of values, worldview, &amp; character.</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so doing, the best contribution that a godly mom can make for the Kingdom of God, raising godly men &amp; women of God!</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4041675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3"/>
          <p:cNvSpPr>
            <a:spLocks noGrp="1" noChangeArrowheads="1"/>
          </p:cNvSpPr>
          <p:nvPr>
            <p:ph type="body" idx="1"/>
          </p:nvPr>
        </p:nvSpPr>
        <p:spPr>
          <a:xfrm>
            <a:off x="228600" y="270198"/>
            <a:ext cx="8763000" cy="6511601"/>
          </a:xfrm>
        </p:spPr>
        <p:txBody>
          <a:bodyPr/>
          <a:lstStyle/>
          <a:p>
            <a:pPr marL="0" indent="0" algn="ctr">
              <a:spcBef>
                <a:spcPts val="0"/>
              </a:spcBef>
              <a:buNone/>
            </a:pPr>
            <a:r>
              <a:rPr lang="en-US" sz="2400" b="1" i="1" dirty="0">
                <a:latin typeface="Candara"/>
                <a:cs typeface="Candara"/>
              </a:rPr>
              <a:t>Therefore do not be ashamed of the testimony </a:t>
            </a:r>
            <a:r>
              <a:rPr lang="en-US" sz="2400" b="1" i="1" dirty="0" smtClean="0">
                <a:latin typeface="Candara"/>
                <a:cs typeface="Candara"/>
              </a:rPr>
              <a:t/>
            </a:r>
            <a:br>
              <a:rPr lang="en-US" sz="2400" b="1" i="1" dirty="0" smtClean="0">
                <a:latin typeface="Candara"/>
                <a:cs typeface="Candara"/>
              </a:rPr>
            </a:br>
            <a:r>
              <a:rPr lang="en-US" sz="2400" b="1" i="1" dirty="0" smtClean="0">
                <a:latin typeface="Candara"/>
                <a:cs typeface="Candara"/>
              </a:rPr>
              <a:t>about </a:t>
            </a:r>
            <a:r>
              <a:rPr lang="en-US" sz="2400" b="1" i="1" dirty="0">
                <a:latin typeface="Candara"/>
                <a:cs typeface="Candara"/>
              </a:rPr>
              <a:t>our Lord, nor of me his prisoner, but share </a:t>
            </a:r>
            <a:r>
              <a:rPr lang="en-US" sz="2400" b="1" i="1" dirty="0" smtClean="0">
                <a:latin typeface="Candara"/>
                <a:cs typeface="Candara"/>
              </a:rPr>
              <a:t>in</a:t>
            </a:r>
            <a:br>
              <a:rPr lang="en-US" sz="2400" b="1" i="1" dirty="0" smtClean="0">
                <a:latin typeface="Candara"/>
                <a:cs typeface="Candara"/>
              </a:rPr>
            </a:br>
            <a:r>
              <a:rPr lang="en-US" sz="2400" b="1" i="1" dirty="0" smtClean="0">
                <a:latin typeface="Candara"/>
                <a:cs typeface="Candara"/>
              </a:rPr>
              <a:t>suffering </a:t>
            </a:r>
            <a:r>
              <a:rPr lang="en-US" sz="2400" b="1" i="1" dirty="0">
                <a:latin typeface="Candara"/>
                <a:cs typeface="Candara"/>
              </a:rPr>
              <a:t>for the gospel by the power of </a:t>
            </a:r>
            <a:r>
              <a:rPr lang="en-US" sz="2400" b="1" i="1" dirty="0" smtClean="0">
                <a:latin typeface="Candara"/>
                <a:cs typeface="Candara"/>
              </a:rPr>
              <a:t>God .</a:t>
            </a:r>
            <a:endParaRPr lang="en-US" sz="2400" b="1" i="1" dirty="0">
              <a:latin typeface="Candara"/>
              <a:cs typeface="Candara"/>
            </a:endParaRPr>
          </a:p>
          <a:p>
            <a:pPr marL="0" indent="0" algn="ctr">
              <a:spcBef>
                <a:spcPts val="0"/>
              </a:spcBef>
              <a:buNone/>
            </a:pPr>
            <a:r>
              <a:rPr lang="en-US" sz="2400" b="1" i="1" dirty="0">
                <a:latin typeface="Candara"/>
                <a:cs typeface="Candara"/>
              </a:rPr>
              <a:t>2 Timothy 2:8</a:t>
            </a:r>
          </a:p>
          <a:p>
            <a:pPr marL="0" indent="0" algn="ctr">
              <a:spcBef>
                <a:spcPts val="0"/>
              </a:spcBef>
              <a:buNone/>
            </a:pPr>
            <a:endParaRPr lang="en-US" sz="1200" b="1" i="1" dirty="0">
              <a:latin typeface="Candara"/>
              <a:cs typeface="Candara"/>
            </a:endParaRPr>
          </a:p>
          <a:p>
            <a:pPr marL="0" indent="0" algn="ctr">
              <a:spcBef>
                <a:spcPts val="0"/>
              </a:spcBef>
              <a:buNone/>
            </a:pPr>
            <a:r>
              <a:rPr lang="en-US" sz="2400" b="1" i="1" dirty="0" smtClean="0">
                <a:latin typeface="Candara"/>
                <a:cs typeface="Candara"/>
              </a:rPr>
              <a:t>You </a:t>
            </a:r>
            <a:r>
              <a:rPr lang="en-US" sz="2400" b="1" i="1" dirty="0">
                <a:latin typeface="Candara"/>
                <a:cs typeface="Candara"/>
              </a:rPr>
              <a:t>should know that our brother Timothy </a:t>
            </a:r>
            <a:r>
              <a:rPr lang="en-US" sz="2400" b="1" i="1" dirty="0" smtClean="0">
                <a:latin typeface="Candara"/>
                <a:cs typeface="Candara"/>
              </a:rPr>
              <a:t>has </a:t>
            </a:r>
            <a:r>
              <a:rPr lang="en-US" sz="2400" b="1" i="1" dirty="0">
                <a:latin typeface="Candara"/>
                <a:cs typeface="Candara"/>
              </a:rPr>
              <a:t>been </a:t>
            </a:r>
            <a:r>
              <a:rPr lang="en-US" sz="2400" b="1" i="1" dirty="0" smtClean="0">
                <a:latin typeface="Candara"/>
                <a:cs typeface="Candara"/>
              </a:rPr>
              <a:t/>
            </a:r>
            <a:br>
              <a:rPr lang="en-US" sz="2400" b="1" i="1" dirty="0" smtClean="0">
                <a:latin typeface="Candara"/>
                <a:cs typeface="Candara"/>
              </a:rPr>
            </a:br>
            <a:r>
              <a:rPr lang="en-US" sz="2400" b="1" i="1" dirty="0" smtClean="0">
                <a:latin typeface="Candara"/>
                <a:cs typeface="Candara"/>
              </a:rPr>
              <a:t>released</a:t>
            </a:r>
            <a:r>
              <a:rPr lang="en-US" sz="2400" b="1" i="1" dirty="0">
                <a:latin typeface="Candara"/>
                <a:cs typeface="Candara"/>
              </a:rPr>
              <a:t>, with whom I shall </a:t>
            </a:r>
            <a:r>
              <a:rPr lang="en-US" sz="2400" b="1" i="1" dirty="0" smtClean="0">
                <a:latin typeface="Candara"/>
                <a:cs typeface="Candara"/>
              </a:rPr>
              <a:t>see </a:t>
            </a:r>
            <a:r>
              <a:rPr lang="en-US" sz="2400" b="1" i="1" dirty="0">
                <a:latin typeface="Candara"/>
                <a:cs typeface="Candara"/>
              </a:rPr>
              <a:t>you if he comes soon.</a:t>
            </a:r>
            <a:br>
              <a:rPr lang="en-US" sz="2400" b="1" i="1" dirty="0">
                <a:latin typeface="Candara"/>
                <a:cs typeface="Candara"/>
              </a:rPr>
            </a:br>
            <a:r>
              <a:rPr lang="en-US" sz="2400" b="1" i="1" dirty="0" smtClean="0">
                <a:latin typeface="Candara"/>
                <a:cs typeface="Candara"/>
              </a:rPr>
              <a:t>Hebrews 13:23</a:t>
            </a:r>
          </a:p>
          <a:p>
            <a:pPr marL="0" indent="0" algn="ctr">
              <a:buNone/>
            </a:pPr>
            <a:endParaRPr lang="en-US" sz="1200" b="1" i="1" dirty="0" smtClean="0">
              <a:latin typeface="Candara"/>
              <a:cs typeface="Candara"/>
            </a:endParaRPr>
          </a:p>
          <a:p>
            <a:pPr marL="0" indent="0" algn="ctr">
              <a:spcBef>
                <a:spcPts val="0"/>
              </a:spcBef>
              <a:buNone/>
            </a:pPr>
            <a:r>
              <a:rPr lang="en-US" sz="2400" b="1" i="1" dirty="0">
                <a:latin typeface="Candara"/>
                <a:cs typeface="Candara"/>
              </a:rPr>
              <a:t> </a:t>
            </a:r>
            <a:r>
              <a:rPr lang="en-US" sz="2400" b="1" i="1" baseline="30000" dirty="0">
                <a:latin typeface="Candara"/>
                <a:cs typeface="Candara"/>
              </a:rPr>
              <a:t>28 </a:t>
            </a:r>
            <a:r>
              <a:rPr lang="en-US" sz="2400" b="1" i="1" dirty="0">
                <a:latin typeface="Candara"/>
                <a:cs typeface="Candara"/>
              </a:rPr>
              <a:t>Her children rise up and call her blessed;</a:t>
            </a:r>
          </a:p>
          <a:p>
            <a:pPr marL="0" indent="0" algn="ctr">
              <a:spcBef>
                <a:spcPts val="0"/>
              </a:spcBef>
              <a:buNone/>
            </a:pPr>
            <a:r>
              <a:rPr lang="en-US" sz="2400" b="1" i="1" dirty="0">
                <a:latin typeface="Candara"/>
                <a:cs typeface="Candara"/>
              </a:rPr>
              <a:t>    her husband also, and he praises her:</a:t>
            </a:r>
          </a:p>
          <a:p>
            <a:pPr marL="0" indent="0" algn="ctr">
              <a:spcBef>
                <a:spcPts val="0"/>
              </a:spcBef>
              <a:buNone/>
            </a:pPr>
            <a:r>
              <a:rPr lang="en-US" sz="2400" b="1" i="1" baseline="30000" dirty="0">
                <a:latin typeface="Candara"/>
                <a:cs typeface="Candara"/>
              </a:rPr>
              <a:t>29 </a:t>
            </a:r>
            <a:r>
              <a:rPr lang="en-US" sz="2400" b="1" i="1" dirty="0">
                <a:latin typeface="Candara"/>
                <a:cs typeface="Candara"/>
              </a:rPr>
              <a:t>“Many women have done excellently,</a:t>
            </a:r>
          </a:p>
          <a:p>
            <a:pPr marL="0" indent="0" algn="ctr">
              <a:spcBef>
                <a:spcPts val="0"/>
              </a:spcBef>
              <a:buNone/>
            </a:pPr>
            <a:r>
              <a:rPr lang="en-US" sz="2400" b="1" i="1" dirty="0">
                <a:latin typeface="Candara"/>
                <a:cs typeface="Candara"/>
              </a:rPr>
              <a:t>    but you surpass them all.”</a:t>
            </a:r>
          </a:p>
          <a:p>
            <a:pPr marL="0" indent="0" algn="ctr">
              <a:spcBef>
                <a:spcPts val="0"/>
              </a:spcBef>
              <a:buNone/>
            </a:pPr>
            <a:r>
              <a:rPr lang="en-US" sz="2400" b="1" i="1" baseline="30000" dirty="0">
                <a:latin typeface="Candara"/>
                <a:cs typeface="Candara"/>
              </a:rPr>
              <a:t>30 </a:t>
            </a:r>
            <a:r>
              <a:rPr lang="en-US" sz="2400" b="1" i="1" dirty="0">
                <a:latin typeface="Candara"/>
                <a:cs typeface="Candara"/>
              </a:rPr>
              <a:t>Charm is deceitful, and beauty is vain,</a:t>
            </a:r>
          </a:p>
          <a:p>
            <a:pPr marL="0" indent="0" algn="ctr">
              <a:spcBef>
                <a:spcPts val="0"/>
              </a:spcBef>
              <a:buNone/>
            </a:pPr>
            <a:r>
              <a:rPr lang="en-US" sz="2400" b="1" i="1" dirty="0">
                <a:latin typeface="Candara"/>
                <a:cs typeface="Candara"/>
              </a:rPr>
              <a:t>    but a woman who fears the Lord is to be praised.</a:t>
            </a:r>
          </a:p>
          <a:p>
            <a:pPr marL="0" indent="0" algn="ctr">
              <a:spcBef>
                <a:spcPts val="0"/>
              </a:spcBef>
              <a:buNone/>
            </a:pPr>
            <a:r>
              <a:rPr lang="en-US" sz="2400" b="1" i="1" baseline="30000" dirty="0">
                <a:latin typeface="Candara"/>
                <a:cs typeface="Candara"/>
              </a:rPr>
              <a:t>31 </a:t>
            </a:r>
            <a:r>
              <a:rPr lang="en-US" sz="2400" b="1" i="1" dirty="0">
                <a:latin typeface="Candara"/>
                <a:cs typeface="Candara"/>
              </a:rPr>
              <a:t>Give her of the fruit of her hands,</a:t>
            </a:r>
          </a:p>
          <a:p>
            <a:pPr marL="0" indent="0" algn="ctr">
              <a:spcBef>
                <a:spcPts val="0"/>
              </a:spcBef>
              <a:buNone/>
            </a:pPr>
            <a:r>
              <a:rPr lang="en-US" sz="2400" b="1" i="1" dirty="0">
                <a:latin typeface="Candara"/>
                <a:cs typeface="Candara"/>
              </a:rPr>
              <a:t>    and let her works praise her in the gates.</a:t>
            </a:r>
            <a:br>
              <a:rPr lang="en-US" sz="2400" b="1" i="1" dirty="0">
                <a:latin typeface="Candara"/>
                <a:cs typeface="Candara"/>
              </a:rPr>
            </a:br>
            <a:r>
              <a:rPr lang="en-US" sz="2400" b="1" i="1" dirty="0">
                <a:latin typeface="Candara"/>
                <a:cs typeface="Candara"/>
              </a:rPr>
              <a:t>Proverbs 31:28-31</a:t>
            </a:r>
          </a:p>
        </p:txBody>
      </p:sp>
    </p:spTree>
    <p:extLst>
      <p:ext uri="{BB962C8B-B14F-4D97-AF65-F5344CB8AC3E}">
        <p14:creationId xmlns:p14="http://schemas.microsoft.com/office/powerpoint/2010/main" val="1674456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75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275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75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75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275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7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533400"/>
            <a:ext cx="8686800" cy="8382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148628" y="1649380"/>
            <a:ext cx="8796076" cy="5029200"/>
          </a:xfrm>
        </p:spPr>
        <p:txBody>
          <a:bodyPr/>
          <a:lstStyle/>
          <a:p>
            <a:pPr marL="514350" indent="-514350" eaLnBrk="1" hangingPunct="1">
              <a:buFont typeface="Eras Bold ITC" charset="0"/>
              <a:buAutoNum type="arabicPeriod"/>
            </a:pPr>
            <a:r>
              <a:rPr lang="en-US" dirty="0">
                <a:latin typeface="Candara" charset="0"/>
                <a:cs typeface="MS PGothic" charset="0"/>
              </a:rPr>
              <a:t>In what ways are you now convinced more of the high calling of motherhood? Why will you honor motherhood today?</a:t>
            </a:r>
          </a:p>
          <a:p>
            <a:pPr marL="514350" indent="-514350" eaLnBrk="1" hangingPunct="1">
              <a:buFont typeface="Eras Bold ITC" charset="0"/>
              <a:buAutoNum type="arabicPeriod"/>
            </a:pPr>
            <a:endParaRPr lang="en-US" dirty="0">
              <a:latin typeface="Candara" charset="0"/>
              <a:cs typeface="MS PGothic" charset="0"/>
            </a:endParaRPr>
          </a:p>
          <a:p>
            <a:pPr marL="514350" indent="-514350" eaLnBrk="1" hangingPunct="1">
              <a:buFont typeface="Eras Bold ITC" charset="0"/>
              <a:buAutoNum type="arabicPeriod"/>
            </a:pPr>
            <a:r>
              <a:rPr lang="en-US" dirty="0">
                <a:latin typeface="Candara" charset="0"/>
                <a:cs typeface="MS PGothic" charset="0"/>
              </a:rPr>
              <a:t>How will you become intentional in saturating your children in the Word of God as a mom/dad?</a:t>
            </a:r>
          </a:p>
          <a:p>
            <a:pPr marL="514350" indent="-514350" eaLnBrk="1" hangingPunct="1">
              <a:buFont typeface="Eras Bold ITC" charset="0"/>
              <a:buAutoNum type="arabicPeriod"/>
            </a:pPr>
            <a:endParaRPr lang="en-US" dirty="0">
              <a:latin typeface="Candara" charset="0"/>
              <a:cs typeface="MS PGothic" charset="0"/>
            </a:endParaRPr>
          </a:p>
          <a:p>
            <a:pPr marL="514350" indent="-514350" eaLnBrk="1" hangingPunct="1">
              <a:buFont typeface="Eras Bold ITC" charset="0"/>
              <a:buAutoNum type="arabicPeriod"/>
            </a:pPr>
            <a:r>
              <a:rPr lang="en-US" dirty="0">
                <a:latin typeface="Candara" charset="0"/>
                <a:cs typeface="MS PGothic" charset="0"/>
              </a:rPr>
              <a:t>In what ways will you model your sincere faith to leave a legacy in your children for the Kingdom of God? What is your first step?</a:t>
            </a:r>
          </a:p>
        </p:txBody>
      </p:sp>
    </p:spTree>
    <p:extLst>
      <p:ext uri="{BB962C8B-B14F-4D97-AF65-F5344CB8AC3E}">
        <p14:creationId xmlns:p14="http://schemas.microsoft.com/office/powerpoint/2010/main" val="2436493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47782</TotalTime>
  <Words>392</Words>
  <Application>Microsoft Macintosh PowerPoint</Application>
  <PresentationFormat>On-screen Show (4:3)</PresentationFormat>
  <Paragraphs>59</Paragraphs>
  <Slides>10</Slides>
  <Notes>8</Notes>
  <HiddenSlides>0</HiddenSlides>
  <MMClips>0</MMClips>
  <ScaleCrop>false</ScaleCrop>
  <HeadingPairs>
    <vt:vector size="4" baseType="variant">
      <vt:variant>
        <vt:lpstr>Theme</vt:lpstr>
      </vt:variant>
      <vt:variant>
        <vt:i4>24</vt:i4>
      </vt:variant>
      <vt:variant>
        <vt:lpstr>Slide Titles</vt:lpstr>
      </vt:variant>
      <vt:variant>
        <vt:i4>10</vt:i4>
      </vt:variant>
    </vt:vector>
  </HeadingPairs>
  <TitlesOfParts>
    <vt:vector size="34"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2_Normal</vt:lpstr>
      <vt:lpstr>17_Default Design</vt:lpstr>
      <vt:lpstr>14_Default Design</vt:lpstr>
      <vt:lpstr>15_Default Design</vt:lpstr>
      <vt:lpstr>16_Default Design</vt:lpstr>
      <vt:lpstr>18_Default Design</vt:lpstr>
      <vt:lpstr>19_Default Design</vt:lpstr>
      <vt:lpstr>20_Default Design</vt:lpstr>
      <vt:lpstr>21_Default Design</vt:lpstr>
      <vt:lpstr>PowerPoint Presentation</vt:lpstr>
      <vt:lpstr>The Lasting Impact  of a Godly Mother</vt:lpstr>
      <vt:lpstr>RESTORING THE HIGH CALLING OF MOTHERHOOD</vt:lpstr>
      <vt:lpstr>PowerPoint Presentation</vt:lpstr>
      <vt:lpstr>HOW DOES A GODLY MOTHER MAKE  A LASTING IMPACT ON HER CHILDREN?</vt:lpstr>
      <vt:lpstr>HOW DOES A GODLY MOTHER MAKE  A LASTING IMPACT ON HER CHILDREN?</vt:lpstr>
      <vt:lpstr>HOW DOES A GODLY MOTHER MAKE  A LASTING IMPACT ON HER CHILDREN?</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2537</cp:revision>
  <cp:lastPrinted>2014-03-23T15:54:46Z</cp:lastPrinted>
  <dcterms:created xsi:type="dcterms:W3CDTF">2007-10-20T20:09:35Z</dcterms:created>
  <dcterms:modified xsi:type="dcterms:W3CDTF">2014-05-14T06:31:32Z</dcterms:modified>
</cp:coreProperties>
</file>