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11" r:id="rId16"/>
    <p:sldMasterId id="2147510823" r:id="rId17"/>
    <p:sldMasterId id="2147510835" r:id="rId18"/>
    <p:sldMasterId id="2147510847" r:id="rId19"/>
    <p:sldMasterId id="2147510859" r:id="rId20"/>
    <p:sldMasterId id="2147510871" r:id="rId21"/>
  </p:sldMasterIdLst>
  <p:notesMasterIdLst>
    <p:notesMasterId r:id="rId36"/>
  </p:notesMasterIdLst>
  <p:handoutMasterIdLst>
    <p:handoutMasterId r:id="rId37"/>
  </p:handoutMasterIdLst>
  <p:sldIdLst>
    <p:sldId id="1626" r:id="rId22"/>
    <p:sldId id="2268" r:id="rId23"/>
    <p:sldId id="2312" r:id="rId24"/>
    <p:sldId id="2317" r:id="rId25"/>
    <p:sldId id="2316" r:id="rId26"/>
    <p:sldId id="2319" r:id="rId27"/>
    <p:sldId id="2318" r:id="rId28"/>
    <p:sldId id="2320" r:id="rId29"/>
    <p:sldId id="2323" r:id="rId30"/>
    <p:sldId id="2322" r:id="rId31"/>
    <p:sldId id="2326" r:id="rId32"/>
    <p:sldId id="2307" r:id="rId33"/>
    <p:sldId id="2302" r:id="rId34"/>
    <p:sldId id="192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16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4/22/14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154BDA-CDAD-DC4F-B920-E2C416135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710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81FA49-385C-2D47-926D-BB1EB940C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76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3CA333-5625-F04E-BBF5-35A5A418F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12B90A-9281-F049-9BEA-907756924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7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668EDA-EFDB-2D43-B44C-7015AB47C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780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0F609B-EA24-F146-B848-06ED4694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75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9BA1FD-660A-7949-8D41-B3164B6B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7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EA4BF4-11D5-4A44-AA22-A3D48559C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57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68933C-C060-684E-913C-E258402B0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1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BDA607-81DB-2C49-8BE5-C7D35E4D3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96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14DEF37-CE6E-1541-9D56-07171A23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261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3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92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55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04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66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63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00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232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6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88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BEBFB22E-EC45-DC40-9532-8B9F4D46D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12" r:id="rId1"/>
    <p:sldLayoutId id="2147510813" r:id="rId2"/>
    <p:sldLayoutId id="2147510814" r:id="rId3"/>
    <p:sldLayoutId id="2147510815" r:id="rId4"/>
    <p:sldLayoutId id="2147510816" r:id="rId5"/>
    <p:sldLayoutId id="2147510817" r:id="rId6"/>
    <p:sldLayoutId id="2147510818" r:id="rId7"/>
    <p:sldLayoutId id="2147510819" r:id="rId8"/>
    <p:sldLayoutId id="2147510820" r:id="rId9"/>
    <p:sldLayoutId id="2147510821" r:id="rId10"/>
    <p:sldLayoutId id="214751082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24" r:id="rId1"/>
    <p:sldLayoutId id="2147510825" r:id="rId2"/>
    <p:sldLayoutId id="2147510826" r:id="rId3"/>
    <p:sldLayoutId id="2147510827" r:id="rId4"/>
    <p:sldLayoutId id="2147510828" r:id="rId5"/>
    <p:sldLayoutId id="2147510829" r:id="rId6"/>
    <p:sldLayoutId id="2147510830" r:id="rId7"/>
    <p:sldLayoutId id="2147510831" r:id="rId8"/>
    <p:sldLayoutId id="2147510832" r:id="rId9"/>
    <p:sldLayoutId id="2147510833" r:id="rId10"/>
    <p:sldLayoutId id="21475108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justification in Christ gives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LIVING HOPE IN FACING TOMORROW—including uncertainty &amp; death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For if while we were enemies we were reconciled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God by the death of his Son, much more, now that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are reconciled, shall we be saved by his life.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5:</a:t>
            </a:r>
            <a:r>
              <a:rPr lang="en-US" sz="2200" i="1" dirty="0" smtClean="0">
                <a:latin typeface="Candara"/>
                <a:cs typeface="Candara"/>
              </a:rPr>
              <a:t>10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6468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justification in Christ gives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LIVING HOPE IN FACING TOMORROW-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-including uncertainty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&amp; death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54 </a:t>
            </a:r>
            <a:r>
              <a:rPr lang="en-US" sz="2200" i="1" dirty="0">
                <a:latin typeface="Candara"/>
                <a:cs typeface="Candara"/>
              </a:rPr>
              <a:t>When the perishable puts on the imperishable, and 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mortal puts on immortality, then shall come to pass the </a:t>
            </a:r>
            <a:r>
              <a:rPr lang="en-US" sz="2200" i="1" dirty="0" smtClean="0">
                <a:latin typeface="Candara"/>
                <a:cs typeface="Candara"/>
              </a:rPr>
              <a:t>saying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that </a:t>
            </a:r>
            <a:r>
              <a:rPr lang="en-US" sz="2200" i="1" dirty="0">
                <a:latin typeface="Candara"/>
                <a:cs typeface="Candara"/>
              </a:rPr>
              <a:t>is written: “Death is swallowed up in victory.</a:t>
            </a:r>
            <a:r>
              <a:rPr lang="en-US" sz="2200" i="1" dirty="0" smtClean="0">
                <a:latin typeface="Candara"/>
                <a:cs typeface="Candara"/>
              </a:rPr>
              <a:t>”</a:t>
            </a:r>
            <a:r>
              <a:rPr lang="en-US" sz="2200" i="1" baseline="30000" dirty="0" smtClean="0">
                <a:latin typeface="Candara"/>
                <a:cs typeface="Candara"/>
              </a:rPr>
              <a:t> </a:t>
            </a:r>
            <a:r>
              <a:rPr lang="en-US" sz="2200" i="1" baseline="30000" dirty="0">
                <a:latin typeface="Candara"/>
                <a:cs typeface="Candara"/>
              </a:rPr>
              <a:t>55 </a:t>
            </a:r>
            <a:r>
              <a:rPr lang="en-US" sz="2200" i="1" dirty="0">
                <a:latin typeface="Candara"/>
                <a:cs typeface="Candara"/>
              </a:rPr>
              <a:t>“O death,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where </a:t>
            </a:r>
            <a:r>
              <a:rPr lang="en-US" sz="2200" i="1" dirty="0">
                <a:latin typeface="Candara"/>
                <a:cs typeface="Candara"/>
              </a:rPr>
              <a:t>is your victory? O death, where is your sting</a:t>
            </a:r>
            <a:r>
              <a:rPr lang="en-US" sz="2200" i="1" dirty="0" smtClean="0">
                <a:latin typeface="Candara"/>
                <a:cs typeface="Candara"/>
              </a:rPr>
              <a:t>?”</a:t>
            </a:r>
            <a:r>
              <a:rPr lang="en-US" sz="2200" i="1" baseline="30000" dirty="0" smtClean="0">
                <a:latin typeface="Candara"/>
                <a:cs typeface="Candara"/>
              </a:rPr>
              <a:t> </a:t>
            </a:r>
            <a:r>
              <a:rPr lang="en-US" sz="2200" i="1" baseline="30000" dirty="0">
                <a:latin typeface="Candara"/>
                <a:cs typeface="Candara"/>
              </a:rPr>
              <a:t>56 </a:t>
            </a:r>
            <a:r>
              <a:rPr lang="en-US" sz="2200" i="1" dirty="0">
                <a:latin typeface="Candara"/>
                <a:cs typeface="Candara"/>
              </a:rPr>
              <a:t>The sting of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death </a:t>
            </a:r>
            <a:r>
              <a:rPr lang="en-US" sz="2200" i="1" dirty="0">
                <a:latin typeface="Candara"/>
                <a:cs typeface="Candara"/>
              </a:rPr>
              <a:t>is sin, and the power of sin is the law. </a:t>
            </a:r>
            <a:r>
              <a:rPr lang="en-US" sz="2200" i="1" baseline="30000" dirty="0" smtClean="0">
                <a:latin typeface="Candara"/>
                <a:cs typeface="Candara"/>
              </a:rPr>
              <a:t>57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But thanks be </a:t>
            </a:r>
            <a:r>
              <a:rPr lang="en-US" sz="2200" i="1" dirty="0" smtClean="0">
                <a:latin typeface="Candara"/>
                <a:cs typeface="Candara"/>
              </a:rPr>
              <a:t>to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God, who gives us the victory </a:t>
            </a:r>
            <a:r>
              <a:rPr lang="en-US" sz="2200" i="1" dirty="0" smtClean="0">
                <a:latin typeface="Candara"/>
                <a:cs typeface="Candara"/>
              </a:rPr>
              <a:t>through </a:t>
            </a:r>
            <a:r>
              <a:rPr lang="en-US" sz="2200" i="1" dirty="0">
                <a:latin typeface="Candara"/>
                <a:cs typeface="Candara"/>
              </a:rPr>
              <a:t>our Lord Jesus Christ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1 Corinthians 15:54-57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Christ’s resurrection also gives us an indestructible joy and hope to face tomorrow.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have a living, lasting hope even in uncertainties of future.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Ultimately, Christ have us the victory over death—we shall become like Christ with a new resurrected body!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7907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09800"/>
            <a:ext cx="6324600" cy="4267200"/>
          </a:xfrm>
        </p:spPr>
        <p:txBody>
          <a:bodyPr/>
          <a:lstStyle/>
          <a:p>
            <a:r>
              <a:rPr lang="en-US" i="1" dirty="0" smtClean="0"/>
              <a:t>Because </a:t>
            </a:r>
            <a:r>
              <a:rPr lang="en-US" i="1" dirty="0"/>
              <a:t>He lives, </a:t>
            </a:r>
            <a:r>
              <a:rPr lang="en-US" i="1" dirty="0" smtClean="0"/>
              <a:t>I </a:t>
            </a:r>
            <a:r>
              <a:rPr lang="en-US" i="1" dirty="0"/>
              <a:t>can face tomorrow</a:t>
            </a:r>
          </a:p>
          <a:p>
            <a:r>
              <a:rPr lang="en-US" i="1" dirty="0"/>
              <a:t>Because He lives, </a:t>
            </a:r>
            <a:r>
              <a:rPr lang="en-US" i="1" dirty="0" smtClean="0"/>
              <a:t>all </a:t>
            </a:r>
            <a:r>
              <a:rPr lang="en-US" i="1" dirty="0"/>
              <a:t>fear is gone.</a:t>
            </a:r>
          </a:p>
          <a:p>
            <a:r>
              <a:rPr lang="en-US" i="1" dirty="0"/>
              <a:t>Because I know, </a:t>
            </a:r>
            <a:r>
              <a:rPr lang="en-US" i="1" dirty="0" smtClean="0"/>
              <a:t>He </a:t>
            </a:r>
            <a:r>
              <a:rPr lang="en-US" i="1" dirty="0"/>
              <a:t>holds the future</a:t>
            </a:r>
          </a:p>
          <a:p>
            <a:r>
              <a:rPr lang="en-US" i="1" dirty="0"/>
              <a:t>And life is worth the </a:t>
            </a:r>
            <a:r>
              <a:rPr lang="en-US" i="1" dirty="0" smtClean="0"/>
              <a:t>living </a:t>
            </a:r>
            <a:r>
              <a:rPr lang="en-US" i="1" dirty="0"/>
              <a:t>j</a:t>
            </a:r>
            <a:r>
              <a:rPr lang="en-US" i="1" dirty="0" smtClean="0"/>
              <a:t>ust </a:t>
            </a:r>
            <a:r>
              <a:rPr lang="en-US" i="1" dirty="0"/>
              <a:t>because He lives</a:t>
            </a:r>
            <a:r>
              <a:rPr lang="en-US" i="1" dirty="0" smtClean="0"/>
              <a:t>.</a:t>
            </a:r>
          </a:p>
          <a:p>
            <a:endParaRPr lang="en-US" sz="800" i="1" dirty="0"/>
          </a:p>
          <a:p>
            <a:pPr algn="r"/>
            <a:r>
              <a:rPr lang="en-US" sz="2300" i="1" dirty="0"/>
              <a:t>― Bill &amp; Gloria Gaither</a:t>
            </a:r>
          </a:p>
        </p:txBody>
      </p:sp>
    </p:spTree>
    <p:extLst>
      <p:ext uri="{BB962C8B-B14F-4D97-AF65-F5344CB8AC3E}">
        <p14:creationId xmlns:p14="http://schemas.microsoft.com/office/powerpoint/2010/main" val="194010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5029200"/>
          </a:xfrm>
        </p:spPr>
        <p:txBody>
          <a:bodyPr/>
          <a:lstStyle/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 smtClean="0">
                <a:latin typeface="Candara" charset="0"/>
                <a:cs typeface="MS PGothic" charset="0"/>
              </a:rPr>
              <a:t>What </a:t>
            </a:r>
            <a:r>
              <a:rPr lang="en-US" dirty="0">
                <a:latin typeface="Candara" charset="0"/>
                <a:cs typeface="MS PGothic" charset="0"/>
              </a:rPr>
              <a:t>will you do in order to </a:t>
            </a:r>
            <a:r>
              <a:rPr lang="en-US" dirty="0" smtClean="0">
                <a:latin typeface="Candara" charset="0"/>
                <a:cs typeface="MS PGothic" charset="0"/>
              </a:rPr>
              <a:t>be sure that you </a:t>
            </a:r>
            <a:r>
              <a:rPr lang="en-US" i="1" dirty="0" smtClean="0">
                <a:latin typeface="Candara" charset="0"/>
                <a:cs typeface="MS PGothic" charset="0"/>
              </a:rPr>
              <a:t>have </a:t>
            </a:r>
            <a:r>
              <a:rPr lang="en-US" dirty="0" smtClean="0">
                <a:latin typeface="Candara" charset="0"/>
                <a:cs typeface="MS PGothic" charset="0"/>
              </a:rPr>
              <a:t>the living hope of EASTER in you? 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 smtClean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 smtClean="0">
                <a:latin typeface="Candara" charset="0"/>
                <a:cs typeface="MS PGothic" charset="0"/>
              </a:rPr>
              <a:t>In what ways does the living hope of EASTER encourage you to live by faith—not by sight/feelings daily? 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 smtClean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 smtClean="0">
                <a:latin typeface="Candara" charset="0"/>
                <a:cs typeface="MS PGothic" charset="0"/>
              </a:rPr>
              <a:t>How does the living hope of EASTER help you face fears and worries in your current circumstances? To face tomorrow?</a:t>
            </a:r>
            <a:endParaRPr lang="en-US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1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57400"/>
            <a:ext cx="807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Seeing the Living Hope</a:t>
            </a:r>
            <a:r>
              <a:rPr lang="en-US" sz="3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of EASTER</a:t>
            </a:r>
            <a:endParaRPr lang="en-US" sz="3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00400"/>
            <a:ext cx="80010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EASTER Sunday Message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Romans 4:25b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April 20,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cs typeface="Arial" charset="0"/>
              </a:rPr>
              <a:t>RECAP: WHY IS GOOD FRIDAY “GOOD”?</a:t>
            </a:r>
            <a:endParaRPr lang="en-US" sz="3200" b="1" dirty="0">
              <a:latin typeface="Candara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410200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buFontTx/>
              <a:buNone/>
              <a:defRPr/>
            </a:pPr>
            <a:r>
              <a:rPr lang="en-US" sz="2400" i="1" dirty="0" smtClean="0">
                <a:latin typeface="Candara" charset="0"/>
              </a:rPr>
              <a:t>[Jesus] was </a:t>
            </a:r>
            <a:r>
              <a:rPr lang="en-US" sz="2400" b="1" i="1" dirty="0" smtClean="0">
                <a:latin typeface="Candara" charset="0"/>
              </a:rPr>
              <a:t>delivered </a:t>
            </a:r>
            <a:r>
              <a:rPr lang="en-US" sz="2400" b="1" i="1" dirty="0">
                <a:latin typeface="Candara" charset="0"/>
              </a:rPr>
              <a:t>up for our </a:t>
            </a:r>
            <a:r>
              <a:rPr lang="en-US" sz="2400" b="1" i="1" dirty="0" smtClean="0">
                <a:latin typeface="Candara" charset="0"/>
              </a:rPr>
              <a:t>trespasses</a:t>
            </a:r>
          </a:p>
          <a:p>
            <a:pPr marL="514350" indent="-514350" algn="ctr">
              <a:spcBef>
                <a:spcPts val="0"/>
              </a:spcBef>
              <a:buFontTx/>
              <a:buNone/>
              <a:defRPr/>
            </a:pPr>
            <a:r>
              <a:rPr lang="en-US" sz="2400" i="1" dirty="0" smtClean="0">
                <a:latin typeface="Candara" charset="0"/>
              </a:rPr>
              <a:t>and </a:t>
            </a:r>
            <a:r>
              <a:rPr lang="en-US" sz="2400" i="1" dirty="0">
                <a:latin typeface="Candara" charset="0"/>
              </a:rPr>
              <a:t>raised for our </a:t>
            </a:r>
            <a:r>
              <a:rPr lang="en-US" sz="2400" i="1" dirty="0" smtClean="0">
                <a:latin typeface="Candara" charset="0"/>
              </a:rPr>
              <a:t>justification.</a:t>
            </a:r>
          </a:p>
          <a:p>
            <a:pPr marL="514350" indent="-514350" algn="ctr">
              <a:spcBef>
                <a:spcPts val="0"/>
              </a:spcBef>
              <a:buFontTx/>
              <a:buNone/>
              <a:defRPr/>
            </a:pPr>
            <a:r>
              <a:rPr lang="en-US" sz="2400" i="1" dirty="0" smtClean="0">
                <a:latin typeface="Candara" charset="0"/>
              </a:rPr>
              <a:t>Romans 4:25</a:t>
            </a:r>
          </a:p>
          <a:p>
            <a:pPr marL="514350" indent="-514350" algn="ctr">
              <a:buFontTx/>
              <a:buNone/>
              <a:defRPr/>
            </a:pPr>
            <a:endParaRPr lang="en-US" sz="1200" i="1" dirty="0">
              <a:latin typeface="Candara" charset="0"/>
            </a:endParaRPr>
          </a:p>
          <a:p>
            <a:pPr marL="633413" lvl="1" indent="-342900"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cs typeface="Arial" charset="0"/>
              </a:rPr>
              <a:t>It shows the GRAVITY of our sin:</a:t>
            </a:r>
            <a:r>
              <a:rPr lang="en-US" sz="2400" b="1" dirty="0" smtClean="0">
                <a:latin typeface="Candara" charset="0"/>
                <a:cs typeface="Arial" charset="0"/>
              </a:rPr>
              <a:t> </a:t>
            </a:r>
            <a:r>
              <a:rPr lang="en-US" sz="2400" i="1" dirty="0" smtClean="0">
                <a:latin typeface="Candara" charset="0"/>
                <a:cs typeface="Arial" charset="0"/>
              </a:rPr>
              <a:t>sin is our most realistic root-problem and we cannot save ourselves from sin.</a:t>
            </a:r>
          </a:p>
          <a:p>
            <a:pPr marL="633413" lvl="1" indent="-342900">
              <a:buFont typeface="Arial"/>
              <a:buChar char="•"/>
              <a:defRPr/>
            </a:pPr>
            <a:endParaRPr lang="en-US" sz="800" b="1" dirty="0" smtClean="0">
              <a:solidFill>
                <a:srgbClr val="FF0000"/>
              </a:solidFill>
              <a:latin typeface="Candara" charset="0"/>
              <a:cs typeface="Arial" charset="0"/>
            </a:endParaRPr>
          </a:p>
          <a:p>
            <a:pPr marL="633413" lvl="1" indent="-342900">
              <a:buFont typeface="Arial"/>
              <a:buChar char="•"/>
              <a:defRPr/>
            </a:pPr>
            <a:endParaRPr lang="en-US" sz="800" b="1" dirty="0" smtClean="0">
              <a:solidFill>
                <a:srgbClr val="FF0000"/>
              </a:solidFill>
              <a:latin typeface="Candara" charset="0"/>
              <a:cs typeface="Arial" charset="0"/>
            </a:endParaRPr>
          </a:p>
          <a:p>
            <a:pPr marL="633413" lvl="1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cs typeface="Arial" charset="0"/>
              </a:rPr>
              <a:t>It shows the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cs typeface="Arial" charset="0"/>
              </a:rPr>
              <a:t>JUSTICE of God:</a:t>
            </a:r>
            <a:r>
              <a:rPr lang="en-US" sz="2400" b="1" dirty="0" smtClean="0">
                <a:latin typeface="Candara" charset="0"/>
                <a:cs typeface="Arial" charset="0"/>
              </a:rPr>
              <a:t> </a:t>
            </a:r>
            <a:r>
              <a:rPr lang="en-US" sz="2400" i="1" dirty="0" smtClean="0">
                <a:latin typeface="Candara" charset="0"/>
                <a:cs typeface="Arial" charset="0"/>
              </a:rPr>
              <a:t>God is just God who condemns all sins with retributive justice in his holiness.</a:t>
            </a:r>
          </a:p>
          <a:p>
            <a:pPr marL="633413" lvl="1" indent="-342900">
              <a:buFont typeface="Arial"/>
              <a:buChar char="•"/>
              <a:defRPr/>
            </a:pPr>
            <a:endParaRPr lang="en-US" sz="800" i="1" dirty="0" smtClean="0">
              <a:latin typeface="Candara" charset="0"/>
              <a:cs typeface="Arial" charset="0"/>
            </a:endParaRPr>
          </a:p>
          <a:p>
            <a:pPr marL="633413" lvl="1" indent="-342900">
              <a:buFont typeface="Arial"/>
              <a:buChar char="•"/>
              <a:defRPr/>
            </a:pPr>
            <a:endParaRPr lang="en-US" sz="800" i="1" dirty="0" smtClean="0">
              <a:latin typeface="Candara" charset="0"/>
              <a:cs typeface="Arial" charset="0"/>
            </a:endParaRPr>
          </a:p>
          <a:p>
            <a:pPr marL="633413" lvl="1" indent="-342900"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cs typeface="Arial" charset="0"/>
              </a:rPr>
              <a:t>It shows the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cs typeface="Arial" charset="0"/>
              </a:rPr>
              <a:t>LOVE of God: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Arial" charset="0"/>
              </a:rPr>
              <a:t>God is loving God who “delivered up” his only Son for our sins in his mercy.</a:t>
            </a:r>
            <a:endParaRPr lang="en-US" sz="2400" dirty="0"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8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CHRIST’S JUSTIFICATION becomes ours through faith in the risen Christ.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[Jesus] </a:t>
            </a:r>
            <a:r>
              <a:rPr lang="en-US" sz="2200" i="1" dirty="0" smtClean="0">
                <a:latin typeface="Candara"/>
                <a:cs typeface="Candara"/>
              </a:rPr>
              <a:t>was </a:t>
            </a:r>
            <a:r>
              <a:rPr lang="en-US" sz="2200" i="1" dirty="0">
                <a:latin typeface="Candara"/>
                <a:cs typeface="Candara"/>
              </a:rPr>
              <a:t>delivered up for our trespasses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and</a:t>
            </a:r>
            <a:r>
              <a:rPr lang="en-US" sz="2200" b="1" i="1" dirty="0">
                <a:latin typeface="Candara"/>
                <a:cs typeface="Candara"/>
              </a:rPr>
              <a:t> raised for our justification.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4:</a:t>
            </a:r>
            <a:r>
              <a:rPr lang="en-US" sz="2200" i="1" dirty="0" smtClean="0">
                <a:latin typeface="Candara"/>
                <a:cs typeface="Candara"/>
              </a:rPr>
              <a:t>25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6637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CHRIST’S JUSTIFICATION becomes ours through faith in the risen Christ.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[Jesus] </a:t>
            </a:r>
            <a:r>
              <a:rPr lang="en-US" sz="2200" i="1" dirty="0" smtClean="0">
                <a:latin typeface="Candara"/>
                <a:cs typeface="Candara"/>
              </a:rPr>
              <a:t>was </a:t>
            </a:r>
            <a:r>
              <a:rPr lang="en-US" sz="2200" i="1" dirty="0">
                <a:latin typeface="Candara"/>
                <a:cs typeface="Candara"/>
              </a:rPr>
              <a:t>delivered up for our trespasses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and</a:t>
            </a:r>
            <a:r>
              <a:rPr lang="en-US" sz="2200" b="1" i="1" dirty="0">
                <a:latin typeface="Candara"/>
                <a:cs typeface="Candara"/>
              </a:rPr>
              <a:t> raised for our justification.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4:</a:t>
            </a:r>
            <a:r>
              <a:rPr lang="en-US" sz="2200" i="1" dirty="0" smtClean="0">
                <a:latin typeface="Candara"/>
                <a:cs typeface="Candara"/>
              </a:rPr>
              <a:t>25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And if Christ has not been raised,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your </a:t>
            </a:r>
            <a:r>
              <a:rPr lang="en-US" sz="2200" i="1" dirty="0">
                <a:latin typeface="Candara"/>
                <a:cs typeface="Candara"/>
              </a:rPr>
              <a:t>faith is futile and you are still in your sins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1 </a:t>
            </a:r>
            <a:r>
              <a:rPr lang="en-US" sz="2200" i="1" dirty="0">
                <a:latin typeface="Candara"/>
                <a:cs typeface="Candara"/>
              </a:rPr>
              <a:t>Corinthians 15:</a:t>
            </a:r>
            <a:r>
              <a:rPr lang="en-US" sz="2200" i="1" dirty="0" smtClean="0">
                <a:latin typeface="Candara"/>
                <a:cs typeface="Candara"/>
              </a:rPr>
              <a:t>17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6645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CHRIST’S JUSTIFICATION becomes ours through faith in the risen Christ.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[Jesus] </a:t>
            </a:r>
            <a:r>
              <a:rPr lang="en-US" sz="2200" i="1" dirty="0" smtClean="0">
                <a:latin typeface="Candara"/>
                <a:cs typeface="Candara"/>
              </a:rPr>
              <a:t>was </a:t>
            </a:r>
            <a:r>
              <a:rPr lang="en-US" sz="2200" i="1" dirty="0">
                <a:latin typeface="Candara"/>
                <a:cs typeface="Candara"/>
              </a:rPr>
              <a:t>delivered up for our trespasses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and</a:t>
            </a:r>
            <a:r>
              <a:rPr lang="en-US" sz="2200" b="1" i="1" dirty="0">
                <a:latin typeface="Candara"/>
                <a:cs typeface="Candara"/>
              </a:rPr>
              <a:t> raised for our justification.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4:</a:t>
            </a:r>
            <a:r>
              <a:rPr lang="en-US" sz="2200" i="1" dirty="0" smtClean="0">
                <a:latin typeface="Candara"/>
                <a:cs typeface="Candara"/>
              </a:rPr>
              <a:t>25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For if while we were enemies we were reconciled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God by the death of his Son, much more, now that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are reconciled, shall we be saved by his life.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5:10</a:t>
            </a:r>
          </a:p>
        </p:txBody>
      </p:sp>
    </p:spTree>
    <p:extLst>
      <p:ext uri="{BB962C8B-B14F-4D97-AF65-F5344CB8AC3E}">
        <p14:creationId xmlns:p14="http://schemas.microsoft.com/office/powerpoint/2010/main" val="404582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CHRIST’S JUSTIFICATION becomes ours through faith in the risen Christ.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[Jesus] </a:t>
            </a:r>
            <a:r>
              <a:rPr lang="en-US" sz="2200" i="1" dirty="0" smtClean="0">
                <a:latin typeface="Candara"/>
                <a:cs typeface="Candara"/>
              </a:rPr>
              <a:t>was </a:t>
            </a:r>
            <a:r>
              <a:rPr lang="en-US" sz="2200" i="1" dirty="0">
                <a:latin typeface="Candara"/>
                <a:cs typeface="Candara"/>
              </a:rPr>
              <a:t>delivered up for our trespasses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and</a:t>
            </a:r>
            <a:r>
              <a:rPr lang="en-US" sz="2200" b="1" i="1" dirty="0">
                <a:latin typeface="Candara"/>
                <a:cs typeface="Candara"/>
              </a:rPr>
              <a:t> raised for our justification.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4:</a:t>
            </a:r>
            <a:r>
              <a:rPr lang="en-US" sz="2200" i="1" dirty="0" smtClean="0">
                <a:latin typeface="Candara"/>
                <a:cs typeface="Candara"/>
              </a:rPr>
              <a:t>25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Now if we have died with Christ,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believe that we will also live with him.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6:8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Jesus’ resurrection is the evidence for God’s declaration of Christ’s justification as God’s only Son [= Deity of Christ].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By grace through faith, we become united with Christ—he died in our place so we become justified in Christ as well.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Justification means “right relationship with God”—which frees us from all condemnation through the resurrection.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509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justification in Christ gives us A LIVING HOPE IN FACING TODAY-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-including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hardships &amp;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sufferings.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1 </a:t>
            </a:r>
            <a:r>
              <a:rPr lang="en-US" sz="2200" i="1" dirty="0">
                <a:latin typeface="Candara"/>
                <a:cs typeface="Candara"/>
              </a:rPr>
              <a:t>Therefore, since we have been justified by faith,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we</a:t>
            </a:r>
            <a:r>
              <a:rPr lang="en-US" sz="2200" i="1" dirty="0">
                <a:latin typeface="Candara"/>
                <a:cs typeface="Candara"/>
              </a:rPr>
              <a:t> have peace with God through our Lord Jesus Christ.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2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Through him we have also obtained access by faith into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this </a:t>
            </a:r>
            <a:r>
              <a:rPr lang="en-US" sz="2200" i="1" dirty="0">
                <a:latin typeface="Candara"/>
                <a:cs typeface="Candara"/>
              </a:rPr>
              <a:t>grace in which we stand, and we rejoice in hope of the glory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of </a:t>
            </a:r>
            <a:r>
              <a:rPr lang="en-US" sz="2200" i="1" dirty="0">
                <a:latin typeface="Candara"/>
                <a:cs typeface="Candara"/>
              </a:rPr>
              <a:t>God. </a:t>
            </a:r>
            <a:r>
              <a:rPr lang="en-US" sz="2200" i="1" baseline="30000" dirty="0">
                <a:latin typeface="Candara"/>
                <a:cs typeface="Candara"/>
              </a:rPr>
              <a:t>3 </a:t>
            </a:r>
            <a:r>
              <a:rPr lang="en-US" sz="2200" i="1" dirty="0">
                <a:latin typeface="Candara"/>
                <a:cs typeface="Candara"/>
              </a:rPr>
              <a:t>Not only that, but we rejoice in our sufferings, knowing </a:t>
            </a:r>
            <a:r>
              <a:rPr lang="en-US" sz="2200" i="1" dirty="0" smtClean="0">
                <a:latin typeface="Candara"/>
                <a:cs typeface="Candara"/>
              </a:rPr>
              <a:t>that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suffering produces endurance, </a:t>
            </a:r>
            <a:r>
              <a:rPr lang="en-US" sz="2200" i="1" baseline="30000" dirty="0">
                <a:latin typeface="Candara"/>
                <a:cs typeface="Candara"/>
              </a:rPr>
              <a:t>4 </a:t>
            </a:r>
            <a:r>
              <a:rPr lang="en-US" sz="2200" i="1" dirty="0">
                <a:latin typeface="Candara"/>
                <a:cs typeface="Candara"/>
              </a:rPr>
              <a:t>and endurance produces character</a:t>
            </a:r>
            <a:r>
              <a:rPr lang="en-US" sz="2200" i="1" dirty="0" smtClean="0">
                <a:latin typeface="Candara"/>
                <a:cs typeface="Candara"/>
              </a:rPr>
              <a:t>,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and character produces hope, </a:t>
            </a:r>
            <a:r>
              <a:rPr lang="en-US" sz="2200" i="1" baseline="30000" dirty="0">
                <a:latin typeface="Candara"/>
                <a:cs typeface="Candara"/>
              </a:rPr>
              <a:t>5 </a:t>
            </a:r>
            <a:r>
              <a:rPr lang="en-US" sz="2200" i="1" dirty="0">
                <a:latin typeface="Candara"/>
                <a:cs typeface="Candara"/>
              </a:rPr>
              <a:t>and hope does not put us </a:t>
            </a:r>
            <a:r>
              <a:rPr lang="en-US" sz="2200" i="1" dirty="0" smtClean="0">
                <a:latin typeface="Candara"/>
                <a:cs typeface="Candara"/>
              </a:rPr>
              <a:t>to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shame, because God's love has been poured into </a:t>
            </a:r>
            <a:r>
              <a:rPr lang="en-US" sz="2200" i="1" dirty="0" smtClean="0">
                <a:latin typeface="Candara"/>
                <a:cs typeface="Candara"/>
              </a:rPr>
              <a:t>our hearts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through the Holy Spirit who has been given to us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Romans 5:1-5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1496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DO WE SEE THE LIVING HOPE OF EASTER?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10625" cy="57150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We must see that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justification in Christ gives us A LIVING HOPE IN FACING TODAY-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-including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hardships &amp;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sufferings.</a:t>
            </a:r>
          </a:p>
          <a:p>
            <a:pPr marL="458788" indent="-458788" algn="ctr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35 </a:t>
            </a:r>
            <a:r>
              <a:rPr lang="en-US" sz="2200" i="1" dirty="0">
                <a:latin typeface="Candara"/>
                <a:cs typeface="Candara"/>
              </a:rPr>
              <a:t>Who shall separate us from the love of Christ</a:t>
            </a:r>
            <a:r>
              <a:rPr lang="en-US" sz="2200" i="1" dirty="0" smtClean="0">
                <a:latin typeface="Candara"/>
                <a:cs typeface="Candara"/>
              </a:rPr>
              <a:t>?</a:t>
            </a:r>
            <a:r>
              <a:rPr lang="en-US" sz="2200" i="1" dirty="0">
                <a:latin typeface="Candara"/>
                <a:cs typeface="Candara"/>
              </a:rPr>
              <a:t> S</a:t>
            </a:r>
            <a:r>
              <a:rPr lang="en-US" sz="2200" i="1" dirty="0" smtClean="0">
                <a:latin typeface="Candara"/>
                <a:cs typeface="Candara"/>
              </a:rPr>
              <a:t>hall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tribulation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>or </a:t>
            </a:r>
            <a:r>
              <a:rPr lang="en-US" sz="2200" i="1" dirty="0">
                <a:latin typeface="Candara"/>
                <a:cs typeface="Candara"/>
              </a:rPr>
              <a:t>distress, or persecution, o</a:t>
            </a:r>
            <a:r>
              <a:rPr lang="en-US" sz="2200" i="1" dirty="0" smtClean="0">
                <a:latin typeface="Candara"/>
                <a:cs typeface="Candara"/>
              </a:rPr>
              <a:t>r </a:t>
            </a:r>
            <a:r>
              <a:rPr lang="en-US" sz="2200" i="1" dirty="0">
                <a:latin typeface="Candara"/>
                <a:cs typeface="Candara"/>
              </a:rPr>
              <a:t>famine, </a:t>
            </a:r>
            <a:r>
              <a:rPr lang="en-US" sz="2200" i="1" dirty="0" smtClean="0">
                <a:latin typeface="Candara"/>
                <a:cs typeface="Candara"/>
              </a:rPr>
              <a:t>or nakedness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or </a:t>
            </a:r>
            <a:r>
              <a:rPr lang="en-US" sz="2200" i="1" dirty="0">
                <a:latin typeface="Candara"/>
                <a:cs typeface="Candara"/>
              </a:rPr>
              <a:t>danger, </a:t>
            </a:r>
            <a:r>
              <a:rPr lang="en-US" sz="2200" i="1" dirty="0" smtClean="0">
                <a:latin typeface="Candara"/>
                <a:cs typeface="Candara"/>
              </a:rPr>
              <a:t>or </a:t>
            </a:r>
            <a:r>
              <a:rPr lang="en-US" sz="2200" i="1" dirty="0">
                <a:latin typeface="Candara"/>
                <a:cs typeface="Candara"/>
              </a:rPr>
              <a:t>sword</a:t>
            </a:r>
            <a:r>
              <a:rPr lang="en-US" sz="2200" i="1" dirty="0" smtClean="0">
                <a:latin typeface="Candara"/>
                <a:cs typeface="Candara"/>
              </a:rPr>
              <a:t>? </a:t>
            </a:r>
            <a:r>
              <a:rPr lang="en-US" sz="2200" i="1" baseline="30000" dirty="0" smtClean="0">
                <a:latin typeface="Candara"/>
                <a:cs typeface="Candara"/>
              </a:rPr>
              <a:t>36 </a:t>
            </a:r>
            <a:r>
              <a:rPr lang="en-US" sz="2200" i="1" dirty="0" smtClean="0">
                <a:latin typeface="Candara"/>
                <a:cs typeface="Candara"/>
              </a:rPr>
              <a:t>As it is written, “For your sake we are being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killed all the day long; we are regarded as sheep to be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slaughtered.” </a:t>
            </a:r>
            <a:r>
              <a:rPr lang="en-US" sz="2200" i="1" baseline="30000" dirty="0" smtClean="0">
                <a:latin typeface="Candara"/>
                <a:cs typeface="Candara"/>
              </a:rPr>
              <a:t>37</a:t>
            </a:r>
            <a:r>
              <a:rPr lang="en-US" sz="2200" i="1" dirty="0" smtClean="0">
                <a:latin typeface="Candara"/>
                <a:cs typeface="Candara"/>
              </a:rPr>
              <a:t> No, in all these things we are more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than conquerors through him who loved 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Romans </a:t>
            </a:r>
            <a:r>
              <a:rPr lang="en-US" sz="2200" i="1" dirty="0">
                <a:latin typeface="Candara"/>
                <a:cs typeface="Candara"/>
              </a:rPr>
              <a:t>8:</a:t>
            </a:r>
            <a:r>
              <a:rPr lang="en-US" sz="2200" i="1" dirty="0" smtClean="0">
                <a:latin typeface="Candara"/>
                <a:cs typeface="Candara"/>
              </a:rPr>
              <a:t>35-37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present results of our justification are (1) peace with God, (2) access to grace in relationship, (3) joy in the glory of God.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enables and strengthens us to face anything in life.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“more than conquerors” because of the risen Christ even in facing hardships, sorrows, and sufferings.</a:t>
            </a:r>
            <a:endParaRPr lang="en-US" sz="22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064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46507</TotalTime>
  <Words>331</Words>
  <Application>Microsoft Macintosh PowerPoint</Application>
  <PresentationFormat>On-screen Show (4:3)</PresentationFormat>
  <Paragraphs>96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1_Normal</vt:lpstr>
      <vt:lpstr>2_Normal</vt:lpstr>
      <vt:lpstr>17_Default Design</vt:lpstr>
      <vt:lpstr>14_Default Design</vt:lpstr>
      <vt:lpstr>15_Default Design</vt:lpstr>
      <vt:lpstr>16_Default Design</vt:lpstr>
      <vt:lpstr>PowerPoint Presentation</vt:lpstr>
      <vt:lpstr>Seeing the Living Hope of EASTER</vt:lpstr>
      <vt:lpstr>RECAP: WHY IS GOOD FRIDAY “GOOD”?</vt:lpstr>
      <vt:lpstr>HOW DO WE SEE THE LIVING HOPE OF EASTER?</vt:lpstr>
      <vt:lpstr>HOW DO WE SEE THE LIVING HOPE OF EASTER?</vt:lpstr>
      <vt:lpstr>HOW DO WE SEE THE LIVING HOPE OF EASTER?</vt:lpstr>
      <vt:lpstr>HOW DO WE SEE THE LIVING HOPE OF EASTER?</vt:lpstr>
      <vt:lpstr>HOW DO WE SEE THE LIVING HOPE OF EASTER?</vt:lpstr>
      <vt:lpstr>HOW DO WE SEE THE LIVING HOPE OF EASTER?</vt:lpstr>
      <vt:lpstr>HOW DO WE SEE THE LIVING HOPE OF EASTER?</vt:lpstr>
      <vt:lpstr>HOW DO WE SEE THE LIVING HOPE OF EASTER?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2495</cp:revision>
  <cp:lastPrinted>2014-03-23T15:54:46Z</cp:lastPrinted>
  <dcterms:created xsi:type="dcterms:W3CDTF">2007-10-20T20:09:35Z</dcterms:created>
  <dcterms:modified xsi:type="dcterms:W3CDTF">2014-04-22T13:42:08Z</dcterms:modified>
</cp:coreProperties>
</file>