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11" r:id="rId16"/>
    <p:sldMasterId id="2147510823" r:id="rId17"/>
    <p:sldMasterId id="2147510835" r:id="rId18"/>
    <p:sldMasterId id="2147510847" r:id="rId19"/>
  </p:sldMasterIdLst>
  <p:notesMasterIdLst>
    <p:notesMasterId r:id="rId38"/>
  </p:notesMasterIdLst>
  <p:handoutMasterIdLst>
    <p:handoutMasterId r:id="rId39"/>
  </p:handoutMasterIdLst>
  <p:sldIdLst>
    <p:sldId id="1626" r:id="rId20"/>
    <p:sldId id="2268" r:id="rId21"/>
    <p:sldId id="2241" r:id="rId22"/>
    <p:sldId id="2300" r:id="rId23"/>
    <p:sldId id="2303" r:id="rId24"/>
    <p:sldId id="2304" r:id="rId25"/>
    <p:sldId id="2305" r:id="rId26"/>
    <p:sldId id="2306" r:id="rId27"/>
    <p:sldId id="2310" r:id="rId28"/>
    <p:sldId id="2307" r:id="rId29"/>
    <p:sldId id="2302" r:id="rId30"/>
    <p:sldId id="1929" r:id="rId31"/>
    <p:sldId id="2290" r:id="rId32"/>
    <p:sldId id="2309" r:id="rId33"/>
    <p:sldId id="2308" r:id="rId34"/>
    <p:sldId id="2311" r:id="rId35"/>
    <p:sldId id="2270" r:id="rId36"/>
    <p:sldId id="1878" r:id="rId37"/>
  </p:sldIdLst>
  <p:sldSz cx="9144000" cy="6858000" type="screen4x3"/>
  <p:notesSz cx="6858000" cy="9144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416" y="-368"/>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xml"/><Relationship Id="rId21" Type="http://schemas.openxmlformats.org/officeDocument/2006/relationships/slide" Target="slides/slide2.xml"/><Relationship Id="rId22" Type="http://schemas.openxmlformats.org/officeDocument/2006/relationships/slide" Target="slides/slide3.xml"/><Relationship Id="rId23" Type="http://schemas.openxmlformats.org/officeDocument/2006/relationships/slide" Target="slides/slide4.xml"/><Relationship Id="rId24" Type="http://schemas.openxmlformats.org/officeDocument/2006/relationships/slide" Target="slides/slide5.xml"/><Relationship Id="rId25" Type="http://schemas.openxmlformats.org/officeDocument/2006/relationships/slide" Target="slides/slide6.xml"/><Relationship Id="rId26" Type="http://schemas.openxmlformats.org/officeDocument/2006/relationships/slide" Target="slides/slide7.xml"/><Relationship Id="rId27" Type="http://schemas.openxmlformats.org/officeDocument/2006/relationships/slide" Target="slides/slide8.xml"/><Relationship Id="rId28" Type="http://schemas.openxmlformats.org/officeDocument/2006/relationships/slide" Target="slides/slide9.xml"/><Relationship Id="rId29" Type="http://schemas.openxmlformats.org/officeDocument/2006/relationships/slide" Target="slides/slide10.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1.xml"/><Relationship Id="rId31" Type="http://schemas.openxmlformats.org/officeDocument/2006/relationships/slide" Target="slides/slide12.xml"/><Relationship Id="rId32" Type="http://schemas.openxmlformats.org/officeDocument/2006/relationships/slide" Target="slides/slide13.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4.xml"/><Relationship Id="rId34" Type="http://schemas.openxmlformats.org/officeDocument/2006/relationships/slide" Target="slides/slide15.xml"/><Relationship Id="rId35" Type="http://schemas.openxmlformats.org/officeDocument/2006/relationships/slide" Target="slides/slide16.xml"/><Relationship Id="rId36" Type="http://schemas.openxmlformats.org/officeDocument/2006/relationships/slide" Target="slides/slide1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8.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4/14/14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4/14/14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8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15872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9355AB97-0E73-AD40-B0BC-FD879C544F91}" type="slidenum">
              <a:rPr lang="en-US" sz="1200">
                <a:cs typeface="Arial" charset="0"/>
              </a:rPr>
              <a:pPr algn="r" eaLnBrk="1" hangingPunct="1">
                <a:lnSpc>
                  <a:spcPct val="90000"/>
                </a:lnSpc>
                <a:spcBef>
                  <a:spcPct val="20000"/>
                </a:spcBef>
              </a:pPr>
              <a:t>13</a:t>
            </a:fld>
            <a:endParaRPr lang="en-US" sz="120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5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7545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MS PGothic" charset="0"/>
              </a:defRPr>
            </a:lvl1pPr>
            <a:lvl2pPr marL="742950" indent="-285750" eaLnBrk="0" hangingPunct="0">
              <a:defRPr sz="2000" i="1">
                <a:solidFill>
                  <a:schemeClr val="tx1"/>
                </a:solidFill>
                <a:latin typeface="Eras Medium ITC" charset="0"/>
                <a:ea typeface="MS PGothic" charset="0"/>
                <a:cs typeface="MS PGothic" charset="0"/>
              </a:defRPr>
            </a:lvl2pPr>
            <a:lvl3pPr marL="1143000" indent="-228600" eaLnBrk="0" hangingPunct="0">
              <a:defRPr sz="2000" i="1">
                <a:solidFill>
                  <a:schemeClr val="tx1"/>
                </a:solidFill>
                <a:latin typeface="Eras Medium ITC" charset="0"/>
                <a:ea typeface="MS PGothic" charset="0"/>
                <a:cs typeface="MS PGothic" charset="0"/>
              </a:defRPr>
            </a:lvl3pPr>
            <a:lvl4pPr marL="1600200" indent="-228600" eaLnBrk="0" hangingPunct="0">
              <a:defRPr sz="2000" i="1">
                <a:solidFill>
                  <a:schemeClr val="tx1"/>
                </a:solidFill>
                <a:latin typeface="Eras Medium ITC" charset="0"/>
                <a:ea typeface="MS PGothic" charset="0"/>
                <a:cs typeface="MS PGothic" charset="0"/>
              </a:defRPr>
            </a:lvl4pPr>
            <a:lvl5pPr marL="2057400" indent="-228600" eaLnBrk="0" hangingPunct="0">
              <a:defRPr sz="2000" i="1">
                <a:solidFill>
                  <a:schemeClr val="tx1"/>
                </a:solidFill>
                <a:latin typeface="Eras Medium ITC" charset="0"/>
                <a:ea typeface="MS PGothic" charset="0"/>
                <a:cs typeface="MS PGothic" charset="0"/>
              </a:defRPr>
            </a:lvl5pPr>
            <a:lvl6pPr marL="25146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6pPr>
            <a:lvl7pPr marL="29718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7pPr>
            <a:lvl8pPr marL="34290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8pPr>
            <a:lvl9pPr marL="3886200" indent="-228600" eaLnBrk="0" fontAlgn="base" hangingPunct="0">
              <a:spcBef>
                <a:spcPct val="0"/>
              </a:spcBef>
              <a:spcAft>
                <a:spcPct val="0"/>
              </a:spcAft>
              <a:defRPr sz="2000" i="1">
                <a:solidFill>
                  <a:schemeClr val="tx1"/>
                </a:solidFill>
                <a:latin typeface="Eras Medium ITC" charset="0"/>
                <a:ea typeface="MS PGothic" charset="0"/>
                <a:cs typeface="MS PGothic" charset="0"/>
              </a:defRPr>
            </a:lvl9pPr>
          </a:lstStyle>
          <a:p>
            <a:pPr eaLnBrk="1" hangingPunct="1"/>
            <a:fld id="{BD4CD706-FA78-934A-9EBF-DC67E637EA6F}" type="slidenum">
              <a:rPr lang="en-US" sz="1200" smtClean="0">
                <a:solidFill>
                  <a:srgbClr val="000000"/>
                </a:solidFill>
                <a:cs typeface="Arial" charset="0"/>
              </a:rPr>
              <a:pPr eaLnBrk="1" hangingPunct="1"/>
              <a:t>14</a:t>
            </a:fld>
            <a:endParaRPr lang="en-US" sz="1200" smtClean="0">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29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a typeface="MS PGothic" charset="0"/>
              <a:cs typeface="MS PGothic" charset="0"/>
            </a:endParaRPr>
          </a:p>
        </p:txBody>
      </p:sp>
      <p:sp>
        <p:nvSpPr>
          <p:cNvPr id="21299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fld id="{64F8DACE-6E5A-824D-A822-34AA6D21C14B}" type="slidenum">
              <a:rPr lang="en-US" sz="1200">
                <a:solidFill>
                  <a:srgbClr val="000000"/>
                </a:solidFill>
              </a:rPr>
              <a:pPr eaLnBrk="1" hangingPunct="1"/>
              <a:t>15</a:t>
            </a:fld>
            <a:endParaRPr lang="en-US" sz="12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a typeface="MS PGothic" charset="0"/>
              <a:cs typeface="MS PGothic" charset="0"/>
            </a:endParaRPr>
          </a:p>
        </p:txBody>
      </p:sp>
      <p:sp>
        <p:nvSpPr>
          <p:cNvPr id="215043"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fld id="{40DEECDC-B775-8740-9C36-8CEB7E45AA55}" type="slidenum">
              <a:rPr lang="en-US" sz="1200">
                <a:solidFill>
                  <a:srgbClr val="000000"/>
                </a:solidFill>
              </a:rPr>
              <a:pPr eaLnBrk="1" hangingPunct="1"/>
              <a:t>16</a:t>
            </a:fld>
            <a:endParaRPr lang="en-US" sz="12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73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
        <p:nvSpPr>
          <p:cNvPr id="227331"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eaLnBrk="1" hangingPunct="1"/>
            <a:fld id="{32B68200-9CEB-CC46-A993-728C196484E5}" type="slidenum">
              <a:rPr lang="en-US" sz="1200">
                <a:solidFill>
                  <a:srgbClr val="000000"/>
                </a:solidFill>
                <a:cs typeface="Arial" charset="0"/>
              </a:rPr>
              <a:pPr eaLnBrk="1" hangingPunct="1"/>
              <a:t>17</a:t>
            </a:fld>
            <a:endParaRPr lang="en-US" sz="1200">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763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944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7154BDA-CDAD-DC4F-B920-E2C416135797}" type="slidenum">
              <a:rPr lang="en-US"/>
              <a:pPr>
                <a:defRPr/>
              </a:pPr>
              <a:t>‹#›</a:t>
            </a:fld>
            <a:endParaRPr lang="en-US"/>
          </a:p>
        </p:txBody>
      </p:sp>
    </p:spTree>
    <p:extLst>
      <p:ext uri="{BB962C8B-B14F-4D97-AF65-F5344CB8AC3E}">
        <p14:creationId xmlns:p14="http://schemas.microsoft.com/office/powerpoint/2010/main" val="8182710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881FA49-385C-2D47-926D-BB1EB940C2B5}" type="slidenum">
              <a:rPr lang="en-US"/>
              <a:pPr>
                <a:defRPr/>
              </a:pPr>
              <a:t>‹#›</a:t>
            </a:fld>
            <a:endParaRPr lang="en-US"/>
          </a:p>
        </p:txBody>
      </p:sp>
    </p:spTree>
    <p:extLst>
      <p:ext uri="{BB962C8B-B14F-4D97-AF65-F5344CB8AC3E}">
        <p14:creationId xmlns:p14="http://schemas.microsoft.com/office/powerpoint/2010/main" val="14087276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ED3CA333-5625-F04E-BBF5-35A5A418FEE5}" type="slidenum">
              <a:rPr lang="en-US"/>
              <a:pPr>
                <a:defRPr/>
              </a:pPr>
              <a:t>‹#›</a:t>
            </a:fld>
            <a:endParaRPr lang="en-US"/>
          </a:p>
        </p:txBody>
      </p:sp>
    </p:spTree>
    <p:extLst>
      <p:ext uri="{BB962C8B-B14F-4D97-AF65-F5344CB8AC3E}">
        <p14:creationId xmlns:p14="http://schemas.microsoft.com/office/powerpoint/2010/main" val="8789689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312B90A-9281-F049-9BEA-907756924A0C}" type="slidenum">
              <a:rPr lang="en-US"/>
              <a:pPr>
                <a:defRPr/>
              </a:pPr>
              <a:t>‹#›</a:t>
            </a:fld>
            <a:endParaRPr lang="en-US"/>
          </a:p>
        </p:txBody>
      </p:sp>
    </p:spTree>
    <p:extLst>
      <p:ext uri="{BB962C8B-B14F-4D97-AF65-F5344CB8AC3E}">
        <p14:creationId xmlns:p14="http://schemas.microsoft.com/office/powerpoint/2010/main" val="9604773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7668EDA-EFDB-2D43-B44C-7015AB47C6DD}" type="slidenum">
              <a:rPr lang="en-US"/>
              <a:pPr>
                <a:defRPr/>
              </a:pPr>
              <a:t>‹#›</a:t>
            </a:fld>
            <a:endParaRPr lang="en-US"/>
          </a:p>
        </p:txBody>
      </p:sp>
    </p:spTree>
    <p:extLst>
      <p:ext uri="{BB962C8B-B14F-4D97-AF65-F5344CB8AC3E}">
        <p14:creationId xmlns:p14="http://schemas.microsoft.com/office/powerpoint/2010/main" val="18492780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40F609B-EA24-F146-B848-06ED46945418}" type="slidenum">
              <a:rPr lang="en-US"/>
              <a:pPr>
                <a:defRPr/>
              </a:pPr>
              <a:t>‹#›</a:t>
            </a:fld>
            <a:endParaRPr lang="en-US"/>
          </a:p>
        </p:txBody>
      </p:sp>
    </p:spTree>
    <p:extLst>
      <p:ext uri="{BB962C8B-B14F-4D97-AF65-F5344CB8AC3E}">
        <p14:creationId xmlns:p14="http://schemas.microsoft.com/office/powerpoint/2010/main" val="25408075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B9BA1FD-660A-7949-8D41-B3164B6B9A41}" type="slidenum">
              <a:rPr lang="en-US"/>
              <a:pPr>
                <a:defRPr/>
              </a:pPr>
              <a:t>‹#›</a:t>
            </a:fld>
            <a:endParaRPr lang="en-US"/>
          </a:p>
        </p:txBody>
      </p:sp>
    </p:spTree>
    <p:extLst>
      <p:ext uri="{BB962C8B-B14F-4D97-AF65-F5344CB8AC3E}">
        <p14:creationId xmlns:p14="http://schemas.microsoft.com/office/powerpoint/2010/main" val="35800887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7AEA4BF4-11D5-4A44-AA22-A3D48559C94E}" type="slidenum">
              <a:rPr lang="en-US"/>
              <a:pPr>
                <a:defRPr/>
              </a:pPr>
              <a:t>‹#›</a:t>
            </a:fld>
            <a:endParaRPr lang="en-US"/>
          </a:p>
        </p:txBody>
      </p:sp>
    </p:spTree>
    <p:extLst>
      <p:ext uri="{BB962C8B-B14F-4D97-AF65-F5344CB8AC3E}">
        <p14:creationId xmlns:p14="http://schemas.microsoft.com/office/powerpoint/2010/main" val="34277657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D168933C-C060-684E-913C-E258402B08D4}" type="slidenum">
              <a:rPr lang="en-US"/>
              <a:pPr>
                <a:defRPr/>
              </a:pPr>
              <a:t>‹#›</a:t>
            </a:fld>
            <a:endParaRPr lang="en-US"/>
          </a:p>
        </p:txBody>
      </p:sp>
    </p:spTree>
    <p:extLst>
      <p:ext uri="{BB962C8B-B14F-4D97-AF65-F5344CB8AC3E}">
        <p14:creationId xmlns:p14="http://schemas.microsoft.com/office/powerpoint/2010/main" val="18461610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92BDA607-81DB-2C49-8BE5-C7D35E4D35DF}" type="slidenum">
              <a:rPr lang="en-US"/>
              <a:pPr>
                <a:defRPr/>
              </a:pPr>
              <a:t>‹#›</a:t>
            </a:fld>
            <a:endParaRPr lang="en-US"/>
          </a:p>
        </p:txBody>
      </p:sp>
    </p:spTree>
    <p:extLst>
      <p:ext uri="{BB962C8B-B14F-4D97-AF65-F5344CB8AC3E}">
        <p14:creationId xmlns:p14="http://schemas.microsoft.com/office/powerpoint/2010/main" val="371965964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214DEF37-CE6E-1541-9D56-07171A235F5C}" type="slidenum">
              <a:rPr lang="en-US"/>
              <a:pPr>
                <a:defRPr/>
              </a:pPr>
              <a:t>‹#›</a:t>
            </a:fld>
            <a:endParaRPr lang="en-US"/>
          </a:p>
        </p:txBody>
      </p:sp>
    </p:spTree>
    <p:extLst>
      <p:ext uri="{BB962C8B-B14F-4D97-AF65-F5344CB8AC3E}">
        <p14:creationId xmlns:p14="http://schemas.microsoft.com/office/powerpoint/2010/main" val="34448261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2624003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159799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36832292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8728556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98547044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789366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35153163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39432200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17851232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5279164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240137888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2.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2.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BEBFB22E-EC45-DC40-9532-8B9F4D46D89D}" type="slidenum">
              <a:rPr lang="en-US"/>
              <a:pPr>
                <a:defRPr/>
              </a:pPr>
              <a:t>‹#›</a:t>
            </a:fld>
            <a:endParaRPr lang="en-US"/>
          </a:p>
        </p:txBody>
      </p:sp>
    </p:spTree>
    <p:extLst>
      <p:ext uri="{BB962C8B-B14F-4D97-AF65-F5344CB8AC3E}">
        <p14:creationId xmlns:p14="http://schemas.microsoft.com/office/powerpoint/2010/main" val="2071619688"/>
      </p:ext>
    </p:extLst>
  </p:cSld>
  <p:clrMap bg1="lt1" tx1="dk1" bg2="lt2" tx2="dk2" accent1="accent1" accent2="accent2" accent3="accent3" accent4="accent4" accent5="accent5" accent6="accent6" hlink="hlink" folHlink="folHlink"/>
  <p:sldLayoutIdLst>
    <p:sldLayoutId id="2147510812" r:id="rId1"/>
    <p:sldLayoutId id="2147510813" r:id="rId2"/>
    <p:sldLayoutId id="2147510814" r:id="rId3"/>
    <p:sldLayoutId id="2147510815" r:id="rId4"/>
    <p:sldLayoutId id="2147510816" r:id="rId5"/>
    <p:sldLayoutId id="2147510817" r:id="rId6"/>
    <p:sldLayoutId id="2147510818" r:id="rId7"/>
    <p:sldLayoutId id="2147510819" r:id="rId8"/>
    <p:sldLayoutId id="2147510820" r:id="rId9"/>
    <p:sldLayoutId id="2147510821" r:id="rId10"/>
    <p:sldLayoutId id="2147510822"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3564289579"/>
      </p:ext>
    </p:extLst>
  </p:cSld>
  <p:clrMap bg1="lt1" tx1="dk1" bg2="lt2" tx2="dk2" accent1="accent1" accent2="accent2" accent3="accent3" accent4="accent4" accent5="accent5" accent6="accent6" hlink="hlink" folHlink="folHlink"/>
  <p:sldLayoutIdLst>
    <p:sldLayoutId id="2147510824" r:id="rId1"/>
    <p:sldLayoutId id="2147510825" r:id="rId2"/>
    <p:sldLayoutId id="2147510826" r:id="rId3"/>
    <p:sldLayoutId id="2147510827" r:id="rId4"/>
    <p:sldLayoutId id="2147510828" r:id="rId5"/>
    <p:sldLayoutId id="2147510829" r:id="rId6"/>
    <p:sldLayoutId id="2147510830" r:id="rId7"/>
    <p:sldLayoutId id="2147510831" r:id="rId8"/>
    <p:sldLayoutId id="2147510832" r:id="rId9"/>
    <p:sldLayoutId id="2147510833" r:id="rId10"/>
    <p:sldLayoutId id="214751083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304800" y="228600"/>
            <a:ext cx="8610600" cy="6553200"/>
          </a:xfrm>
        </p:spPr>
        <p:txBody>
          <a:bodyPr/>
          <a:lstStyle/>
          <a:p>
            <a:pPr>
              <a:spcBef>
                <a:spcPct val="0"/>
              </a:spcBef>
            </a:pPr>
            <a:r>
              <a:rPr lang="en-US" sz="2600" dirty="0">
                <a:solidFill>
                  <a:srgbClr val="800000"/>
                </a:solidFill>
                <a:latin typeface="Candara" charset="0"/>
                <a:cs typeface="ＭＳ Ｐゴシック" charset="0"/>
              </a:rPr>
              <a:t>How God Offers </a:t>
            </a:r>
            <a:r>
              <a:rPr lang="en-US" sz="2600" dirty="0" smtClean="0">
                <a:solidFill>
                  <a:srgbClr val="800000"/>
                </a:solidFill>
                <a:latin typeface="Candara" charset="0"/>
                <a:cs typeface="ＭＳ Ｐゴシック" charset="0"/>
              </a:rPr>
              <a:t>New Life</a:t>
            </a:r>
            <a:endParaRPr lang="en-US" sz="300" dirty="0">
              <a:solidFill>
                <a:srgbClr val="800000"/>
              </a:solidFill>
              <a:latin typeface="Candara" charset="0"/>
              <a:cs typeface="ＭＳ Ｐゴシック" charset="0"/>
            </a:endParaRPr>
          </a:p>
          <a:p>
            <a:pPr algn="just"/>
            <a:r>
              <a:rPr lang="en-US" sz="2300" dirty="0" smtClean="0"/>
              <a:t>The </a:t>
            </a:r>
            <a:r>
              <a:rPr lang="en-US" sz="2300" dirty="0"/>
              <a:t>old cross is the symbol of death. It stands for the abrupt, violent end of the human being. The man in Roman times who took up his cross and started down the road had already said goodbye to his friends. He was not coming back. He was not going out to have his life redirected. He was going out to have it ended. The cross made no compromise, modified nothing, spared nothing. It slew all of the man completely and for good. It did not try to keep on good terms with its victim. It struck swift and hard and when it had finished its work the man was no more . . . That evangelism which draws friendly parallels between the ways of God and the ways of man is false to the Bible and cruel to the souls of the hearers. The faith of Christ does not parallel the world. It intersects it. In coming to Christ we do not bring our life up on to a higher plane. We leave it at the cross. The grain of wheat must fall into the ground and die . . . God offers life, but not an improved old life. The life He offers is life out of death.</a:t>
            </a:r>
          </a:p>
          <a:p>
            <a:pPr algn="r"/>
            <a:r>
              <a:rPr lang="en-US" sz="2300" dirty="0"/>
              <a:t>― A. W. </a:t>
            </a:r>
            <a:r>
              <a:rPr lang="en-US" sz="2300" dirty="0" smtClean="0"/>
              <a:t>Tozer</a:t>
            </a:r>
            <a:endParaRPr lang="en-US" sz="2300" dirty="0"/>
          </a:p>
        </p:txBody>
      </p:sp>
    </p:spTree>
    <p:extLst>
      <p:ext uri="{BB962C8B-B14F-4D97-AF65-F5344CB8AC3E}">
        <p14:creationId xmlns:p14="http://schemas.microsoft.com/office/powerpoint/2010/main" val="19401006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04800"/>
            <a:ext cx="8686800" cy="838200"/>
          </a:xfrm>
        </p:spPr>
        <p:txBody>
          <a:bodyPr/>
          <a:lstStyle/>
          <a:p>
            <a:pPr eaLnBrk="1" hangingPunct="1"/>
            <a:r>
              <a:rPr lang="en-US">
                <a:latin typeface="Candara" charset="0"/>
                <a:cs typeface="MS PGothic" charset="0"/>
              </a:rPr>
              <a:t>THREE PRACTICAL QUESTIONS </a:t>
            </a:r>
            <a:br>
              <a:rPr lang="en-US">
                <a:latin typeface="Candara" charset="0"/>
                <a:cs typeface="MS PGothic" charset="0"/>
              </a:rPr>
            </a:br>
            <a:r>
              <a:rPr lang="en-US">
                <a:latin typeface="Candara" charset="0"/>
                <a:cs typeface="MS PGothic" charset="0"/>
              </a:rPr>
              <a:t>FOR OUR EVERYDAY LIFE</a:t>
            </a:r>
          </a:p>
        </p:txBody>
      </p:sp>
      <p:sp>
        <p:nvSpPr>
          <p:cNvPr id="206850" name="Rectangle 3"/>
          <p:cNvSpPr>
            <a:spLocks noGrp="1" noChangeArrowheads="1"/>
          </p:cNvSpPr>
          <p:nvPr>
            <p:ph idx="1"/>
          </p:nvPr>
        </p:nvSpPr>
        <p:spPr>
          <a:xfrm>
            <a:off x="304800" y="1371600"/>
            <a:ext cx="8686800" cy="5334000"/>
          </a:xfrm>
        </p:spPr>
        <p:txBody>
          <a:bodyPr/>
          <a:lstStyle/>
          <a:p>
            <a:pPr marL="514350" indent="-514350" eaLnBrk="1" hangingPunct="1">
              <a:buFont typeface="Eras Bold ITC" charset="0"/>
              <a:buAutoNum type="arabicPeriod"/>
            </a:pPr>
            <a:r>
              <a:rPr lang="en-US" dirty="0">
                <a:latin typeface="Candara" charset="0"/>
                <a:cs typeface="MS PGothic" charset="0"/>
              </a:rPr>
              <a:t>What wrong perspective about Jesus do you need to give up today? How would you turn from fickle faith?</a:t>
            </a:r>
          </a:p>
          <a:p>
            <a:pPr marL="514350" indent="-514350" eaLnBrk="1" hangingPunct="1">
              <a:buFont typeface="Eras Bold ITC" charset="0"/>
              <a:buAutoNum type="arabicPeriod"/>
            </a:pPr>
            <a:endParaRPr lang="en-US" dirty="0">
              <a:latin typeface="Candara" charset="0"/>
              <a:cs typeface="MS PGothic" charset="0"/>
            </a:endParaRPr>
          </a:p>
          <a:p>
            <a:pPr marL="514350" indent="-514350" eaLnBrk="1" hangingPunct="1">
              <a:buFont typeface="Eras Bold ITC" charset="0"/>
              <a:buAutoNum type="arabicPeriod"/>
            </a:pPr>
            <a:r>
              <a:rPr lang="en-US" dirty="0">
                <a:latin typeface="Candara" charset="0"/>
                <a:cs typeface="MS PGothic" charset="0"/>
              </a:rPr>
              <a:t>In what ways can you pursue Scripture guidance and Spirit-dependence for true understanding of Jesus in your life this Passion Week?</a:t>
            </a:r>
          </a:p>
          <a:p>
            <a:pPr marL="514350" indent="-514350" eaLnBrk="1" hangingPunct="1">
              <a:buFont typeface="Eras Bold ITC" charset="0"/>
              <a:buAutoNum type="arabicPeriod"/>
            </a:pPr>
            <a:endParaRPr lang="en-US" dirty="0">
              <a:latin typeface="Candara" charset="0"/>
              <a:cs typeface="MS PGothic" charset="0"/>
            </a:endParaRPr>
          </a:p>
          <a:p>
            <a:pPr marL="514350" indent="-514350" eaLnBrk="1" hangingPunct="1">
              <a:buFont typeface="Eras Bold ITC" charset="0"/>
              <a:buAutoNum type="arabicPeriod"/>
            </a:pPr>
            <a:r>
              <a:rPr lang="en-US" dirty="0">
                <a:latin typeface="Candara" charset="0"/>
                <a:cs typeface="MS PGothic" charset="0"/>
              </a:rPr>
              <a:t>What would it mean for you to die to self and begin to bear much fruit in Christ? What is your first step?</a:t>
            </a:r>
          </a:p>
        </p:txBody>
      </p:sp>
    </p:spTree>
    <p:extLst>
      <p:ext uri="{BB962C8B-B14F-4D97-AF65-F5344CB8AC3E}">
        <p14:creationId xmlns:p14="http://schemas.microsoft.com/office/powerpoint/2010/main" val="6854157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ChangeArrowheads="1"/>
          </p:cNvSpPr>
          <p:nvPr/>
        </p:nvSpPr>
        <p:spPr bwMode="auto">
          <a:xfrm>
            <a:off x="381000" y="685800"/>
            <a:ext cx="845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600" b="1" i="0" dirty="0" smtClean="0">
                <a:solidFill>
                  <a:srgbClr val="800000"/>
                </a:solidFill>
                <a:latin typeface="Candara" charset="0"/>
              </a:rPr>
              <a:t>EASTER CELEBRATION AT CROSSWAY!</a:t>
            </a:r>
            <a:endParaRPr lang="en-US" sz="3600" b="1" i="0" dirty="0">
              <a:solidFill>
                <a:srgbClr val="800000"/>
              </a:solidFill>
              <a:latin typeface="Candara" charset="0"/>
            </a:endParaRPr>
          </a:p>
        </p:txBody>
      </p:sp>
      <p:sp>
        <p:nvSpPr>
          <p:cNvPr id="157698" name="Rectangle 3"/>
          <p:cNvSpPr>
            <a:spLocks noChangeArrowheads="1"/>
          </p:cNvSpPr>
          <p:nvPr/>
        </p:nvSpPr>
        <p:spPr bwMode="auto">
          <a:xfrm>
            <a:off x="228600" y="1524000"/>
            <a:ext cx="8610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ctr" eaLnBrk="0" hangingPunct="0">
              <a:spcBef>
                <a:spcPct val="20000"/>
              </a:spcBef>
            </a:pPr>
            <a:r>
              <a:rPr lang="en-US" sz="3200" b="1" i="0" dirty="0" smtClean="0">
                <a:solidFill>
                  <a:srgbClr val="006600"/>
                </a:solidFill>
                <a:latin typeface="Candara" charset="0"/>
              </a:rPr>
              <a:t>This Coming Sunday</a:t>
            </a:r>
            <a:r>
              <a:rPr lang="en-US" sz="3200" b="1" i="0" dirty="0">
                <a:solidFill>
                  <a:srgbClr val="006600"/>
                </a:solidFill>
                <a:latin typeface="Candara" charset="0"/>
              </a:rPr>
              <a:t>, </a:t>
            </a:r>
            <a:r>
              <a:rPr lang="en-US" sz="3200" b="1" i="0" dirty="0" smtClean="0">
                <a:solidFill>
                  <a:srgbClr val="006600"/>
                </a:solidFill>
                <a:latin typeface="Candara" charset="0"/>
              </a:rPr>
              <a:t>April 20</a:t>
            </a:r>
            <a:r>
              <a:rPr lang="en-US" sz="3200" b="1" i="0" baseline="30000" dirty="0" smtClean="0">
                <a:solidFill>
                  <a:srgbClr val="006600"/>
                </a:solidFill>
                <a:latin typeface="Candara" charset="0"/>
              </a:rPr>
              <a:t>th</a:t>
            </a:r>
            <a:r>
              <a:rPr lang="en-US" sz="3200" b="1" i="0" dirty="0" smtClean="0">
                <a:solidFill>
                  <a:srgbClr val="006600"/>
                </a:solidFill>
                <a:latin typeface="Candara" charset="0"/>
              </a:rPr>
              <a:t> @</a:t>
            </a:r>
            <a:r>
              <a:rPr lang="en-US" sz="3200" b="1" i="0" dirty="0">
                <a:solidFill>
                  <a:srgbClr val="006600"/>
                </a:solidFill>
                <a:latin typeface="Candara" charset="0"/>
              </a:rPr>
              <a:t>10am</a:t>
            </a:r>
          </a:p>
          <a:p>
            <a:pPr marL="609600" indent="-609600" algn="ctr" eaLnBrk="0" hangingPunct="0">
              <a:spcBef>
                <a:spcPct val="20000"/>
              </a:spcBef>
            </a:pPr>
            <a:endParaRPr lang="en-US" sz="800" b="1" i="0" dirty="0" smtClean="0">
              <a:solidFill>
                <a:srgbClr val="006600"/>
              </a:solidFill>
              <a:latin typeface="Candara" charset="0"/>
            </a:endParaRPr>
          </a:p>
          <a:p>
            <a:pPr marL="609600" indent="-609600" algn="ctr" eaLnBrk="0" hangingPunct="0">
              <a:spcBef>
                <a:spcPct val="20000"/>
              </a:spcBef>
            </a:pPr>
            <a:endParaRPr lang="en-US" sz="800" b="1" i="0" dirty="0">
              <a:solidFill>
                <a:srgbClr val="006600"/>
              </a:solidFill>
              <a:latin typeface="Candara" charset="0"/>
            </a:endParaRPr>
          </a:p>
          <a:p>
            <a:pPr marL="1371600" lvl="2" indent="-457200" eaLnBrk="0" hangingPunct="0">
              <a:spcBef>
                <a:spcPct val="20000"/>
              </a:spcBef>
              <a:buFont typeface="Wingdings" charset="0"/>
              <a:buChar char="ü"/>
            </a:pPr>
            <a:r>
              <a:rPr lang="en-US" sz="3200" b="1" i="0" dirty="0">
                <a:latin typeface="Candara" charset="0"/>
              </a:rPr>
              <a:t>Celebrate the Risen Lord!</a:t>
            </a:r>
          </a:p>
          <a:p>
            <a:pPr marL="1371600" lvl="2" indent="-457200" eaLnBrk="0" hangingPunct="0">
              <a:spcBef>
                <a:spcPct val="20000"/>
              </a:spcBef>
              <a:buFont typeface="Wingdings" charset="0"/>
              <a:buChar char="ü"/>
            </a:pPr>
            <a:r>
              <a:rPr lang="en-US" sz="3200" b="1" i="0" dirty="0">
                <a:latin typeface="Candara" charset="0"/>
              </a:rPr>
              <a:t>A Special Easter Message, CrossWay Story, Potluck lunch, and more</a:t>
            </a:r>
            <a:r>
              <a:rPr lang="en-US" sz="3200" b="1" i="0" dirty="0" smtClean="0">
                <a:latin typeface="Candara" charset="0"/>
              </a:rPr>
              <a:t>…</a:t>
            </a:r>
          </a:p>
          <a:p>
            <a:pPr lvl="2" eaLnBrk="0" hangingPunct="0">
              <a:spcBef>
                <a:spcPct val="20000"/>
              </a:spcBef>
            </a:pPr>
            <a:endParaRPr lang="en-US" b="1" i="0" dirty="0">
              <a:latin typeface="Candara" charset="0"/>
            </a:endParaRPr>
          </a:p>
          <a:p>
            <a:pPr algn="ctr" eaLnBrk="0" hangingPunct="0">
              <a:spcBef>
                <a:spcPct val="20000"/>
              </a:spcBef>
            </a:pPr>
            <a:r>
              <a:rPr lang="en-US" sz="3600" b="1" i="0" dirty="0" smtClean="0">
                <a:solidFill>
                  <a:srgbClr val="CC3300"/>
                </a:solidFill>
                <a:latin typeface="Candara" charset="0"/>
              </a:rPr>
              <a:t>*** Invite </a:t>
            </a:r>
            <a:r>
              <a:rPr lang="en-US" sz="3600" b="1" i="0" dirty="0">
                <a:solidFill>
                  <a:srgbClr val="CC3300"/>
                </a:solidFill>
                <a:latin typeface="Candara" charset="0"/>
              </a:rPr>
              <a:t>Your Unchurched Friends</a:t>
            </a:r>
            <a:r>
              <a:rPr lang="en-US" sz="3600" b="1" i="0" dirty="0" smtClean="0">
                <a:solidFill>
                  <a:srgbClr val="CC3300"/>
                </a:solidFill>
                <a:latin typeface="Candara" charset="0"/>
              </a:rPr>
              <a:t>! ***</a:t>
            </a:r>
            <a:endParaRPr lang="en-US" sz="3600" b="1" i="0" dirty="0">
              <a:solidFill>
                <a:srgbClr val="CC3300"/>
              </a:solidFill>
              <a:latin typeface="Candara" charset="0"/>
            </a:endParaRPr>
          </a:p>
        </p:txBody>
      </p:sp>
    </p:spTree>
    <p:extLst>
      <p:ext uri="{BB962C8B-B14F-4D97-AF65-F5344CB8AC3E}">
        <p14:creationId xmlns:p14="http://schemas.microsoft.com/office/powerpoint/2010/main" val="213328206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ChangeArrowheads="1"/>
          </p:cNvSpPr>
          <p:nvPr/>
        </p:nvSpPr>
        <p:spPr bwMode="auto">
          <a:xfrm>
            <a:off x="381000" y="5334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600" b="1" i="0" smtClean="0">
                <a:solidFill>
                  <a:srgbClr val="800000"/>
                </a:solidFill>
                <a:latin typeface="Candara" charset="0"/>
                <a:cs typeface="Arial" charset="0"/>
              </a:rPr>
              <a:t>GOOD FRIDAY SERVICE</a:t>
            </a:r>
          </a:p>
        </p:txBody>
      </p:sp>
      <p:sp>
        <p:nvSpPr>
          <p:cNvPr id="274434" name="Rectangle 3"/>
          <p:cNvSpPr>
            <a:spLocks noChangeArrowheads="1"/>
          </p:cNvSpPr>
          <p:nvPr/>
        </p:nvSpPr>
        <p:spPr bwMode="auto">
          <a:xfrm>
            <a:off x="381000" y="1295400"/>
            <a:ext cx="8229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ctr" eaLnBrk="0" hangingPunct="0"/>
            <a:endParaRPr lang="en-US" sz="800" b="1" i="0" dirty="0" smtClean="0">
              <a:solidFill>
                <a:srgbClr val="CC3300"/>
              </a:solidFill>
              <a:latin typeface="Candara" charset="0"/>
              <a:cs typeface="Arial" charset="0"/>
            </a:endParaRPr>
          </a:p>
          <a:p>
            <a:pPr marL="609600" lvl="1" indent="-609600" algn="ctr" eaLnBrk="0" hangingPunct="0"/>
            <a:r>
              <a:rPr lang="en-US" sz="2800" b="1" i="0" dirty="0" smtClean="0">
                <a:solidFill>
                  <a:srgbClr val="CC3300"/>
                </a:solidFill>
                <a:latin typeface="Candara" charset="0"/>
                <a:cs typeface="Arial" charset="0"/>
              </a:rPr>
              <a:t>This Friday Night [4/18] @7:30pm</a:t>
            </a:r>
          </a:p>
          <a:p>
            <a:pPr marL="609600" lvl="1" indent="-609600" algn="ctr" eaLnBrk="0" hangingPunct="0"/>
            <a:endParaRPr lang="en-US" sz="900" b="1" i="0" dirty="0" smtClean="0">
              <a:solidFill>
                <a:srgbClr val="CC3300"/>
              </a:solidFill>
              <a:latin typeface="Candara" charset="0"/>
              <a:cs typeface="Arial" charset="0"/>
            </a:endParaRPr>
          </a:p>
          <a:p>
            <a:pPr marL="609600" indent="-609600" algn="ctr" eaLnBrk="0" hangingPunct="0"/>
            <a:endParaRPr lang="en-US" sz="800" b="1" i="0" dirty="0" smtClean="0">
              <a:solidFill>
                <a:srgbClr val="CC3300"/>
              </a:solidFill>
              <a:latin typeface="Candara" charset="0"/>
              <a:cs typeface="Arial" charset="0"/>
            </a:endParaRPr>
          </a:p>
          <a:p>
            <a:pPr marL="609600" indent="-609600" algn="ctr" eaLnBrk="0" hangingPunct="0"/>
            <a:r>
              <a:rPr lang="en-US" sz="2800" b="1" i="0" dirty="0" smtClean="0">
                <a:solidFill>
                  <a:srgbClr val="000000"/>
                </a:solidFill>
                <a:latin typeface="Candara" charset="0"/>
                <a:cs typeface="Arial" charset="0"/>
              </a:rPr>
              <a:t>Jesus’s Crucifixion. </a:t>
            </a:r>
          </a:p>
          <a:p>
            <a:pPr marL="609600" indent="-609600" algn="ctr" eaLnBrk="0" hangingPunct="0"/>
            <a:r>
              <a:rPr lang="en-US" sz="2800" b="1" i="0" dirty="0" smtClean="0">
                <a:solidFill>
                  <a:srgbClr val="000000"/>
                </a:solidFill>
                <a:latin typeface="Candara" charset="0"/>
                <a:cs typeface="Arial" charset="0"/>
              </a:rPr>
              <a:t>Our Sins. </a:t>
            </a:r>
          </a:p>
          <a:p>
            <a:pPr marL="609600" indent="-609600" algn="ctr" eaLnBrk="0" hangingPunct="0"/>
            <a:r>
              <a:rPr lang="en-US" sz="2800" b="1" i="0" dirty="0" smtClean="0">
                <a:solidFill>
                  <a:srgbClr val="000000"/>
                </a:solidFill>
                <a:latin typeface="Candara" charset="0"/>
                <a:cs typeface="Arial" charset="0"/>
              </a:rPr>
              <a:t>God’s Amazing Love.</a:t>
            </a:r>
          </a:p>
          <a:p>
            <a:pPr marL="609600" indent="-609600" algn="ctr" eaLnBrk="0" hangingPunct="0"/>
            <a:r>
              <a:rPr lang="en-US" sz="2800" b="1" i="0" dirty="0" smtClean="0">
                <a:solidFill>
                  <a:srgbClr val="000000"/>
                </a:solidFill>
                <a:latin typeface="Candara" charset="0"/>
                <a:cs typeface="Arial" charset="0"/>
              </a:rPr>
              <a:t>Our Remembrance &amp; Worship  </a:t>
            </a:r>
          </a:p>
          <a:p>
            <a:pPr marL="609600" indent="-609600" algn="ctr" eaLnBrk="0" hangingPunct="0"/>
            <a:r>
              <a:rPr lang="en-US" sz="2800" b="1" i="0" dirty="0" smtClean="0">
                <a:solidFill>
                  <a:srgbClr val="000000"/>
                </a:solidFill>
                <a:latin typeface="Candara" charset="0"/>
                <a:cs typeface="Arial" charset="0"/>
              </a:rPr>
              <a:t>Don’t Miss This Special Service!</a:t>
            </a:r>
          </a:p>
          <a:p>
            <a:pPr marL="609600" indent="-609600" algn="ctr" eaLnBrk="0" hangingPunct="0"/>
            <a:endParaRPr lang="en-US" sz="1200" b="1" i="0" dirty="0" smtClean="0">
              <a:solidFill>
                <a:srgbClr val="000000"/>
              </a:solidFill>
              <a:latin typeface="Candara" charset="0"/>
              <a:cs typeface="Arial" charset="0"/>
            </a:endParaRPr>
          </a:p>
          <a:p>
            <a:pPr marL="609600" indent="-609600" algn="ctr" eaLnBrk="0" hangingPunct="0"/>
            <a:endParaRPr lang="en-US" sz="800" b="1" i="0" dirty="0" smtClean="0">
              <a:solidFill>
                <a:srgbClr val="CC3300"/>
              </a:solidFill>
              <a:latin typeface="Candara" charset="0"/>
              <a:cs typeface="Arial" charset="0"/>
            </a:endParaRPr>
          </a:p>
          <a:p>
            <a:pPr marL="609600" lvl="1" indent="-609600" algn="ctr" eaLnBrk="0" hangingPunct="0"/>
            <a:r>
              <a:rPr lang="en-US" sz="2800" b="1" i="0" dirty="0" smtClean="0">
                <a:solidFill>
                  <a:srgbClr val="CC3300"/>
                </a:solidFill>
                <a:latin typeface="Candara" charset="0"/>
                <a:cs typeface="Arial" charset="0"/>
              </a:rPr>
              <a:t>Contact Kate for childcare needs.</a:t>
            </a:r>
            <a:endParaRPr lang="en-US" sz="2800" b="1" i="0" dirty="0" smtClean="0">
              <a:solidFill>
                <a:srgbClr val="000000"/>
              </a:solidFill>
              <a:latin typeface="Candara" charset="0"/>
              <a:cs typeface="Arial" charset="0"/>
            </a:endParaRPr>
          </a:p>
          <a:p>
            <a:pPr marL="609600" indent="-609600" eaLnBrk="0" hangingPunct="0"/>
            <a:endParaRPr lang="en-US" sz="1400" b="1" i="0" dirty="0" smtClean="0">
              <a:solidFill>
                <a:srgbClr val="000000"/>
              </a:solidFill>
              <a:latin typeface="Candara" charset="0"/>
              <a:cs typeface="Arial" charset="0"/>
            </a:endParaRPr>
          </a:p>
          <a:p>
            <a:pPr marL="609600" indent="-609600" eaLnBrk="0" hangingPunct="0">
              <a:buFont typeface="Arial" charset="0"/>
              <a:buChar char="•"/>
            </a:pPr>
            <a:endParaRPr lang="en-US" sz="2800" b="1" i="0" dirty="0" smtClean="0">
              <a:solidFill>
                <a:srgbClr val="000000"/>
              </a:solidFill>
              <a:latin typeface="Candara" charset="0"/>
              <a:cs typeface="Arial" charset="0"/>
            </a:endParaRPr>
          </a:p>
          <a:p>
            <a:pPr marL="609600" indent="-609600" eaLnBrk="0" hangingPunct="0">
              <a:buFont typeface="Arial" charset="0"/>
              <a:buChar char="•"/>
            </a:pPr>
            <a:endParaRPr lang="en-US" sz="2800" b="1" i="0" dirty="0" smtClean="0">
              <a:solidFill>
                <a:srgbClr val="000000"/>
              </a:solidFill>
              <a:latin typeface="Candara" charset="0"/>
              <a:cs typeface="Arial" charset="0"/>
            </a:endParaRPr>
          </a:p>
          <a:p>
            <a:pPr marL="609600" indent="-609600" eaLnBrk="0" hangingPunct="0">
              <a:buFont typeface="Arial" charset="0"/>
              <a:buChar char="•"/>
            </a:pPr>
            <a:endParaRPr lang="en-US" sz="3200" b="1" i="0" dirty="0" smtClean="0">
              <a:solidFill>
                <a:srgbClr val="000000"/>
              </a:solidFill>
              <a:latin typeface="Candara" charset="0"/>
              <a:cs typeface="Arial" charset="0"/>
            </a:endParaRPr>
          </a:p>
          <a:p>
            <a:pPr marL="609600" indent="-609600" eaLnBrk="0" hangingPunct="0">
              <a:buFont typeface="Arial" charset="0"/>
              <a:buChar char="•"/>
            </a:pPr>
            <a:endParaRPr lang="en-US" sz="1200" b="1" i="0" dirty="0" smtClean="0">
              <a:solidFill>
                <a:srgbClr val="000000"/>
              </a:solidFill>
              <a:latin typeface="Candara" charset="0"/>
              <a:cs typeface="Arial" charset="0"/>
            </a:endParaRPr>
          </a:p>
        </p:txBody>
      </p:sp>
    </p:spTree>
    <p:extLst>
      <p:ext uri="{BB962C8B-B14F-4D97-AF65-F5344CB8AC3E}">
        <p14:creationId xmlns:p14="http://schemas.microsoft.com/office/powerpoint/2010/main" val="13630417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228600" y="381000"/>
            <a:ext cx="876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200" b="1" i="0" dirty="0">
                <a:solidFill>
                  <a:srgbClr val="800000"/>
                </a:solidFill>
                <a:latin typeface="Candara" charset="0"/>
              </a:rPr>
              <a:t>CE &amp; NW HOMEGROUP GATHERINGS: </a:t>
            </a:r>
            <a:br>
              <a:rPr lang="en-US" sz="3200" b="1" i="0" dirty="0">
                <a:solidFill>
                  <a:srgbClr val="800000"/>
                </a:solidFill>
                <a:latin typeface="Candara" charset="0"/>
              </a:rPr>
            </a:br>
            <a:r>
              <a:rPr lang="en-US" sz="3200" b="1" i="0" dirty="0">
                <a:solidFill>
                  <a:srgbClr val="800000"/>
                </a:solidFill>
                <a:latin typeface="Candara" charset="0"/>
              </a:rPr>
              <a:t>TONIGHT </a:t>
            </a:r>
            <a:r>
              <a:rPr lang="en-US" sz="3200" b="1" i="0" dirty="0" smtClean="0">
                <a:solidFill>
                  <a:srgbClr val="800000"/>
                </a:solidFill>
                <a:latin typeface="Candara" charset="0"/>
              </a:rPr>
              <a:t>[413]</a:t>
            </a:r>
            <a:r>
              <a:rPr lang="en-US" sz="3200" b="1" i="0" dirty="0">
                <a:solidFill>
                  <a:srgbClr val="800000"/>
                </a:solidFill>
                <a:latin typeface="Candara" charset="0"/>
              </a:rPr>
              <a:t>! </a:t>
            </a:r>
          </a:p>
        </p:txBody>
      </p:sp>
      <p:sp>
        <p:nvSpPr>
          <p:cNvPr id="211970" name="Rectangle 3"/>
          <p:cNvSpPr>
            <a:spLocks noChangeArrowheads="1"/>
          </p:cNvSpPr>
          <p:nvPr/>
        </p:nvSpPr>
        <p:spPr bwMode="auto">
          <a:xfrm>
            <a:off x="0" y="14478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ctr" eaLnBrk="0" hangingPunct="0"/>
            <a:r>
              <a:rPr lang="en-US" sz="3200" b="1" i="0" dirty="0">
                <a:solidFill>
                  <a:srgbClr val="006600"/>
                </a:solidFill>
                <a:latin typeface="Candara" charset="0"/>
              </a:rPr>
              <a:t>* Central East [Santa Ana/Tustin]: </a:t>
            </a:r>
            <a:r>
              <a:rPr lang="en-US" sz="3200" b="1" i="0" dirty="0">
                <a:solidFill>
                  <a:srgbClr val="FF0000"/>
                </a:solidFill>
                <a:latin typeface="Candara" charset="0"/>
              </a:rPr>
              <a:t>@5pm</a:t>
            </a:r>
          </a:p>
          <a:p>
            <a:pPr marL="609600" indent="-609600" algn="ctr" eaLnBrk="0" hangingPunct="0"/>
            <a:r>
              <a:rPr lang="en-US" sz="3200" b="1" i="0" dirty="0">
                <a:solidFill>
                  <a:srgbClr val="006600"/>
                </a:solidFill>
                <a:latin typeface="Candara" charset="0"/>
              </a:rPr>
              <a:t>* North West [Whittier/Brea]: </a:t>
            </a:r>
            <a:r>
              <a:rPr lang="en-US" sz="3200" b="1" i="0" dirty="0">
                <a:solidFill>
                  <a:srgbClr val="FF0000"/>
                </a:solidFill>
                <a:latin typeface="Candara" charset="0"/>
              </a:rPr>
              <a:t>@4pm</a:t>
            </a:r>
          </a:p>
          <a:p>
            <a:pPr marL="609600" indent="-609600" algn="ctr" eaLnBrk="0" hangingPunct="0">
              <a:buFontTx/>
              <a:buChar char="•"/>
            </a:pPr>
            <a:endParaRPr lang="en-US" sz="800" b="1" i="0" dirty="0">
              <a:solidFill>
                <a:srgbClr val="CC3300"/>
              </a:solidFill>
              <a:latin typeface="Candara" charset="0"/>
            </a:endParaRPr>
          </a:p>
          <a:p>
            <a:pPr marL="609600" indent="-609600" eaLnBrk="0" hangingPunct="0">
              <a:buFont typeface="Wingdings" charset="0"/>
              <a:buChar char="§"/>
            </a:pPr>
            <a:endParaRPr lang="en-US" sz="800" b="1" i="0" dirty="0">
              <a:solidFill>
                <a:srgbClr val="000000"/>
              </a:solidFill>
              <a:latin typeface="Candara" charset="0"/>
            </a:endParaRPr>
          </a:p>
          <a:p>
            <a:pPr marL="863600" lvl="2" indent="-457200" eaLnBrk="0" hangingPunct="0">
              <a:buFont typeface="Wingdings" charset="0"/>
              <a:buChar char="§"/>
            </a:pPr>
            <a:r>
              <a:rPr lang="en-US" sz="3200" b="1" i="0" dirty="0">
                <a:solidFill>
                  <a:srgbClr val="000000"/>
                </a:solidFill>
                <a:latin typeface="Candara" charset="0"/>
              </a:rPr>
              <a:t>Join us as Central East and North West </a:t>
            </a:r>
            <a:r>
              <a:rPr lang="en-US" sz="3200" b="1" i="0" dirty="0" smtClean="0">
                <a:solidFill>
                  <a:srgbClr val="000000"/>
                </a:solidFill>
                <a:latin typeface="Candara" charset="0"/>
              </a:rPr>
              <a:t>continue Exodus study.</a:t>
            </a:r>
          </a:p>
          <a:p>
            <a:pPr marL="863600" lvl="2" indent="-457200" eaLnBrk="0" hangingPunct="0">
              <a:buFont typeface="Wingdings" charset="0"/>
              <a:buChar char="§"/>
            </a:pPr>
            <a:r>
              <a:rPr lang="en-US" sz="3200" b="1" i="0" dirty="0" smtClean="0">
                <a:solidFill>
                  <a:srgbClr val="000000"/>
                </a:solidFill>
                <a:latin typeface="Candara" charset="0"/>
              </a:rPr>
              <a:t>Homegroup </a:t>
            </a:r>
            <a:r>
              <a:rPr lang="en-US" sz="3200" b="1" i="0" dirty="0">
                <a:solidFill>
                  <a:srgbClr val="000000"/>
                </a:solidFill>
                <a:latin typeface="Candara" charset="0"/>
              </a:rPr>
              <a:t>are always OPEN to ALL!!!</a:t>
            </a:r>
          </a:p>
          <a:p>
            <a:pPr marL="863600" lvl="2" indent="-457200" eaLnBrk="0" hangingPunct="0">
              <a:buFont typeface="Wingdings" charset="0"/>
              <a:buChar char="§"/>
            </a:pPr>
            <a:r>
              <a:rPr lang="en-US" sz="3200" b="1" i="0" dirty="0">
                <a:solidFill>
                  <a:srgbClr val="000000"/>
                </a:solidFill>
                <a:latin typeface="Candara" charset="0"/>
              </a:rPr>
              <a:t>For more info or directions, call Takashi [CE] at 714.348.6814 or Stan [NW] at 714.872.0726. </a:t>
            </a:r>
          </a:p>
        </p:txBody>
      </p:sp>
    </p:spTree>
    <p:extLst>
      <p:ext uri="{BB962C8B-B14F-4D97-AF65-F5344CB8AC3E}">
        <p14:creationId xmlns:p14="http://schemas.microsoft.com/office/powerpoint/2010/main" val="16687290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ChangeArrowheads="1"/>
          </p:cNvSpPr>
          <p:nvPr/>
        </p:nvSpPr>
        <p:spPr bwMode="auto">
          <a:xfrm>
            <a:off x="76200" y="3810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600" b="1" i="0">
                <a:solidFill>
                  <a:srgbClr val="800000"/>
                </a:solidFill>
                <a:latin typeface="Candara" charset="0"/>
                <a:cs typeface="Arial" charset="0"/>
              </a:rPr>
              <a:t>SATURDAY 7AM PRAYER MEETING</a:t>
            </a:r>
          </a:p>
        </p:txBody>
      </p:sp>
      <p:sp>
        <p:nvSpPr>
          <p:cNvPr id="278530" name="Rectangle 3"/>
          <p:cNvSpPr>
            <a:spLocks noChangeArrowheads="1"/>
          </p:cNvSpPr>
          <p:nvPr/>
        </p:nvSpPr>
        <p:spPr bwMode="auto">
          <a:xfrm>
            <a:off x="152400" y="1066800"/>
            <a:ext cx="8839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ctr" eaLnBrk="0" hangingPunct="0">
              <a:defRPr/>
            </a:pPr>
            <a:endParaRPr lang="en-US" sz="800" b="1" i="0" dirty="0">
              <a:solidFill>
                <a:srgbClr val="CC3300"/>
              </a:solidFill>
              <a:latin typeface="Candara" charset="0"/>
              <a:cs typeface="Arial" charset="0"/>
            </a:endParaRPr>
          </a:p>
          <a:p>
            <a:pPr marL="609600" indent="-609600" algn="ctr" eaLnBrk="0" hangingPunct="0">
              <a:defRPr/>
            </a:pPr>
            <a:r>
              <a:rPr lang="en-US" sz="3200" b="1" i="0" dirty="0" smtClean="0">
                <a:solidFill>
                  <a:srgbClr val="006600"/>
                </a:solidFill>
                <a:latin typeface="Candara" charset="0"/>
                <a:cs typeface="Arial" charset="0"/>
              </a:rPr>
              <a:t>NEXT Saturday</a:t>
            </a:r>
            <a:r>
              <a:rPr lang="en-US" sz="3200" b="1" i="0" dirty="0">
                <a:solidFill>
                  <a:srgbClr val="006600"/>
                </a:solidFill>
                <a:latin typeface="Candara" charset="0"/>
                <a:cs typeface="Arial" charset="0"/>
              </a:rPr>
              <a:t>, </a:t>
            </a:r>
            <a:r>
              <a:rPr lang="en-US" sz="3200" b="1" i="0" dirty="0" smtClean="0">
                <a:solidFill>
                  <a:srgbClr val="006600"/>
                </a:solidFill>
                <a:latin typeface="Candara" charset="0"/>
                <a:cs typeface="Arial" charset="0"/>
              </a:rPr>
              <a:t>April 29</a:t>
            </a:r>
            <a:r>
              <a:rPr lang="en-US" sz="3200" b="1" i="0" baseline="30000" dirty="0" smtClean="0">
                <a:solidFill>
                  <a:srgbClr val="006600"/>
                </a:solidFill>
                <a:latin typeface="Candara" charset="0"/>
                <a:cs typeface="Arial" charset="0"/>
              </a:rPr>
              <a:t>th</a:t>
            </a:r>
            <a:r>
              <a:rPr lang="en-US" sz="3200" b="1" i="0" dirty="0" smtClean="0">
                <a:solidFill>
                  <a:srgbClr val="006600"/>
                </a:solidFill>
                <a:latin typeface="Candara" charset="0"/>
                <a:cs typeface="Arial" charset="0"/>
              </a:rPr>
              <a:t>  </a:t>
            </a:r>
            <a:endParaRPr lang="en-US" sz="3200" b="1" i="0" dirty="0">
              <a:solidFill>
                <a:srgbClr val="006600"/>
              </a:solidFill>
              <a:latin typeface="Candara" charset="0"/>
              <a:cs typeface="Arial" charset="0"/>
            </a:endParaRPr>
          </a:p>
          <a:p>
            <a:pPr marL="609600" indent="-609600" algn="ctr" eaLnBrk="0" hangingPunct="0">
              <a:defRPr/>
            </a:pPr>
            <a:r>
              <a:rPr lang="en-US" altLang="ja-JP" sz="3200" b="1" i="0" dirty="0">
                <a:solidFill>
                  <a:srgbClr val="006600"/>
                </a:solidFill>
                <a:latin typeface="Candara" charset="0"/>
                <a:cs typeface="Arial" charset="0"/>
              </a:rPr>
              <a:t>@7am [Bi-weekly]</a:t>
            </a:r>
          </a:p>
          <a:p>
            <a:pPr marL="609600" lvl="2" indent="-609600" algn="ctr" eaLnBrk="0" hangingPunct="0">
              <a:defRPr/>
            </a:pPr>
            <a:endParaRPr lang="en-US" sz="1200" b="1" i="0" dirty="0">
              <a:solidFill>
                <a:srgbClr val="000000"/>
              </a:solidFill>
              <a:latin typeface="Candara" charset="0"/>
              <a:cs typeface="Arial" charset="0"/>
            </a:endParaRPr>
          </a:p>
          <a:p>
            <a:pPr marL="914400" lvl="1" indent="-457200" eaLnBrk="0" hangingPunct="0">
              <a:buFont typeface="Wingdings" charset="0"/>
              <a:buChar char="§"/>
              <a:defRPr/>
            </a:pPr>
            <a:r>
              <a:rPr lang="en-US" sz="3200" b="1" i="0" dirty="0" smtClean="0">
                <a:solidFill>
                  <a:srgbClr val="000000"/>
                </a:solidFill>
                <a:latin typeface="Candara" charset="0"/>
                <a:cs typeface="Arial" charset="0"/>
              </a:rPr>
              <a:t>Due to the EASTER weekend, we will push back our prayer meeting one week.</a:t>
            </a:r>
            <a:endParaRPr lang="en-US" sz="3200" b="1" i="0" dirty="0">
              <a:solidFill>
                <a:srgbClr val="000000"/>
              </a:solidFill>
              <a:latin typeface="Candara" charset="0"/>
              <a:cs typeface="Arial" charset="0"/>
            </a:endParaRPr>
          </a:p>
          <a:p>
            <a:pPr marL="914400" lvl="1" indent="-457200" eaLnBrk="0" hangingPunct="0">
              <a:buFont typeface="Wingdings" charset="0"/>
              <a:buChar char="§"/>
              <a:defRPr/>
            </a:pPr>
            <a:r>
              <a:rPr lang="en-US" sz="3200" b="1" i="0" dirty="0">
                <a:solidFill>
                  <a:srgbClr val="000000"/>
                </a:solidFill>
                <a:latin typeface="Candara" charset="0"/>
                <a:cs typeface="Arial" charset="0"/>
              </a:rPr>
              <a:t>We will begin on time promptly and end by no later than 8:30am.</a:t>
            </a:r>
          </a:p>
          <a:p>
            <a:pPr marL="914400" lvl="1" indent="-457200" eaLnBrk="0" hangingPunct="0">
              <a:buFont typeface="Wingdings" charset="0"/>
              <a:buChar char="§"/>
              <a:defRPr/>
            </a:pPr>
            <a:r>
              <a:rPr lang="en-US" sz="3200" b="1" i="0" dirty="0">
                <a:solidFill>
                  <a:srgbClr val="000000"/>
                </a:solidFill>
                <a:latin typeface="Candara" charset="0"/>
                <a:cs typeface="Arial" charset="0"/>
              </a:rPr>
              <a:t>Come pray interactively for CrossWay and beyond during our entire time together.</a:t>
            </a:r>
          </a:p>
          <a:p>
            <a:pPr marL="1371600" lvl="2" indent="-457200" eaLnBrk="0" hangingPunct="0">
              <a:buFont typeface="Wingdings" charset="0"/>
              <a:buChar char="§"/>
              <a:defRPr/>
            </a:pPr>
            <a:endParaRPr lang="en-US" sz="1200" b="1" i="0" dirty="0">
              <a:solidFill>
                <a:srgbClr val="000000"/>
              </a:solidFill>
              <a:latin typeface="Candara" charset="0"/>
              <a:cs typeface="Arial" charset="0"/>
            </a:endParaRPr>
          </a:p>
          <a:p>
            <a:pPr marL="609600" lvl="2" indent="-609600" algn="ctr" eaLnBrk="0" hangingPunct="0">
              <a:defRPr/>
            </a:pPr>
            <a:r>
              <a:rPr lang="en-US" altLang="ja-JP" sz="3600" b="1" i="0" dirty="0">
                <a:solidFill>
                  <a:srgbClr val="CC3300"/>
                </a:solidFill>
                <a:latin typeface="Candara" charset="0"/>
                <a:cs typeface="Arial" charset="0"/>
              </a:rPr>
              <a:t>   Come &amp; pray for CrossWay and beyond!</a:t>
            </a:r>
            <a:endParaRPr lang="en-US" altLang="ja-JP" sz="3600" b="1" i="0" dirty="0">
              <a:solidFill>
                <a:srgbClr val="000000"/>
              </a:solidFill>
              <a:latin typeface="Candara" charset="0"/>
              <a:cs typeface="Arial" charset="0"/>
            </a:endParaRPr>
          </a:p>
          <a:p>
            <a:pPr marL="1371600" lvl="2" indent="-457200" eaLnBrk="0" hangingPunct="0">
              <a:buFont typeface="Wingdings" charset="0"/>
              <a:buChar char="§"/>
              <a:defRPr/>
            </a:pPr>
            <a:endParaRPr lang="en-US" sz="1200" b="1" i="0" dirty="0">
              <a:solidFill>
                <a:srgbClr val="000000"/>
              </a:solidFill>
              <a:latin typeface="Candara" charset="0"/>
              <a:cs typeface="Arial" charset="0"/>
            </a:endParaRPr>
          </a:p>
        </p:txBody>
      </p:sp>
    </p:spTree>
    <p:extLst>
      <p:ext uri="{BB962C8B-B14F-4D97-AF65-F5344CB8AC3E}">
        <p14:creationId xmlns:p14="http://schemas.microsoft.com/office/powerpoint/2010/main" val="16308128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ChangeArrowheads="1"/>
          </p:cNvSpPr>
          <p:nvPr/>
        </p:nvSpPr>
        <p:spPr bwMode="auto">
          <a:xfrm>
            <a:off x="381000" y="4572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3200" b="1" i="0" dirty="0">
                <a:solidFill>
                  <a:srgbClr val="800000"/>
                </a:solidFill>
                <a:latin typeface="Candara" charset="0"/>
                <a:cs typeface="Arial" charset="0"/>
              </a:rPr>
              <a:t>THE SEASON OF LENT @CROSSWAY</a:t>
            </a:r>
          </a:p>
        </p:txBody>
      </p:sp>
      <p:sp>
        <p:nvSpPr>
          <p:cNvPr id="226306" name="Rectangle 3"/>
          <p:cNvSpPr>
            <a:spLocks noChangeArrowheads="1"/>
          </p:cNvSpPr>
          <p:nvPr/>
        </p:nvSpPr>
        <p:spPr bwMode="auto">
          <a:xfrm>
            <a:off x="381000" y="1219200"/>
            <a:ext cx="8382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ctr" eaLnBrk="0" hangingPunct="0"/>
            <a:r>
              <a:rPr lang="en-US" altLang="ja-JP" sz="3000" b="1" i="0" dirty="0">
                <a:solidFill>
                  <a:srgbClr val="006600"/>
                </a:solidFill>
                <a:latin typeface="Candara" charset="0"/>
                <a:cs typeface="Arial" charset="0"/>
              </a:rPr>
              <a:t>“40 Days of Fasting &amp; Prayer”</a:t>
            </a:r>
          </a:p>
          <a:p>
            <a:pPr marL="1371600" lvl="2" indent="-457200" algn="ctr" eaLnBrk="0" hangingPunct="0"/>
            <a:endParaRPr lang="en-US" sz="800" b="1" i="0" dirty="0">
              <a:solidFill>
                <a:srgbClr val="000000"/>
              </a:solidFill>
              <a:latin typeface="Candara" charset="0"/>
              <a:cs typeface="Arial" charset="0"/>
            </a:endParaRPr>
          </a:p>
          <a:p>
            <a:pPr marL="609600" indent="-609600" eaLnBrk="0" hangingPunct="0">
              <a:buFont typeface="Wingdings" charset="0"/>
              <a:buChar char="§"/>
            </a:pPr>
            <a:r>
              <a:rPr lang="en-US" sz="2800" b="1" i="0" dirty="0">
                <a:solidFill>
                  <a:srgbClr val="000000"/>
                </a:solidFill>
                <a:latin typeface="Candara" charset="0"/>
                <a:cs typeface="Arial" charset="0"/>
              </a:rPr>
              <a:t>Prayerfully consider to participate in our Lenten practice [4o days leading to Easter].</a:t>
            </a:r>
          </a:p>
          <a:p>
            <a:pPr marL="609600" indent="-609600" eaLnBrk="0" hangingPunct="0">
              <a:buFont typeface="Wingdings" charset="0"/>
              <a:buChar char="§"/>
            </a:pPr>
            <a:r>
              <a:rPr lang="en-US" sz="2800" b="1" i="0" dirty="0">
                <a:solidFill>
                  <a:srgbClr val="000000"/>
                </a:solidFill>
                <a:latin typeface="Candara" charset="0"/>
                <a:cs typeface="Arial" charset="0"/>
              </a:rPr>
              <a:t>You can join in CrossWay’s twofold practice during the Lent: (1) prayer &amp; (2) fasting. </a:t>
            </a:r>
          </a:p>
          <a:p>
            <a:pPr marL="609600" indent="-609600" eaLnBrk="0" hangingPunct="0">
              <a:buFont typeface="Wingdings" charset="0"/>
              <a:buChar char="§"/>
            </a:pPr>
            <a:r>
              <a:rPr lang="en-US" sz="2800" b="1" i="0" dirty="0">
                <a:solidFill>
                  <a:srgbClr val="000000"/>
                </a:solidFill>
                <a:latin typeface="Candara" charset="0"/>
                <a:cs typeface="Arial" charset="0"/>
              </a:rPr>
              <a:t>Our church-wide fasting &amp; prayer </a:t>
            </a:r>
            <a:r>
              <a:rPr lang="en-US" sz="2800" b="1" i="0" dirty="0">
                <a:solidFill>
                  <a:srgbClr val="FF0000"/>
                </a:solidFill>
                <a:latin typeface="Candara" charset="0"/>
                <a:cs typeface="Arial" charset="0"/>
              </a:rPr>
              <a:t>began on Ash Wednesday, March 5</a:t>
            </a:r>
            <a:r>
              <a:rPr lang="en-US" sz="2800" b="1" i="0" baseline="30000" dirty="0">
                <a:solidFill>
                  <a:srgbClr val="FF0000"/>
                </a:solidFill>
                <a:latin typeface="Candara" charset="0"/>
                <a:cs typeface="Arial" charset="0"/>
              </a:rPr>
              <a:t>th</a:t>
            </a:r>
            <a:r>
              <a:rPr lang="en-US" sz="2800" b="1" i="0" dirty="0">
                <a:solidFill>
                  <a:srgbClr val="FF0000"/>
                </a:solidFill>
                <a:latin typeface="Candara" charset="0"/>
                <a:cs typeface="Arial" charset="0"/>
              </a:rPr>
              <a:t>  and ends on Saturday before Easter, April 19</a:t>
            </a:r>
            <a:r>
              <a:rPr lang="en-US" sz="2800" b="1" i="0" baseline="30000" dirty="0">
                <a:solidFill>
                  <a:srgbClr val="FF0000"/>
                </a:solidFill>
                <a:latin typeface="Candara" charset="0"/>
                <a:cs typeface="Arial" charset="0"/>
              </a:rPr>
              <a:t>th</a:t>
            </a:r>
            <a:r>
              <a:rPr lang="en-US" sz="2800" b="1" i="0" dirty="0">
                <a:solidFill>
                  <a:srgbClr val="FF0000"/>
                </a:solidFill>
                <a:latin typeface="Candara" charset="0"/>
                <a:cs typeface="Arial" charset="0"/>
              </a:rPr>
              <a:t>.</a:t>
            </a:r>
          </a:p>
          <a:p>
            <a:pPr marL="609600" indent="-609600" eaLnBrk="0" hangingPunct="0">
              <a:buFont typeface="Wingdings" charset="0"/>
              <a:buChar char="§"/>
            </a:pPr>
            <a:r>
              <a:rPr lang="en-US" sz="2800" b="1" i="0" dirty="0">
                <a:solidFill>
                  <a:srgbClr val="000000"/>
                </a:solidFill>
                <a:latin typeface="Candara" charset="0"/>
                <a:cs typeface="Arial" charset="0"/>
              </a:rPr>
              <a:t>This year: </a:t>
            </a:r>
            <a:r>
              <a:rPr lang="en-US" sz="2800" b="1" dirty="0">
                <a:solidFill>
                  <a:srgbClr val="000000"/>
                </a:solidFill>
                <a:latin typeface="Candara" charset="0"/>
                <a:cs typeface="Arial" charset="0"/>
              </a:rPr>
              <a:t>A Scripture Memorization Challenge! </a:t>
            </a:r>
            <a:r>
              <a:rPr lang="en-US" sz="2800" b="1" i="0" dirty="0">
                <a:solidFill>
                  <a:srgbClr val="000000"/>
                </a:solidFill>
                <a:latin typeface="Candara" charset="0"/>
                <a:cs typeface="Arial" charset="0"/>
              </a:rPr>
              <a:t>Pick a chapter in Scripture and memorize during this Lent.</a:t>
            </a:r>
            <a:endParaRPr lang="en-US" sz="3200" b="1" i="0" dirty="0">
              <a:solidFill>
                <a:srgbClr val="000000"/>
              </a:solidFill>
              <a:latin typeface="Candara" charset="0"/>
              <a:cs typeface="Arial" charset="0"/>
            </a:endParaRPr>
          </a:p>
        </p:txBody>
      </p:sp>
    </p:spTree>
    <p:extLst>
      <p:ext uri="{BB962C8B-B14F-4D97-AF65-F5344CB8AC3E}">
        <p14:creationId xmlns:p14="http://schemas.microsoft.com/office/powerpoint/2010/main" val="39183995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0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33400" y="2057400"/>
            <a:ext cx="8077200" cy="1371600"/>
          </a:xfrm>
        </p:spPr>
        <p:txBody>
          <a:bodyPr/>
          <a:lstStyle/>
          <a:p>
            <a:pPr eaLnBrk="1" hangingPunct="1">
              <a:defRPr/>
            </a:pPr>
            <a:r>
              <a:rPr lang="en-US" sz="3800" b="1" i="1" dirty="0" smtClean="0">
                <a:effectLst>
                  <a:outerShdw blurRad="38100" dist="38100" dir="2700000" algn="tl">
                    <a:srgbClr val="DDDDDD"/>
                  </a:outerShdw>
                </a:effectLst>
                <a:latin typeface="Candara" charset="0"/>
                <a:ea typeface="MS PGothic" charset="0"/>
                <a:cs typeface="Arial" charset="0"/>
              </a:rPr>
              <a:t>First Palm Sunday </a:t>
            </a:r>
            <a:br>
              <a:rPr lang="en-US" sz="3800" b="1" i="1" dirty="0" smtClean="0">
                <a:effectLst>
                  <a:outerShdw blurRad="38100" dist="38100" dir="2700000" algn="tl">
                    <a:srgbClr val="DDDDDD"/>
                  </a:outerShdw>
                </a:effectLst>
                <a:latin typeface="Candara" charset="0"/>
                <a:ea typeface="MS PGothic" charset="0"/>
                <a:cs typeface="Arial" charset="0"/>
              </a:rPr>
            </a:br>
            <a:r>
              <a:rPr lang="en-US" sz="3800" b="1" i="1" dirty="0" smtClean="0">
                <a:effectLst>
                  <a:outerShdw blurRad="38100" dist="38100" dir="2700000" algn="tl">
                    <a:srgbClr val="DDDDDD"/>
                  </a:outerShdw>
                </a:effectLst>
                <a:latin typeface="Candara" charset="0"/>
                <a:ea typeface="MS PGothic" charset="0"/>
                <a:cs typeface="Arial" charset="0"/>
              </a:rPr>
              <a:t>in Three Perspectives</a:t>
            </a:r>
            <a:endParaRPr lang="en-US" sz="38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09600" y="3429000"/>
            <a:ext cx="8001000" cy="19050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A Special Palm Sunday Message</a:t>
            </a: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John 12:12-26</a:t>
            </a:r>
          </a:p>
          <a:p>
            <a:pPr algn="ctr">
              <a:buFontTx/>
              <a:buNone/>
              <a:defRPr/>
            </a:pPr>
            <a:r>
              <a:rPr lang="en-US" sz="2800" b="1" dirty="0" smtClean="0">
                <a:effectLst>
                  <a:outerShdw blurRad="38100" dist="38100" dir="2700000" algn="tl">
                    <a:srgbClr val="DDDDDD"/>
                  </a:outerShdw>
                </a:effectLst>
                <a:latin typeface="Candara" charset="0"/>
                <a:ea typeface="MS PGothic" charset="0"/>
                <a:cs typeface="Arial" charset="0"/>
              </a:rPr>
              <a:t>April 13, 2014</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12845595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a:xfrm>
            <a:off x="152400" y="533400"/>
            <a:ext cx="8850313" cy="609600"/>
          </a:xfrm>
        </p:spPr>
        <p:txBody>
          <a:bodyPr/>
          <a:lstStyle/>
          <a:p>
            <a:r>
              <a:rPr lang="en-US" sz="2800" b="1" dirty="0">
                <a:latin typeface="Candara" charset="0"/>
                <a:ea typeface="MS PGothic" charset="0"/>
                <a:cs typeface="Arial" charset="0"/>
              </a:rPr>
              <a:t>THE BACKDROP OF FIRST PALM SUNDAY</a:t>
            </a:r>
          </a:p>
        </p:txBody>
      </p:sp>
      <p:sp>
        <p:nvSpPr>
          <p:cNvPr id="157698" name="Rectangle 3"/>
          <p:cNvSpPr>
            <a:spLocks noGrp="1" noChangeArrowheads="1"/>
          </p:cNvSpPr>
          <p:nvPr>
            <p:ph type="body" idx="1"/>
          </p:nvPr>
        </p:nvSpPr>
        <p:spPr>
          <a:xfrm>
            <a:off x="228600" y="1295400"/>
            <a:ext cx="8763000" cy="5410200"/>
          </a:xfrm>
        </p:spPr>
        <p:txBody>
          <a:bodyPr/>
          <a:lstStyle/>
          <a:p>
            <a:pPr marL="514350" indent="-514350">
              <a:spcBef>
                <a:spcPct val="0"/>
              </a:spcBef>
            </a:pPr>
            <a:r>
              <a:rPr lang="en-US" sz="2400" b="1" dirty="0">
                <a:latin typeface="Candara" charset="0"/>
                <a:ea typeface="MS PGothic" charset="0"/>
                <a:cs typeface="Arial" charset="0"/>
              </a:rPr>
              <a:t>It was </a:t>
            </a:r>
            <a:r>
              <a:rPr lang="en-US" sz="2400" b="1" dirty="0">
                <a:solidFill>
                  <a:srgbClr val="FF0000"/>
                </a:solidFill>
                <a:latin typeface="Candara" charset="0"/>
                <a:ea typeface="MS PGothic" charset="0"/>
                <a:cs typeface="Arial" charset="0"/>
              </a:rPr>
              <a:t>preceded by two events: </a:t>
            </a:r>
            <a:r>
              <a:rPr lang="en-US" sz="2400" b="1" dirty="0">
                <a:latin typeface="Candara" charset="0"/>
                <a:ea typeface="MS PGothic" charset="0"/>
                <a:cs typeface="Arial" charset="0"/>
              </a:rPr>
              <a:t>(1) Jesus’ raising of Lazarus from the dead (11:38-44) and (2) </a:t>
            </a:r>
            <a:r>
              <a:rPr lang="en-US" sz="2400" b="1" dirty="0" smtClean="0">
                <a:latin typeface="Candara" charset="0"/>
                <a:ea typeface="MS PGothic" charset="0"/>
                <a:cs typeface="Arial" charset="0"/>
              </a:rPr>
              <a:t>the anointing of Jesus’ feet by Mary </a:t>
            </a:r>
            <a:r>
              <a:rPr lang="en-US" sz="2400" b="1" dirty="0">
                <a:latin typeface="Candara" charset="0"/>
                <a:ea typeface="MS PGothic" charset="0"/>
                <a:cs typeface="Arial" charset="0"/>
              </a:rPr>
              <a:t>(12:1-8)</a:t>
            </a:r>
            <a:r>
              <a:rPr lang="en-US" sz="2400" b="1" dirty="0" smtClean="0">
                <a:latin typeface="Candara" charset="0"/>
                <a:ea typeface="MS PGothic" charset="0"/>
                <a:cs typeface="Arial" charset="0"/>
              </a:rPr>
              <a:t>.</a:t>
            </a:r>
          </a:p>
          <a:p>
            <a:pPr marL="514350" indent="-514350">
              <a:spcBef>
                <a:spcPct val="0"/>
              </a:spcBef>
            </a:pPr>
            <a:endParaRPr lang="en-US" sz="2000" b="1" dirty="0">
              <a:latin typeface="Candara" charset="0"/>
              <a:ea typeface="MS PGothic" charset="0"/>
              <a:cs typeface="Arial" charset="0"/>
            </a:endParaRPr>
          </a:p>
          <a:p>
            <a:pPr marL="514350" indent="-514350">
              <a:spcBef>
                <a:spcPct val="0"/>
              </a:spcBef>
            </a:pPr>
            <a:r>
              <a:rPr lang="en-US" sz="2400" b="1" dirty="0">
                <a:latin typeface="Candara" charset="0"/>
                <a:ea typeface="MS PGothic" charset="0"/>
                <a:cs typeface="Arial" charset="0"/>
              </a:rPr>
              <a:t>It was </a:t>
            </a:r>
            <a:r>
              <a:rPr lang="en-US" sz="2400" b="1" dirty="0">
                <a:solidFill>
                  <a:srgbClr val="FF0000"/>
                </a:solidFill>
                <a:latin typeface="Candara" charset="0"/>
                <a:ea typeface="MS PGothic" charset="0"/>
                <a:cs typeface="Arial" charset="0"/>
              </a:rPr>
              <a:t>amidst the heightened jealousy and tension </a:t>
            </a:r>
            <a:r>
              <a:rPr lang="en-US" sz="2400" b="1" dirty="0">
                <a:latin typeface="Candara" charset="0"/>
                <a:ea typeface="MS PGothic" charset="0"/>
                <a:cs typeface="Arial" charset="0"/>
              </a:rPr>
              <a:t>of the chief priests and the Pharisees against Jesus (11</a:t>
            </a:r>
            <a:r>
              <a:rPr lang="en-US" sz="2400" b="1" dirty="0" smtClean="0">
                <a:latin typeface="Candara" charset="0"/>
                <a:ea typeface="MS PGothic" charset="0"/>
                <a:cs typeface="Arial" charset="0"/>
              </a:rPr>
              <a:t>:56-57) </a:t>
            </a:r>
            <a:r>
              <a:rPr lang="en-US" sz="2400" b="1" dirty="0">
                <a:latin typeface="Candara" charset="0"/>
                <a:ea typeface="MS PGothic" charset="0"/>
                <a:cs typeface="Arial" charset="0"/>
              </a:rPr>
              <a:t>and a plot to kill Lazarus (12:9-10</a:t>
            </a:r>
            <a:r>
              <a:rPr lang="en-US" sz="2400" b="1" dirty="0" smtClean="0">
                <a:latin typeface="Candara" charset="0"/>
                <a:ea typeface="MS PGothic" charset="0"/>
                <a:cs typeface="Arial" charset="0"/>
              </a:rPr>
              <a:t>).</a:t>
            </a:r>
          </a:p>
          <a:p>
            <a:pPr marL="514350" indent="-514350">
              <a:spcBef>
                <a:spcPct val="0"/>
              </a:spcBef>
            </a:pPr>
            <a:endParaRPr lang="en-US" sz="2000" b="1" dirty="0" smtClean="0">
              <a:latin typeface="Candara" charset="0"/>
              <a:ea typeface="MS PGothic" charset="0"/>
              <a:cs typeface="Arial" charset="0"/>
            </a:endParaRPr>
          </a:p>
          <a:p>
            <a:pPr marL="514350" indent="-514350">
              <a:spcBef>
                <a:spcPct val="0"/>
              </a:spcBef>
            </a:pPr>
            <a:r>
              <a:rPr lang="en-US" sz="2400" b="1" dirty="0" smtClean="0">
                <a:latin typeface="Candara" charset="0"/>
                <a:ea typeface="MS PGothic" charset="0"/>
                <a:cs typeface="Arial" charset="0"/>
              </a:rPr>
              <a:t>It </a:t>
            </a:r>
            <a:r>
              <a:rPr lang="en-US" sz="2400" b="1" dirty="0">
                <a:latin typeface="Candara" charset="0"/>
                <a:ea typeface="MS PGothic" charset="0"/>
                <a:cs typeface="Arial" charset="0"/>
              </a:rPr>
              <a:t>was </a:t>
            </a:r>
            <a:r>
              <a:rPr lang="en-US" sz="2400" b="1" dirty="0">
                <a:solidFill>
                  <a:srgbClr val="FF0000"/>
                </a:solidFill>
                <a:latin typeface="Candara" charset="0"/>
                <a:ea typeface="MS PGothic" charset="0"/>
                <a:cs typeface="Arial" charset="0"/>
              </a:rPr>
              <a:t>during the </a:t>
            </a:r>
            <a:r>
              <a:rPr lang="en-US" sz="2400" b="1" dirty="0" smtClean="0">
                <a:solidFill>
                  <a:srgbClr val="FF0000"/>
                </a:solidFill>
                <a:latin typeface="Candara" charset="0"/>
                <a:ea typeface="MS PGothic" charset="0"/>
                <a:cs typeface="Arial" charset="0"/>
              </a:rPr>
              <a:t>Feast </a:t>
            </a:r>
            <a:r>
              <a:rPr lang="en-US" sz="2400" b="1" dirty="0">
                <a:solidFill>
                  <a:srgbClr val="FF0000"/>
                </a:solidFill>
                <a:latin typeface="Candara" charset="0"/>
                <a:ea typeface="MS PGothic" charset="0"/>
                <a:cs typeface="Arial" charset="0"/>
              </a:rPr>
              <a:t>of the Passover </a:t>
            </a:r>
            <a:r>
              <a:rPr lang="en-US" sz="2400" b="1" dirty="0">
                <a:latin typeface="Candara" charset="0"/>
                <a:ea typeface="MS PGothic" charset="0"/>
                <a:cs typeface="Arial" charset="0"/>
              </a:rPr>
              <a:t>that drew many Jews to </a:t>
            </a:r>
            <a:r>
              <a:rPr lang="en-US" sz="2400" b="1" dirty="0" smtClean="0">
                <a:latin typeface="Candara" charset="0"/>
                <a:ea typeface="MS PGothic" charset="0"/>
                <a:cs typeface="Arial" charset="0"/>
              </a:rPr>
              <a:t>Jerusalem (11:55).</a:t>
            </a:r>
          </a:p>
          <a:p>
            <a:pPr marL="514350" indent="-514350">
              <a:spcBef>
                <a:spcPct val="0"/>
              </a:spcBef>
            </a:pPr>
            <a:endParaRPr lang="en-US" sz="2000" b="1" dirty="0">
              <a:latin typeface="Candara" charset="0"/>
              <a:ea typeface="MS PGothic" charset="0"/>
              <a:cs typeface="Arial" charset="0"/>
            </a:endParaRPr>
          </a:p>
          <a:p>
            <a:pPr marL="514350" indent="-514350">
              <a:spcBef>
                <a:spcPct val="0"/>
              </a:spcBef>
            </a:pPr>
            <a:r>
              <a:rPr lang="en-US" sz="2400" b="1" dirty="0">
                <a:latin typeface="Candara" charset="0"/>
                <a:ea typeface="MS PGothic" charset="0"/>
                <a:cs typeface="Arial" charset="0"/>
              </a:rPr>
              <a:t>It was </a:t>
            </a:r>
            <a:r>
              <a:rPr lang="en-US" sz="2400" b="1" dirty="0">
                <a:solidFill>
                  <a:srgbClr val="FF0000"/>
                </a:solidFill>
                <a:latin typeface="Candara" charset="0"/>
                <a:ea typeface="MS PGothic" charset="0"/>
                <a:cs typeface="Arial" charset="0"/>
              </a:rPr>
              <a:t>the first day of the </a:t>
            </a:r>
            <a:r>
              <a:rPr lang="en-US" sz="2400" b="1" dirty="0" smtClean="0">
                <a:solidFill>
                  <a:srgbClr val="FF0000"/>
                </a:solidFill>
                <a:latin typeface="Candara" charset="0"/>
                <a:ea typeface="MS PGothic" charset="0"/>
                <a:cs typeface="Arial" charset="0"/>
              </a:rPr>
              <a:t>Passion Week </a:t>
            </a:r>
            <a:r>
              <a:rPr lang="en-US" sz="2400" b="1" dirty="0" smtClean="0">
                <a:latin typeface="Candara" charset="0"/>
                <a:ea typeface="MS PGothic" charset="0"/>
                <a:cs typeface="Arial" charset="0"/>
              </a:rPr>
              <a:t>that led </a:t>
            </a:r>
            <a:r>
              <a:rPr lang="en-US" sz="2400" b="1" dirty="0">
                <a:latin typeface="Candara" charset="0"/>
                <a:ea typeface="MS PGothic" charset="0"/>
                <a:cs typeface="Arial" charset="0"/>
              </a:rPr>
              <a:t>to </a:t>
            </a:r>
            <a:r>
              <a:rPr lang="en-US" sz="2400" b="1" dirty="0" smtClean="0">
                <a:latin typeface="Candara" charset="0"/>
                <a:ea typeface="MS PGothic" charset="0"/>
                <a:cs typeface="Arial" charset="0"/>
              </a:rPr>
              <a:t>the </a:t>
            </a:r>
            <a:r>
              <a:rPr lang="en-US" sz="2400" b="1" dirty="0">
                <a:latin typeface="Candara" charset="0"/>
                <a:ea typeface="MS PGothic" charset="0"/>
                <a:cs typeface="Arial" charset="0"/>
              </a:rPr>
              <a:t>crucifixion of Jesus on Friday.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76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76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6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76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1143000"/>
          </a:xfrm>
        </p:spPr>
        <p:txBody>
          <a:bodyPr/>
          <a:lstStyle/>
          <a:p>
            <a:r>
              <a:rPr lang="en-US" sz="2800" b="1" dirty="0">
                <a:latin typeface="Candara" charset="0"/>
                <a:ea typeface="MS PGothic" charset="0"/>
                <a:cs typeface="Arial" charset="0"/>
              </a:rPr>
              <a:t>WHAT ARE KEY LESSONS OF </a:t>
            </a:r>
            <a:r>
              <a:rPr lang="en-US" sz="2800" b="1" dirty="0" smtClean="0">
                <a:latin typeface="Candara" charset="0"/>
                <a:ea typeface="MS PGothic" charset="0"/>
                <a:cs typeface="Arial" charset="0"/>
              </a:rPr>
              <a:t>FIRST </a:t>
            </a:r>
            <a:r>
              <a:rPr lang="en-US" sz="2800" b="1" dirty="0">
                <a:latin typeface="Candara" charset="0"/>
                <a:ea typeface="MS PGothic" charset="0"/>
                <a:cs typeface="Arial" charset="0"/>
              </a:rPr>
              <a:t>PALM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SUNDAY </a:t>
            </a:r>
            <a:r>
              <a:rPr lang="en-US" sz="2800" b="1" dirty="0">
                <a:latin typeface="Candara" charset="0"/>
                <a:ea typeface="MS PGothic" charset="0"/>
                <a:cs typeface="Arial" charset="0"/>
              </a:rPr>
              <a:t>FROM </a:t>
            </a:r>
            <a:r>
              <a:rPr lang="en-US" sz="2800" b="1" dirty="0" smtClean="0">
                <a:latin typeface="Candara" charset="0"/>
                <a:ea typeface="MS PGothic" charset="0"/>
                <a:cs typeface="Arial" charset="0"/>
              </a:rPr>
              <a:t>THE THREE </a:t>
            </a:r>
            <a:r>
              <a:rPr lang="en-US" sz="2800" b="1" dirty="0">
                <a:latin typeface="Candara" charset="0"/>
                <a:ea typeface="MS PGothic" charset="0"/>
                <a:cs typeface="Arial" charset="0"/>
              </a:rPr>
              <a:t>PERSPECTIVES?</a:t>
            </a: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buFontTx/>
              <a:buNone/>
              <a:defRPr/>
            </a:pPr>
            <a:r>
              <a:rPr lang="en-US" sz="2400" b="1" dirty="0" smtClean="0">
                <a:latin typeface="Candara" charset="0"/>
                <a:ea typeface="MS PGothic" charset="0"/>
                <a:cs typeface="Arial" charset="0"/>
              </a:rPr>
              <a:t>1)</a:t>
            </a:r>
            <a:r>
              <a:rPr lang="en-US" sz="2400" b="1" dirty="0">
                <a:latin typeface="Candara" charset="0"/>
                <a:ea typeface="MS PGothic" charset="0"/>
                <a:cs typeface="Arial" charset="0"/>
              </a:rPr>
              <a:t>	From the Perspective of the Crowd: </a:t>
            </a:r>
            <a:r>
              <a:rPr lang="en-US" sz="2400" b="1" dirty="0">
                <a:solidFill>
                  <a:srgbClr val="FF0000"/>
                </a:solidFill>
                <a:latin typeface="Candara" charset="0"/>
                <a:ea typeface="MS PGothic" charset="0"/>
                <a:cs typeface="Arial" charset="0"/>
              </a:rPr>
              <a:t>Enthusiasm based on wrong expectations from Jesus leads to fickle faith. </a:t>
            </a:r>
          </a:p>
          <a:p>
            <a:pPr marL="458788" indent="-458788" algn="ctr">
              <a:buFontTx/>
              <a:buNone/>
              <a:defRPr/>
            </a:pPr>
            <a:endParaRPr lang="en-US" sz="800" i="1" dirty="0" smtClean="0">
              <a:latin typeface="Candara" charset="0"/>
              <a:ea typeface="MS PGothic" charset="0"/>
              <a:cs typeface="Candara" charset="0"/>
            </a:endParaRPr>
          </a:p>
          <a:p>
            <a:pPr marL="0" indent="0" algn="ctr">
              <a:spcBef>
                <a:spcPts val="0"/>
              </a:spcBef>
              <a:buNone/>
            </a:pPr>
            <a:r>
              <a:rPr lang="en-US" sz="2200" i="1" baseline="30000" dirty="0">
                <a:latin typeface="Candara"/>
                <a:cs typeface="Candara"/>
              </a:rPr>
              <a:t>12</a:t>
            </a:r>
            <a:r>
              <a:rPr lang="en-US" sz="2200" i="1" dirty="0">
                <a:latin typeface="Candara"/>
                <a:cs typeface="Candara"/>
              </a:rPr>
              <a:t> The next day the large crowd that had come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to </a:t>
            </a:r>
            <a:r>
              <a:rPr lang="en-US" sz="2200" i="1" dirty="0">
                <a:latin typeface="Candara"/>
                <a:cs typeface="Candara"/>
              </a:rPr>
              <a:t>the feast heard that Jesus was coming to Jerusalem</a:t>
            </a:r>
            <a:r>
              <a:rPr lang="en-US" sz="2200" i="1" dirty="0" smtClean="0">
                <a:latin typeface="Candara"/>
                <a:cs typeface="Candara"/>
              </a:rPr>
              <a:t>. </a:t>
            </a:r>
            <a:br>
              <a:rPr lang="en-US" sz="2200" i="1" dirty="0" smtClean="0">
                <a:latin typeface="Candara"/>
                <a:cs typeface="Candara"/>
              </a:rPr>
            </a:br>
            <a:r>
              <a:rPr lang="en-US" sz="2200" i="1" baseline="30000" dirty="0" smtClean="0">
                <a:latin typeface="Candara"/>
                <a:cs typeface="Candara"/>
              </a:rPr>
              <a:t>13</a:t>
            </a:r>
            <a:r>
              <a:rPr lang="en-US" sz="2200" i="1" baseline="30000" dirty="0">
                <a:latin typeface="Candara"/>
                <a:cs typeface="Candara"/>
              </a:rPr>
              <a:t> </a:t>
            </a:r>
            <a:r>
              <a:rPr lang="en-US" sz="2200" i="1" dirty="0">
                <a:latin typeface="Candara"/>
                <a:cs typeface="Candara"/>
              </a:rPr>
              <a:t>So they took branches of palm trees and went out to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meet </a:t>
            </a:r>
            <a:r>
              <a:rPr lang="en-US" sz="2200" i="1" dirty="0">
                <a:latin typeface="Candara"/>
                <a:cs typeface="Candara"/>
              </a:rPr>
              <a:t>him, </a:t>
            </a:r>
            <a:r>
              <a:rPr lang="en-US" sz="2200" i="1" dirty="0" smtClean="0">
                <a:latin typeface="Candara"/>
                <a:cs typeface="Candara"/>
              </a:rPr>
              <a:t>crying </a:t>
            </a:r>
            <a:r>
              <a:rPr lang="en-US" sz="2200" i="1" dirty="0">
                <a:latin typeface="Candara"/>
                <a:cs typeface="Candara"/>
              </a:rPr>
              <a:t>out, “Hosanna! Blessed is he who </a:t>
            </a:r>
            <a:r>
              <a:rPr lang="en-US" sz="2200" i="1" dirty="0" smtClean="0">
                <a:latin typeface="Candara"/>
                <a:cs typeface="Candara"/>
              </a:rPr>
              <a:t>comes </a:t>
            </a:r>
            <a:br>
              <a:rPr lang="en-US" sz="2200" i="1" dirty="0" smtClean="0">
                <a:latin typeface="Candara"/>
                <a:cs typeface="Candara"/>
              </a:rPr>
            </a:br>
            <a:r>
              <a:rPr lang="en-US" sz="2200" i="1" dirty="0" smtClean="0">
                <a:latin typeface="Candara"/>
                <a:cs typeface="Candara"/>
              </a:rPr>
              <a:t>in </a:t>
            </a:r>
            <a:r>
              <a:rPr lang="en-US" sz="2200" i="1" dirty="0">
                <a:latin typeface="Candara"/>
                <a:cs typeface="Candara"/>
              </a:rPr>
              <a:t>the name of the Lord, event he King of Israel!</a:t>
            </a:r>
            <a:r>
              <a:rPr lang="en-US" sz="2200" i="1" dirty="0" smtClean="0">
                <a:latin typeface="Candara"/>
                <a:cs typeface="Candara"/>
              </a:rPr>
              <a:t>” (vs. 12-13)</a:t>
            </a:r>
            <a:endParaRPr lang="en-US" sz="800" i="1" dirty="0">
              <a:latin typeface="Candara"/>
              <a:cs typeface="Candara"/>
            </a:endParaRPr>
          </a:p>
        </p:txBody>
      </p:sp>
    </p:spTree>
    <p:extLst>
      <p:ext uri="{BB962C8B-B14F-4D97-AF65-F5344CB8AC3E}">
        <p14:creationId xmlns:p14="http://schemas.microsoft.com/office/powerpoint/2010/main" val="306029122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1143000"/>
          </a:xfrm>
        </p:spPr>
        <p:txBody>
          <a:bodyPr/>
          <a:lstStyle/>
          <a:p>
            <a:r>
              <a:rPr lang="en-US" sz="2800" b="1" dirty="0">
                <a:latin typeface="Candara" charset="0"/>
                <a:ea typeface="MS PGothic" charset="0"/>
                <a:cs typeface="Arial" charset="0"/>
              </a:rPr>
              <a:t>WHAT ARE KEY LESSONS OF </a:t>
            </a:r>
            <a:r>
              <a:rPr lang="en-US" sz="2800" b="1" dirty="0" smtClean="0">
                <a:latin typeface="Candara" charset="0"/>
                <a:ea typeface="MS PGothic" charset="0"/>
                <a:cs typeface="Arial" charset="0"/>
              </a:rPr>
              <a:t>FIRST </a:t>
            </a:r>
            <a:r>
              <a:rPr lang="en-US" sz="2800" b="1" dirty="0">
                <a:latin typeface="Candara" charset="0"/>
                <a:ea typeface="MS PGothic" charset="0"/>
                <a:cs typeface="Arial" charset="0"/>
              </a:rPr>
              <a:t>PALM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SUNDAY </a:t>
            </a:r>
            <a:r>
              <a:rPr lang="en-US" sz="2800" b="1" dirty="0">
                <a:latin typeface="Candara" charset="0"/>
                <a:ea typeface="MS PGothic" charset="0"/>
                <a:cs typeface="Arial" charset="0"/>
              </a:rPr>
              <a:t>FROM </a:t>
            </a:r>
            <a:r>
              <a:rPr lang="en-US" sz="2800" b="1" dirty="0" smtClean="0">
                <a:latin typeface="Candara" charset="0"/>
                <a:ea typeface="MS PGothic" charset="0"/>
                <a:cs typeface="Arial" charset="0"/>
              </a:rPr>
              <a:t>THE THREE </a:t>
            </a:r>
            <a:r>
              <a:rPr lang="en-US" sz="2800" b="1" dirty="0">
                <a:latin typeface="Candara" charset="0"/>
                <a:ea typeface="MS PGothic" charset="0"/>
                <a:cs typeface="Arial" charset="0"/>
              </a:rPr>
              <a:t>PERSPECTIVES?</a:t>
            </a: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buFontTx/>
              <a:buNone/>
              <a:defRPr/>
            </a:pPr>
            <a:r>
              <a:rPr lang="en-US" sz="2400" b="1" dirty="0" smtClean="0">
                <a:latin typeface="Candara" charset="0"/>
                <a:ea typeface="MS PGothic" charset="0"/>
                <a:cs typeface="Arial" charset="0"/>
              </a:rPr>
              <a:t>1)</a:t>
            </a:r>
            <a:r>
              <a:rPr lang="en-US" sz="2400" b="1" dirty="0">
                <a:latin typeface="Candara" charset="0"/>
                <a:ea typeface="MS PGothic" charset="0"/>
                <a:cs typeface="Arial" charset="0"/>
              </a:rPr>
              <a:t>	From the Perspective of the Crowd: </a:t>
            </a:r>
            <a:r>
              <a:rPr lang="en-US" sz="2400" b="1" dirty="0">
                <a:solidFill>
                  <a:srgbClr val="FF0000"/>
                </a:solidFill>
                <a:latin typeface="Candara" charset="0"/>
                <a:ea typeface="MS PGothic" charset="0"/>
                <a:cs typeface="Arial" charset="0"/>
              </a:rPr>
              <a:t>Enthusiasm based on wrong expectations from Jesus leads to fickle faith. </a:t>
            </a:r>
          </a:p>
          <a:p>
            <a:pPr marL="458788" indent="-458788" algn="ctr">
              <a:buFontTx/>
              <a:buNone/>
              <a:defRPr/>
            </a:pPr>
            <a:endParaRPr lang="en-US" sz="800" i="1" dirty="0" smtClean="0">
              <a:latin typeface="Candara" charset="0"/>
              <a:ea typeface="MS PGothic" charset="0"/>
              <a:cs typeface="Candara" charset="0"/>
            </a:endParaRPr>
          </a:p>
          <a:p>
            <a:pPr marL="0" indent="0" algn="ctr">
              <a:spcBef>
                <a:spcPts val="0"/>
              </a:spcBef>
              <a:buNone/>
            </a:pPr>
            <a:r>
              <a:rPr lang="en-US" sz="2200" b="1" i="1" baseline="30000" dirty="0">
                <a:latin typeface="Candara"/>
                <a:cs typeface="Candara"/>
              </a:rPr>
              <a:t>17 </a:t>
            </a:r>
            <a:r>
              <a:rPr lang="en-US" sz="2200" i="1" dirty="0">
                <a:latin typeface="Candara"/>
                <a:cs typeface="Candara"/>
              </a:rPr>
              <a:t>The crowd that had been with him when he called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Lazarus </a:t>
            </a:r>
            <a:r>
              <a:rPr lang="en-US" sz="2200" i="1" dirty="0">
                <a:latin typeface="Candara"/>
                <a:cs typeface="Candara"/>
              </a:rPr>
              <a:t>out of the tomb and raised him from the dead </a:t>
            </a:r>
            <a:r>
              <a:rPr lang="en-US" sz="2200" i="1" dirty="0" smtClean="0">
                <a:latin typeface="Candara"/>
                <a:cs typeface="Candara"/>
              </a:rPr>
              <a:t>continued</a:t>
            </a:r>
            <a:br>
              <a:rPr lang="en-US" sz="2200" i="1" dirty="0" smtClean="0">
                <a:latin typeface="Candara"/>
                <a:cs typeface="Candara"/>
              </a:rPr>
            </a:br>
            <a:r>
              <a:rPr lang="en-US" sz="2200" i="1" dirty="0" smtClean="0">
                <a:latin typeface="Candara"/>
                <a:cs typeface="Candara"/>
              </a:rPr>
              <a:t> </a:t>
            </a:r>
            <a:r>
              <a:rPr lang="en-US" sz="2200" i="1" dirty="0">
                <a:latin typeface="Candara"/>
                <a:cs typeface="Candara"/>
              </a:rPr>
              <a:t>to bear witness.</a:t>
            </a:r>
            <a:r>
              <a:rPr lang="en-US" sz="2200" b="1" i="1" baseline="30000" dirty="0">
                <a:latin typeface="Candara"/>
                <a:cs typeface="Candara"/>
              </a:rPr>
              <a:t>18 </a:t>
            </a:r>
            <a:r>
              <a:rPr lang="en-US" sz="2200" i="1" dirty="0">
                <a:latin typeface="Candara"/>
                <a:cs typeface="Candara"/>
              </a:rPr>
              <a:t>The reason why the crowd went to meet </a:t>
            </a:r>
            <a:r>
              <a:rPr lang="en-US" sz="2200" i="1" dirty="0" smtClean="0">
                <a:latin typeface="Candara"/>
                <a:cs typeface="Candara"/>
              </a:rPr>
              <a:t>him</a:t>
            </a:r>
            <a:br>
              <a:rPr lang="en-US" sz="2200" i="1" dirty="0" smtClean="0">
                <a:latin typeface="Candara"/>
                <a:cs typeface="Candara"/>
              </a:rPr>
            </a:br>
            <a:r>
              <a:rPr lang="en-US" sz="2200" i="1" dirty="0" smtClean="0">
                <a:latin typeface="Candara"/>
                <a:cs typeface="Candara"/>
              </a:rPr>
              <a:t> </a:t>
            </a:r>
            <a:r>
              <a:rPr lang="en-US" sz="2200" i="1" dirty="0">
                <a:latin typeface="Candara"/>
                <a:cs typeface="Candara"/>
              </a:rPr>
              <a:t>was that they heard he had done this sign. </a:t>
            </a:r>
            <a:r>
              <a:rPr lang="en-US" sz="2200" b="1" i="1" baseline="30000" dirty="0">
                <a:latin typeface="Candara"/>
                <a:cs typeface="Candara"/>
              </a:rPr>
              <a:t>19 </a:t>
            </a:r>
            <a:r>
              <a:rPr lang="en-US" sz="2200" i="1" dirty="0">
                <a:latin typeface="Candara"/>
                <a:cs typeface="Candara"/>
              </a:rPr>
              <a:t>So the Pharisees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said </a:t>
            </a:r>
            <a:r>
              <a:rPr lang="en-US" sz="2200" i="1" dirty="0">
                <a:latin typeface="Candara"/>
                <a:cs typeface="Candara"/>
              </a:rPr>
              <a:t>to one another, “You see that you are gaining nothing.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Look</a:t>
            </a:r>
            <a:r>
              <a:rPr lang="en-US" sz="2200" i="1" dirty="0">
                <a:latin typeface="Candara"/>
                <a:cs typeface="Candara"/>
              </a:rPr>
              <a:t>, the world has gone after him.” </a:t>
            </a:r>
            <a:r>
              <a:rPr lang="en-US" sz="2200" i="1" dirty="0" smtClean="0">
                <a:latin typeface="Candara"/>
                <a:cs typeface="Candara"/>
              </a:rPr>
              <a:t>(vs. 17-19)</a:t>
            </a:r>
          </a:p>
          <a:p>
            <a:pPr marL="0" indent="0" algn="ctr">
              <a:buNone/>
            </a:pPr>
            <a:endParaRPr lang="en-US" sz="8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It was a mixture of the three crowds: (1</a:t>
            </a:r>
            <a:r>
              <a:rPr lang="en-US" sz="2300" b="1" kern="1200" dirty="0" smtClean="0">
                <a:solidFill>
                  <a:prstClr val="black"/>
                </a:solidFill>
                <a:latin typeface="Candara" charset="0"/>
                <a:ea typeface="ＭＳ Ｐゴシック" charset="0"/>
                <a:cs typeface="Candara" charset="0"/>
              </a:rPr>
              <a:t>) the Jews coming </a:t>
            </a:r>
            <a:r>
              <a:rPr lang="en-US" sz="2300" b="1" kern="1200" dirty="0" smtClean="0">
                <a:solidFill>
                  <a:prstClr val="black"/>
                </a:solidFill>
                <a:latin typeface="Candara" charset="0"/>
                <a:ea typeface="ＭＳ Ｐゴシック" charset="0"/>
                <a:cs typeface="Candara" charset="0"/>
              </a:rPr>
              <a:t>to the </a:t>
            </a:r>
            <a:r>
              <a:rPr lang="en-US" sz="2300" b="1" kern="1200" dirty="0" smtClean="0">
                <a:solidFill>
                  <a:prstClr val="black"/>
                </a:solidFill>
                <a:latin typeface="Candara" charset="0"/>
                <a:ea typeface="ＭＳ Ｐゴシック" charset="0"/>
                <a:cs typeface="Candara" charset="0"/>
              </a:rPr>
              <a:t>Passover, </a:t>
            </a:r>
            <a:r>
              <a:rPr lang="en-US" sz="2300" b="1" kern="1200" dirty="0" smtClean="0">
                <a:solidFill>
                  <a:prstClr val="black"/>
                </a:solidFill>
                <a:latin typeface="Candara" charset="0"/>
                <a:ea typeface="ＭＳ Ｐゴシック" charset="0"/>
                <a:cs typeface="Candara" charset="0"/>
              </a:rPr>
              <a:t>(2) </a:t>
            </a:r>
            <a:r>
              <a:rPr lang="en-US" sz="2300" b="1" kern="1200" dirty="0" smtClean="0">
                <a:solidFill>
                  <a:prstClr val="black"/>
                </a:solidFill>
                <a:latin typeface="Candara" charset="0"/>
                <a:ea typeface="ＭＳ Ｐゴシック" charset="0"/>
                <a:cs typeface="Candara" charset="0"/>
              </a:rPr>
              <a:t>eye</a:t>
            </a:r>
            <a:r>
              <a:rPr lang="en-US" sz="2300" b="1" kern="1200" dirty="0" smtClean="0">
                <a:solidFill>
                  <a:prstClr val="black"/>
                </a:solidFill>
                <a:latin typeface="Candara" charset="0"/>
                <a:ea typeface="ＭＳ Ｐゴシック" charset="0"/>
                <a:cs typeface="Candara" charset="0"/>
              </a:rPr>
              <a:t>-</a:t>
            </a:r>
            <a:r>
              <a:rPr lang="en-US" sz="2300" b="1" kern="1200" dirty="0" smtClean="0">
                <a:solidFill>
                  <a:prstClr val="black"/>
                </a:solidFill>
                <a:latin typeface="Candara" charset="0"/>
                <a:ea typeface="ＭＳ Ｐゴシック" charset="0"/>
                <a:cs typeface="Candara" charset="0"/>
              </a:rPr>
              <a:t>witnesses </a:t>
            </a:r>
            <a:r>
              <a:rPr lang="en-US" sz="2300" b="1" kern="1200" dirty="0" smtClean="0">
                <a:solidFill>
                  <a:prstClr val="black"/>
                </a:solidFill>
                <a:latin typeface="Candara" charset="0"/>
                <a:ea typeface="ＭＳ Ｐゴシック" charset="0"/>
                <a:cs typeface="Candara" charset="0"/>
              </a:rPr>
              <a:t>from </a:t>
            </a:r>
            <a:r>
              <a:rPr lang="en-US" sz="2300" b="1" kern="1200" dirty="0">
                <a:solidFill>
                  <a:prstClr val="black"/>
                </a:solidFill>
                <a:latin typeface="Candara" charset="0"/>
                <a:ea typeface="ＭＳ Ｐゴシック" charset="0"/>
                <a:cs typeface="Candara" charset="0"/>
              </a:rPr>
              <a:t>Bethany </a:t>
            </a:r>
            <a:r>
              <a:rPr lang="en-US" sz="2300" b="1" kern="1200" dirty="0" smtClean="0">
                <a:solidFill>
                  <a:prstClr val="black"/>
                </a:solidFill>
                <a:latin typeface="Candara" charset="0"/>
                <a:ea typeface="ＭＳ Ｐゴシック" charset="0"/>
                <a:cs typeface="Candara" charset="0"/>
              </a:rPr>
              <a:t>[Jesus’ raising Lazarus], &amp; </a:t>
            </a:r>
            <a:r>
              <a:rPr lang="en-US" sz="2300" b="1" kern="1200" dirty="0" smtClean="0">
                <a:solidFill>
                  <a:prstClr val="black"/>
                </a:solidFill>
                <a:latin typeface="Candara" charset="0"/>
                <a:ea typeface="ＭＳ Ｐゴシック" charset="0"/>
                <a:cs typeface="Candara" charset="0"/>
              </a:rPr>
              <a:t>(</a:t>
            </a:r>
            <a:r>
              <a:rPr lang="en-US" sz="2300" b="1" kern="1200" dirty="0" smtClean="0">
                <a:solidFill>
                  <a:prstClr val="black"/>
                </a:solidFill>
                <a:latin typeface="Candara" charset="0"/>
                <a:ea typeface="ＭＳ Ｐゴシック" charset="0"/>
                <a:cs typeface="Candara" charset="0"/>
              </a:rPr>
              <a:t>3</a:t>
            </a:r>
            <a:r>
              <a:rPr lang="en-US" sz="2300" b="1" kern="1200" dirty="0" smtClean="0">
                <a:solidFill>
                  <a:prstClr val="black"/>
                </a:solidFill>
                <a:latin typeface="Candara" charset="0"/>
                <a:ea typeface="ＭＳ Ｐゴシック" charset="0"/>
                <a:cs typeface="Candara" charset="0"/>
              </a:rPr>
              <a:t>) Jerusalem residents coming out </a:t>
            </a:r>
            <a:r>
              <a:rPr lang="en-US" sz="2300" b="1" kern="1200" dirty="0" smtClean="0">
                <a:solidFill>
                  <a:prstClr val="black"/>
                </a:solidFill>
                <a:latin typeface="Candara" charset="0"/>
                <a:ea typeface="ＭＳ Ｐゴシック" charset="0"/>
                <a:cs typeface="Candara" charset="0"/>
              </a:rPr>
              <a:t>to see </a:t>
            </a:r>
            <a:r>
              <a:rPr lang="en-US" sz="2300" b="1" kern="1200" dirty="0" smtClean="0">
                <a:solidFill>
                  <a:prstClr val="black"/>
                </a:solidFill>
                <a:latin typeface="Candara" charset="0"/>
                <a:ea typeface="ＭＳ Ｐゴシック" charset="0"/>
                <a:cs typeface="Candara" charset="0"/>
              </a:rPr>
              <a:t>Jesus.  </a:t>
            </a:r>
            <a:endParaRPr lang="en-US" sz="2300" b="1" kern="1200" dirty="0" smtClean="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Their excitement was mainly </a:t>
            </a:r>
            <a:r>
              <a:rPr lang="en-US" sz="2300" b="1" kern="1200" dirty="0" smtClean="0">
                <a:solidFill>
                  <a:prstClr val="black"/>
                </a:solidFill>
                <a:latin typeface="Candara" charset="0"/>
                <a:ea typeface="ＭＳ Ｐゴシック" charset="0"/>
                <a:cs typeface="Candara" charset="0"/>
              </a:rPr>
              <a:t>about </a:t>
            </a:r>
            <a:r>
              <a:rPr lang="en-US" sz="2300" b="1" i="1" kern="1200" dirty="0" smtClean="0">
                <a:solidFill>
                  <a:prstClr val="black"/>
                </a:solidFill>
                <a:latin typeface="Candara" charset="0"/>
                <a:ea typeface="ＭＳ Ｐゴシック" charset="0"/>
                <a:cs typeface="Candara" charset="0"/>
              </a:rPr>
              <a:t>nationalistic restoration</a:t>
            </a:r>
            <a:r>
              <a:rPr lang="en-US" sz="2300" b="1" kern="1200" dirty="0" smtClean="0">
                <a:solidFill>
                  <a:prstClr val="black"/>
                </a:solidFill>
                <a:latin typeface="Candara" charset="0"/>
                <a:ea typeface="ＭＳ Ｐゴシック" charset="0"/>
                <a:cs typeface="Candara" charset="0"/>
              </a:rPr>
              <a:t>.</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This fickle crowd turns into a mob screaming, “Crucify him!” by Friday. Why? It’s because of their wrong expectation/view.</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8929109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1143000"/>
          </a:xfrm>
        </p:spPr>
        <p:txBody>
          <a:bodyPr/>
          <a:lstStyle/>
          <a:p>
            <a:r>
              <a:rPr lang="en-US" sz="2800" b="1" dirty="0">
                <a:latin typeface="Candara" charset="0"/>
                <a:ea typeface="MS PGothic" charset="0"/>
                <a:cs typeface="Arial" charset="0"/>
              </a:rPr>
              <a:t>WHAT ARE KEY LESSONS OF </a:t>
            </a:r>
            <a:r>
              <a:rPr lang="en-US" sz="2800" b="1" dirty="0" smtClean="0">
                <a:latin typeface="Candara" charset="0"/>
                <a:ea typeface="MS PGothic" charset="0"/>
                <a:cs typeface="Arial" charset="0"/>
              </a:rPr>
              <a:t>FIRST </a:t>
            </a:r>
            <a:r>
              <a:rPr lang="en-US" sz="2800" b="1" dirty="0">
                <a:latin typeface="Candara" charset="0"/>
                <a:ea typeface="MS PGothic" charset="0"/>
                <a:cs typeface="Arial" charset="0"/>
              </a:rPr>
              <a:t>PALM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SUNDAY </a:t>
            </a:r>
            <a:r>
              <a:rPr lang="en-US" sz="2800" b="1" dirty="0">
                <a:latin typeface="Candara" charset="0"/>
                <a:ea typeface="MS PGothic" charset="0"/>
                <a:cs typeface="Arial" charset="0"/>
              </a:rPr>
              <a:t>FROM </a:t>
            </a:r>
            <a:r>
              <a:rPr lang="en-US" sz="2800" b="1" dirty="0" smtClean="0">
                <a:latin typeface="Candara" charset="0"/>
                <a:ea typeface="MS PGothic" charset="0"/>
                <a:cs typeface="Arial" charset="0"/>
              </a:rPr>
              <a:t>THE THREE </a:t>
            </a:r>
            <a:r>
              <a:rPr lang="en-US" sz="2800" b="1" dirty="0">
                <a:latin typeface="Candara" charset="0"/>
                <a:ea typeface="MS PGothic" charset="0"/>
                <a:cs typeface="Arial" charset="0"/>
              </a:rPr>
              <a:t>PERSPECTIVES?</a:t>
            </a: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buFontTx/>
              <a:buNone/>
              <a:defRPr/>
            </a:pPr>
            <a:r>
              <a:rPr lang="en-US" sz="2400" b="1" dirty="0" smtClean="0">
                <a:latin typeface="Candara" charset="0"/>
                <a:ea typeface="MS PGothic" charset="0"/>
                <a:cs typeface="Arial" charset="0"/>
              </a:rPr>
              <a:t>2)	From </a:t>
            </a:r>
            <a:r>
              <a:rPr lang="en-US" sz="2400" b="1" dirty="0">
                <a:latin typeface="Candara" charset="0"/>
                <a:ea typeface="MS PGothic" charset="0"/>
                <a:cs typeface="Arial" charset="0"/>
              </a:rPr>
              <a:t>the Perspective of the </a:t>
            </a:r>
            <a:r>
              <a:rPr lang="en-US" sz="2400" b="1" dirty="0" smtClean="0">
                <a:latin typeface="Candara" charset="0"/>
                <a:ea typeface="MS PGothic" charset="0"/>
                <a:cs typeface="Arial" charset="0"/>
              </a:rPr>
              <a:t>Disciples: </a:t>
            </a:r>
            <a:r>
              <a:rPr lang="en-US" sz="2400" b="1" dirty="0">
                <a:solidFill>
                  <a:srgbClr val="FF0000"/>
                </a:solidFill>
                <a:latin typeface="Candara" charset="0"/>
                <a:ea typeface="MS PGothic" charset="0"/>
                <a:cs typeface="Arial" charset="0"/>
              </a:rPr>
              <a:t>True understanding of </a:t>
            </a:r>
            <a:r>
              <a:rPr lang="en-US" sz="2400" b="1" dirty="0" smtClean="0">
                <a:solidFill>
                  <a:srgbClr val="FF0000"/>
                </a:solidFill>
                <a:latin typeface="Candara" charset="0"/>
                <a:ea typeface="MS PGothic" charset="0"/>
                <a:cs typeface="Arial" charset="0"/>
              </a:rPr>
              <a:t>Jesus </a:t>
            </a:r>
            <a:r>
              <a:rPr lang="en-US" sz="2400" b="1" dirty="0">
                <a:solidFill>
                  <a:srgbClr val="FF0000"/>
                </a:solidFill>
                <a:latin typeface="Candara" charset="0"/>
                <a:ea typeface="MS PGothic" charset="0"/>
                <a:cs typeface="Arial" charset="0"/>
              </a:rPr>
              <a:t>is rooted in Scripture guidance and Spirit-dependence. </a:t>
            </a:r>
            <a:endParaRPr lang="en-US" sz="800" i="1" dirty="0" smtClean="0">
              <a:latin typeface="Candara" charset="0"/>
              <a:ea typeface="MS PGothic" charset="0"/>
              <a:cs typeface="Candara" charset="0"/>
            </a:endParaRPr>
          </a:p>
          <a:p>
            <a:pPr marL="0" indent="0" algn="ctr">
              <a:spcBef>
                <a:spcPts val="0"/>
              </a:spcBef>
              <a:buNone/>
            </a:pPr>
            <a:endParaRPr lang="en-US" sz="1200" i="1" baseline="30000" dirty="0" smtClean="0">
              <a:latin typeface="Candara"/>
              <a:cs typeface="Candara"/>
            </a:endParaRPr>
          </a:p>
          <a:p>
            <a:pPr marL="0" indent="0" algn="ctr">
              <a:spcBef>
                <a:spcPts val="0"/>
              </a:spcBef>
              <a:buNone/>
            </a:pPr>
            <a:r>
              <a:rPr lang="en-US" sz="2200" i="1" baseline="30000" dirty="0" smtClean="0">
                <a:latin typeface="Candara"/>
                <a:cs typeface="Candara"/>
              </a:rPr>
              <a:t>14</a:t>
            </a:r>
            <a:r>
              <a:rPr lang="en-US" sz="2200" i="1" baseline="30000" dirty="0">
                <a:latin typeface="Candara"/>
                <a:cs typeface="Candara"/>
              </a:rPr>
              <a:t> </a:t>
            </a:r>
            <a:r>
              <a:rPr lang="en-US" sz="2200" i="1" dirty="0">
                <a:latin typeface="Candara"/>
                <a:cs typeface="Candara"/>
              </a:rPr>
              <a:t>And Jesus found a young donkey and sat on it, just as it is written</a:t>
            </a:r>
            <a:r>
              <a:rPr lang="en-US" sz="2200" i="1" dirty="0" smtClean="0">
                <a:latin typeface="Candara"/>
                <a:cs typeface="Candara"/>
              </a:rPr>
              <a:t>,</a:t>
            </a:r>
            <a:br>
              <a:rPr lang="en-US" sz="2200" i="1" dirty="0" smtClean="0">
                <a:latin typeface="Candara"/>
                <a:cs typeface="Candara"/>
              </a:rPr>
            </a:br>
            <a:r>
              <a:rPr lang="en-US" sz="2200" i="1" baseline="30000" dirty="0" smtClean="0">
                <a:latin typeface="Candara"/>
                <a:cs typeface="Candara"/>
              </a:rPr>
              <a:t>15</a:t>
            </a:r>
            <a:r>
              <a:rPr lang="en-US" sz="2200" i="1" baseline="30000" dirty="0">
                <a:latin typeface="Candara"/>
                <a:cs typeface="Candara"/>
              </a:rPr>
              <a:t> </a:t>
            </a:r>
            <a:r>
              <a:rPr lang="en-US" sz="2200" i="1" dirty="0">
                <a:latin typeface="Candara"/>
                <a:cs typeface="Candara"/>
              </a:rPr>
              <a:t>“Fear not, daughter of Zion;</a:t>
            </a:r>
            <a:br>
              <a:rPr lang="en-US" sz="2200" i="1" dirty="0">
                <a:latin typeface="Candara"/>
                <a:cs typeface="Candara"/>
              </a:rPr>
            </a:br>
            <a:r>
              <a:rPr lang="en-US" sz="2200" i="1" dirty="0">
                <a:latin typeface="Candara"/>
                <a:cs typeface="Candara"/>
              </a:rPr>
              <a:t>behold, your king is coming,</a:t>
            </a:r>
            <a:br>
              <a:rPr lang="en-US" sz="2200" i="1" dirty="0">
                <a:latin typeface="Candara"/>
                <a:cs typeface="Candara"/>
              </a:rPr>
            </a:br>
            <a:r>
              <a:rPr lang="en-US" sz="2200" i="1" dirty="0">
                <a:latin typeface="Candara"/>
                <a:cs typeface="Candara"/>
              </a:rPr>
              <a:t>    sitting on a donkey's colt!</a:t>
            </a:r>
            <a:r>
              <a:rPr lang="en-US" sz="2200" i="1" dirty="0" smtClean="0">
                <a:latin typeface="Candara"/>
                <a:cs typeface="Candara"/>
              </a:rPr>
              <a:t>”</a:t>
            </a:r>
            <a:br>
              <a:rPr lang="en-US" sz="2200" i="1" dirty="0" smtClean="0">
                <a:latin typeface="Candara"/>
                <a:cs typeface="Candara"/>
              </a:rPr>
            </a:br>
            <a:r>
              <a:rPr lang="en-US" sz="2200" i="1" baseline="30000" dirty="0" smtClean="0">
                <a:latin typeface="Candara"/>
                <a:cs typeface="Candara"/>
              </a:rPr>
              <a:t>16</a:t>
            </a:r>
            <a:r>
              <a:rPr lang="en-US" sz="2200" i="1" baseline="30000" dirty="0">
                <a:latin typeface="Candara"/>
                <a:cs typeface="Candara"/>
              </a:rPr>
              <a:t> </a:t>
            </a:r>
            <a:r>
              <a:rPr lang="en-US" sz="2200" i="1" dirty="0">
                <a:latin typeface="Candara"/>
                <a:cs typeface="Candara"/>
              </a:rPr>
              <a:t>His disciples did not understand these things at first, but when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Jesus </a:t>
            </a:r>
            <a:r>
              <a:rPr lang="en-US" sz="2200" i="1" dirty="0">
                <a:latin typeface="Candara"/>
                <a:cs typeface="Candara"/>
              </a:rPr>
              <a:t>was glorified, then they remembered that these things had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been written </a:t>
            </a:r>
            <a:r>
              <a:rPr lang="en-US" sz="2200" i="1" dirty="0">
                <a:latin typeface="Candara"/>
                <a:cs typeface="Candara"/>
              </a:rPr>
              <a:t>about him and had been done to him.  (</a:t>
            </a:r>
            <a:r>
              <a:rPr lang="en-US" sz="2200" i="1" dirty="0" smtClean="0">
                <a:latin typeface="Candara"/>
                <a:cs typeface="Candara"/>
              </a:rPr>
              <a:t>vs. 17-19)</a:t>
            </a:r>
          </a:p>
          <a:p>
            <a:pPr marL="0" indent="0" algn="ctr">
              <a:buNone/>
            </a:pPr>
            <a:endParaRPr lang="en-US" sz="500" i="1" dirty="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At </a:t>
            </a:r>
            <a:r>
              <a:rPr lang="en-US" sz="2300" b="1" kern="1200" dirty="0" smtClean="0">
                <a:solidFill>
                  <a:prstClr val="black"/>
                </a:solidFill>
                <a:latin typeface="Candara" charset="0"/>
                <a:ea typeface="ＭＳ Ｐゴシック" charset="0"/>
                <a:cs typeface="Candara" charset="0"/>
              </a:rPr>
              <a:t>this </a:t>
            </a:r>
            <a:r>
              <a:rPr lang="en-US" sz="2300" b="1" kern="1200" dirty="0" smtClean="0">
                <a:solidFill>
                  <a:prstClr val="black"/>
                </a:solidFill>
                <a:latin typeface="Candara" charset="0"/>
                <a:ea typeface="ＭＳ Ｐゴシック" charset="0"/>
                <a:cs typeface="Candara" charset="0"/>
              </a:rPr>
              <a:t>moment, the disciples were clueless about the meaning of Jesus’ triumphal (yet teary) entry to Jerusalem.</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After Jesus’ ascension, their eyes were </a:t>
            </a:r>
            <a:r>
              <a:rPr lang="en-US" sz="2300" b="1" kern="1200" dirty="0" smtClean="0">
                <a:solidFill>
                  <a:prstClr val="black"/>
                </a:solidFill>
                <a:latin typeface="Candara" charset="0"/>
                <a:ea typeface="ＭＳ Ｐゴシック" charset="0"/>
                <a:cs typeface="Candara" charset="0"/>
              </a:rPr>
              <a:t>opened to the OT messianic prophecy illuminated </a:t>
            </a:r>
            <a:r>
              <a:rPr lang="en-US" sz="2300" b="1" kern="1200" dirty="0" smtClean="0">
                <a:solidFill>
                  <a:prstClr val="black"/>
                </a:solidFill>
                <a:latin typeface="Candara" charset="0"/>
                <a:ea typeface="ＭＳ Ｐゴシック" charset="0"/>
                <a:cs typeface="Candara" charset="0"/>
              </a:rPr>
              <a:t>by </a:t>
            </a:r>
            <a:r>
              <a:rPr lang="en-US" sz="2300" b="1" kern="1200" dirty="0" smtClean="0">
                <a:solidFill>
                  <a:prstClr val="black"/>
                </a:solidFill>
                <a:latin typeface="Candara" charset="0"/>
                <a:ea typeface="ＭＳ Ｐゴシック" charset="0"/>
                <a:cs typeface="Candara" charset="0"/>
              </a:rPr>
              <a:t>the Spirit [Zech</a:t>
            </a:r>
            <a:r>
              <a:rPr lang="en-US" sz="2300" b="1" kern="1200" dirty="0" smtClean="0">
                <a:solidFill>
                  <a:prstClr val="black"/>
                </a:solidFill>
                <a:latin typeface="Candara" charset="0"/>
                <a:ea typeface="ＭＳ Ｐゴシック" charset="0"/>
                <a:cs typeface="Candara" charset="0"/>
              </a:rPr>
              <a:t>. 9:9]</a:t>
            </a:r>
            <a:r>
              <a:rPr lang="en-US" sz="2300" b="1" kern="1200" dirty="0" smtClean="0">
                <a:solidFill>
                  <a:prstClr val="black"/>
                </a:solidFill>
                <a:latin typeface="Candara" charset="0"/>
                <a:ea typeface="ＭＳ Ｐゴシック" charset="0"/>
                <a:cs typeface="Candara" charset="0"/>
              </a:rPr>
              <a:t>. </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We are also to saturate our minds with Scripture, seeking the Spirit’s illumination on Jesus’ true Kingship in our lives.</a:t>
            </a:r>
            <a:endParaRPr lang="en-US" sz="2200" i="1" dirty="0">
              <a:latin typeface="Candara"/>
              <a:cs typeface="Candara"/>
            </a:endParaRPr>
          </a:p>
        </p:txBody>
      </p:sp>
    </p:spTree>
    <p:extLst>
      <p:ext uri="{BB962C8B-B14F-4D97-AF65-F5344CB8AC3E}">
        <p14:creationId xmlns:p14="http://schemas.microsoft.com/office/powerpoint/2010/main" val="4277617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1143000"/>
          </a:xfrm>
        </p:spPr>
        <p:txBody>
          <a:bodyPr/>
          <a:lstStyle/>
          <a:p>
            <a:r>
              <a:rPr lang="en-US" sz="2800" b="1" dirty="0">
                <a:latin typeface="Candara" charset="0"/>
                <a:ea typeface="MS PGothic" charset="0"/>
                <a:cs typeface="Arial" charset="0"/>
              </a:rPr>
              <a:t>WHAT ARE KEY LESSONS OF </a:t>
            </a:r>
            <a:r>
              <a:rPr lang="en-US" sz="2800" b="1" dirty="0" smtClean="0">
                <a:latin typeface="Candara" charset="0"/>
                <a:ea typeface="MS PGothic" charset="0"/>
                <a:cs typeface="Arial" charset="0"/>
              </a:rPr>
              <a:t>FIRST </a:t>
            </a:r>
            <a:r>
              <a:rPr lang="en-US" sz="2800" b="1" dirty="0">
                <a:latin typeface="Candara" charset="0"/>
                <a:ea typeface="MS PGothic" charset="0"/>
                <a:cs typeface="Arial" charset="0"/>
              </a:rPr>
              <a:t>PALM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SUNDAY </a:t>
            </a:r>
            <a:r>
              <a:rPr lang="en-US" sz="2800" b="1" dirty="0">
                <a:latin typeface="Candara" charset="0"/>
                <a:ea typeface="MS PGothic" charset="0"/>
                <a:cs typeface="Arial" charset="0"/>
              </a:rPr>
              <a:t>FROM </a:t>
            </a:r>
            <a:r>
              <a:rPr lang="en-US" sz="2800" b="1" dirty="0" smtClean="0">
                <a:latin typeface="Candara" charset="0"/>
                <a:ea typeface="MS PGothic" charset="0"/>
                <a:cs typeface="Arial" charset="0"/>
              </a:rPr>
              <a:t>THE THREE </a:t>
            </a:r>
            <a:r>
              <a:rPr lang="en-US" sz="2800" b="1" dirty="0">
                <a:latin typeface="Candara" charset="0"/>
                <a:ea typeface="MS PGothic" charset="0"/>
                <a:cs typeface="Arial" charset="0"/>
              </a:rPr>
              <a:t>PERSPECTIVES?</a:t>
            </a: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buFontTx/>
              <a:buNone/>
              <a:defRPr/>
            </a:pPr>
            <a:r>
              <a:rPr lang="en-US" sz="2400" b="1" dirty="0" smtClean="0">
                <a:latin typeface="Candara" charset="0"/>
                <a:ea typeface="MS PGothic" charset="0"/>
                <a:cs typeface="Arial" charset="0"/>
              </a:rPr>
              <a:t>3)</a:t>
            </a:r>
            <a:r>
              <a:rPr lang="en-US" sz="2400" b="1" dirty="0">
                <a:latin typeface="Candara" charset="0"/>
                <a:ea typeface="MS PGothic" charset="0"/>
                <a:cs typeface="Arial" charset="0"/>
              </a:rPr>
              <a:t>	From the </a:t>
            </a:r>
            <a:r>
              <a:rPr lang="en-US" sz="2400" b="1" dirty="0" smtClean="0">
                <a:latin typeface="Candara" charset="0"/>
                <a:ea typeface="MS PGothic" charset="0"/>
                <a:cs typeface="Arial" charset="0"/>
              </a:rPr>
              <a:t>Perspective of </a:t>
            </a:r>
            <a:r>
              <a:rPr lang="en-US" sz="2400" b="1" dirty="0">
                <a:latin typeface="Candara" charset="0"/>
                <a:ea typeface="MS PGothic" charset="0"/>
                <a:cs typeface="Arial" charset="0"/>
              </a:rPr>
              <a:t>Jesus: </a:t>
            </a:r>
            <a:r>
              <a:rPr lang="en-US" sz="2400" b="1" dirty="0">
                <a:solidFill>
                  <a:srgbClr val="FF0000"/>
                </a:solidFill>
                <a:latin typeface="Candara" charset="0"/>
                <a:ea typeface="MS PGothic" charset="0"/>
                <a:cs typeface="Arial" charset="0"/>
              </a:rPr>
              <a:t>God’s life in Christ is given to all who die to self and follow Christ on the way of the cross.</a:t>
            </a:r>
          </a:p>
          <a:p>
            <a:pPr marL="458788" indent="-458788" algn="ctr">
              <a:buFontTx/>
              <a:buNone/>
              <a:defRPr/>
            </a:pPr>
            <a:endParaRPr lang="en-US" sz="800" i="1" baseline="30000" dirty="0" smtClean="0">
              <a:latin typeface="Candara"/>
              <a:cs typeface="Candara"/>
            </a:endParaRPr>
          </a:p>
          <a:p>
            <a:pPr marL="0" indent="0" algn="ctr">
              <a:spcBef>
                <a:spcPts val="0"/>
              </a:spcBef>
              <a:buNone/>
            </a:pPr>
            <a:r>
              <a:rPr lang="en-US" sz="2200" i="1" baseline="30000" dirty="0">
                <a:latin typeface="Candara"/>
                <a:cs typeface="Candara"/>
              </a:rPr>
              <a:t>20 </a:t>
            </a:r>
            <a:r>
              <a:rPr lang="en-US" sz="2200" i="1" dirty="0">
                <a:latin typeface="Candara"/>
                <a:cs typeface="Candara"/>
              </a:rPr>
              <a:t>Now among those who went up to worship </a:t>
            </a:r>
            <a:r>
              <a:rPr lang="en-US" sz="2200" i="1" dirty="0" smtClean="0">
                <a:latin typeface="Candara"/>
                <a:cs typeface="Candara"/>
              </a:rPr>
              <a:t>at </a:t>
            </a:r>
            <a:br>
              <a:rPr lang="en-US" sz="2200" i="1" dirty="0" smtClean="0">
                <a:latin typeface="Candara"/>
                <a:cs typeface="Candara"/>
              </a:rPr>
            </a:br>
            <a:r>
              <a:rPr lang="en-US" sz="2200" i="1" dirty="0" smtClean="0">
                <a:latin typeface="Candara"/>
                <a:cs typeface="Candara"/>
              </a:rPr>
              <a:t>the </a:t>
            </a:r>
            <a:r>
              <a:rPr lang="en-US" sz="2200" i="1" dirty="0">
                <a:latin typeface="Candara"/>
                <a:cs typeface="Candara"/>
              </a:rPr>
              <a:t>feast were some Greeks</a:t>
            </a:r>
            <a:r>
              <a:rPr lang="en-US" sz="2200" i="1" dirty="0" smtClean="0">
                <a:latin typeface="Candara"/>
                <a:cs typeface="Candara"/>
              </a:rPr>
              <a:t>. </a:t>
            </a:r>
            <a:r>
              <a:rPr lang="en-US" sz="2200" i="1" baseline="30000" dirty="0" smtClean="0">
                <a:latin typeface="Candara"/>
                <a:cs typeface="Candara"/>
              </a:rPr>
              <a:t>21</a:t>
            </a:r>
            <a:r>
              <a:rPr lang="en-US" sz="2200" i="1" dirty="0">
                <a:latin typeface="Candara"/>
                <a:cs typeface="Candara"/>
              </a:rPr>
              <a:t> So these came to Philip</a:t>
            </a:r>
            <a:r>
              <a:rPr lang="en-US" sz="2200" i="1" dirty="0" smtClean="0">
                <a:latin typeface="Candara"/>
                <a:cs typeface="Candara"/>
              </a:rPr>
              <a:t>,</a:t>
            </a:r>
            <a:br>
              <a:rPr lang="en-US" sz="2200" i="1" dirty="0" smtClean="0">
                <a:latin typeface="Candara"/>
                <a:cs typeface="Candara"/>
              </a:rPr>
            </a:br>
            <a:r>
              <a:rPr lang="en-US" sz="2200" i="1" dirty="0" smtClean="0">
                <a:latin typeface="Candara"/>
                <a:cs typeface="Candara"/>
              </a:rPr>
              <a:t> </a:t>
            </a:r>
            <a:r>
              <a:rPr lang="en-US" sz="2200" i="1" dirty="0">
                <a:latin typeface="Candara"/>
                <a:cs typeface="Candara"/>
              </a:rPr>
              <a:t>who was from Bethsaida in Galilee, and asked him, “Sir,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we </a:t>
            </a:r>
            <a:r>
              <a:rPr lang="en-US" sz="2200" i="1" dirty="0">
                <a:latin typeface="Candara"/>
                <a:cs typeface="Candara"/>
              </a:rPr>
              <a:t>wish to see Jesus.” </a:t>
            </a:r>
            <a:r>
              <a:rPr lang="en-US" sz="2200" i="1" baseline="30000" dirty="0">
                <a:latin typeface="Candara"/>
                <a:cs typeface="Candara"/>
              </a:rPr>
              <a:t>22 </a:t>
            </a:r>
            <a:r>
              <a:rPr lang="en-US" sz="2200" i="1" dirty="0">
                <a:latin typeface="Candara"/>
                <a:cs typeface="Candara"/>
              </a:rPr>
              <a:t>Philip went and told Andrew; Andrew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and </a:t>
            </a:r>
            <a:r>
              <a:rPr lang="en-US" sz="2200" i="1" dirty="0">
                <a:latin typeface="Candara"/>
                <a:cs typeface="Candara"/>
              </a:rPr>
              <a:t>Philip went and told Jesus</a:t>
            </a:r>
            <a:r>
              <a:rPr lang="en-US" sz="2200" i="1" dirty="0" smtClean="0">
                <a:latin typeface="Candara"/>
                <a:cs typeface="Candara"/>
              </a:rPr>
              <a:t>. </a:t>
            </a:r>
            <a:r>
              <a:rPr lang="en-US" sz="2200" i="1" baseline="30000" dirty="0" smtClean="0">
                <a:latin typeface="Candara"/>
                <a:cs typeface="Candara"/>
              </a:rPr>
              <a:t>23</a:t>
            </a:r>
            <a:r>
              <a:rPr lang="en-US" sz="2200" i="1" baseline="30000" dirty="0">
                <a:latin typeface="Candara"/>
                <a:cs typeface="Candara"/>
              </a:rPr>
              <a:t> </a:t>
            </a:r>
            <a:r>
              <a:rPr lang="en-US" sz="2200" i="1" dirty="0">
                <a:latin typeface="Candara"/>
                <a:cs typeface="Candara"/>
              </a:rPr>
              <a:t>And Jesus answered them, </a:t>
            </a:r>
            <a:r>
              <a:rPr lang="en-US" sz="2200" i="1" dirty="0" smtClean="0">
                <a:latin typeface="Candara"/>
                <a:cs typeface="Candara"/>
              </a:rPr>
              <a:t/>
            </a:r>
            <a:br>
              <a:rPr lang="en-US" sz="2200" i="1" dirty="0" smtClean="0">
                <a:latin typeface="Candara"/>
                <a:cs typeface="Candara"/>
              </a:rPr>
            </a:br>
            <a:r>
              <a:rPr lang="en-US" sz="2200" i="1" dirty="0" smtClean="0">
                <a:latin typeface="Candara"/>
                <a:cs typeface="Candara"/>
              </a:rPr>
              <a:t>“</a:t>
            </a:r>
            <a:r>
              <a:rPr lang="en-US" sz="2200" i="1" dirty="0">
                <a:latin typeface="Candara"/>
                <a:cs typeface="Candara"/>
              </a:rPr>
              <a:t>The hour has come for the Son of Man to be glorified. </a:t>
            </a:r>
            <a:r>
              <a:rPr lang="en-US" sz="2200" i="1" dirty="0" smtClean="0">
                <a:latin typeface="Candara"/>
                <a:cs typeface="Candara"/>
              </a:rPr>
              <a:t>(vs. 20-23)</a:t>
            </a:r>
            <a:endParaRPr lang="en-US" sz="2200" i="1" dirty="0">
              <a:latin typeface="Candara"/>
              <a:cs typeface="Candara"/>
            </a:endParaRPr>
          </a:p>
        </p:txBody>
      </p:sp>
    </p:spTree>
    <p:extLst>
      <p:ext uri="{BB962C8B-B14F-4D97-AF65-F5344CB8AC3E}">
        <p14:creationId xmlns:p14="http://schemas.microsoft.com/office/powerpoint/2010/main" val="22137304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152400"/>
            <a:ext cx="8686800" cy="1143000"/>
          </a:xfrm>
        </p:spPr>
        <p:txBody>
          <a:bodyPr/>
          <a:lstStyle/>
          <a:p>
            <a:r>
              <a:rPr lang="en-US" sz="2800" b="1" dirty="0">
                <a:latin typeface="Candara" charset="0"/>
                <a:ea typeface="MS PGothic" charset="0"/>
                <a:cs typeface="Arial" charset="0"/>
              </a:rPr>
              <a:t>WHAT ARE KEY LESSONS OF </a:t>
            </a:r>
            <a:r>
              <a:rPr lang="en-US" sz="2800" b="1" dirty="0" smtClean="0">
                <a:latin typeface="Candara" charset="0"/>
                <a:ea typeface="MS PGothic" charset="0"/>
                <a:cs typeface="Arial" charset="0"/>
              </a:rPr>
              <a:t>FIRST </a:t>
            </a:r>
            <a:r>
              <a:rPr lang="en-US" sz="2800" b="1" dirty="0">
                <a:latin typeface="Candara" charset="0"/>
                <a:ea typeface="MS PGothic" charset="0"/>
                <a:cs typeface="Arial" charset="0"/>
              </a:rPr>
              <a:t>PALM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SUNDAY </a:t>
            </a:r>
            <a:r>
              <a:rPr lang="en-US" sz="2800" b="1" dirty="0">
                <a:latin typeface="Candara" charset="0"/>
                <a:ea typeface="MS PGothic" charset="0"/>
                <a:cs typeface="Arial" charset="0"/>
              </a:rPr>
              <a:t>FROM </a:t>
            </a:r>
            <a:r>
              <a:rPr lang="en-US" sz="2800" b="1" dirty="0" smtClean="0">
                <a:latin typeface="Candara" charset="0"/>
                <a:ea typeface="MS PGothic" charset="0"/>
                <a:cs typeface="Arial" charset="0"/>
              </a:rPr>
              <a:t>THE THREE </a:t>
            </a:r>
            <a:r>
              <a:rPr lang="en-US" sz="2800" b="1" dirty="0">
                <a:latin typeface="Candara" charset="0"/>
                <a:ea typeface="MS PGothic" charset="0"/>
                <a:cs typeface="Arial" charset="0"/>
              </a:rPr>
              <a:t>PERSPECTIVES?</a:t>
            </a:r>
          </a:p>
        </p:txBody>
      </p:sp>
      <p:sp>
        <p:nvSpPr>
          <p:cNvPr id="27651" name="Rectangle 3"/>
          <p:cNvSpPr>
            <a:spLocks noGrp="1" noChangeArrowheads="1"/>
          </p:cNvSpPr>
          <p:nvPr>
            <p:ph type="body" idx="1"/>
          </p:nvPr>
        </p:nvSpPr>
        <p:spPr>
          <a:xfrm>
            <a:off x="228600" y="1295400"/>
            <a:ext cx="8810625" cy="5562600"/>
          </a:xfrm>
        </p:spPr>
        <p:txBody>
          <a:bodyPr/>
          <a:lstStyle/>
          <a:p>
            <a:pPr marL="458788" indent="-458788">
              <a:buFontTx/>
              <a:buNone/>
              <a:defRPr/>
            </a:pPr>
            <a:r>
              <a:rPr lang="en-US" sz="2400" b="1" dirty="0" smtClean="0">
                <a:latin typeface="Candara" charset="0"/>
                <a:ea typeface="MS PGothic" charset="0"/>
                <a:cs typeface="Arial" charset="0"/>
              </a:rPr>
              <a:t>3)	From </a:t>
            </a:r>
            <a:r>
              <a:rPr lang="en-US" sz="2400" b="1" dirty="0">
                <a:latin typeface="Candara" charset="0"/>
                <a:ea typeface="MS PGothic" charset="0"/>
                <a:cs typeface="Arial" charset="0"/>
              </a:rPr>
              <a:t>the Perspective </a:t>
            </a:r>
            <a:r>
              <a:rPr lang="en-US" sz="2400" b="1" dirty="0" smtClean="0">
                <a:latin typeface="Candara" charset="0"/>
                <a:ea typeface="MS PGothic" charset="0"/>
                <a:cs typeface="Arial" charset="0"/>
              </a:rPr>
              <a:t>of Jesus: </a:t>
            </a:r>
            <a:r>
              <a:rPr lang="en-US" sz="2400" b="1" dirty="0" smtClean="0">
                <a:solidFill>
                  <a:srgbClr val="FF0000"/>
                </a:solidFill>
                <a:latin typeface="Candara" charset="0"/>
                <a:ea typeface="MS PGothic" charset="0"/>
                <a:cs typeface="Arial" charset="0"/>
              </a:rPr>
              <a:t>God’s life in Christ is </a:t>
            </a:r>
            <a:r>
              <a:rPr lang="en-US" sz="2400" b="1" dirty="0">
                <a:solidFill>
                  <a:srgbClr val="FF0000"/>
                </a:solidFill>
                <a:latin typeface="Candara" charset="0"/>
                <a:ea typeface="MS PGothic" charset="0"/>
                <a:cs typeface="Arial" charset="0"/>
              </a:rPr>
              <a:t>given to </a:t>
            </a:r>
            <a:r>
              <a:rPr lang="en-US" sz="2400" b="1" dirty="0" smtClean="0">
                <a:solidFill>
                  <a:srgbClr val="FF0000"/>
                </a:solidFill>
                <a:latin typeface="Candara" charset="0"/>
                <a:ea typeface="MS PGothic" charset="0"/>
                <a:cs typeface="Arial" charset="0"/>
              </a:rPr>
              <a:t>all who </a:t>
            </a:r>
            <a:r>
              <a:rPr lang="en-US" sz="2400" b="1" dirty="0">
                <a:solidFill>
                  <a:srgbClr val="FF0000"/>
                </a:solidFill>
                <a:latin typeface="Candara" charset="0"/>
                <a:ea typeface="MS PGothic" charset="0"/>
                <a:cs typeface="Arial" charset="0"/>
              </a:rPr>
              <a:t>die to self and follow </a:t>
            </a:r>
            <a:r>
              <a:rPr lang="en-US" sz="2400" b="1" dirty="0" smtClean="0">
                <a:solidFill>
                  <a:srgbClr val="FF0000"/>
                </a:solidFill>
                <a:latin typeface="Candara" charset="0"/>
                <a:ea typeface="MS PGothic" charset="0"/>
                <a:cs typeface="Arial" charset="0"/>
              </a:rPr>
              <a:t>Christ on the way of the cross.</a:t>
            </a:r>
          </a:p>
          <a:p>
            <a:pPr marL="458788" indent="-458788" algn="ctr">
              <a:buFontTx/>
              <a:buNone/>
              <a:defRPr/>
            </a:pPr>
            <a:endParaRPr lang="en-US" sz="800" i="1" baseline="30000" dirty="0" smtClean="0">
              <a:latin typeface="Candara"/>
              <a:cs typeface="Candara"/>
            </a:endParaRPr>
          </a:p>
          <a:p>
            <a:pPr marL="0" indent="0" algn="ctr">
              <a:spcBef>
                <a:spcPts val="0"/>
              </a:spcBef>
              <a:buNone/>
            </a:pPr>
            <a:r>
              <a:rPr lang="en-US" sz="2200" i="1" baseline="30000" dirty="0">
                <a:latin typeface="Candara"/>
                <a:cs typeface="Candara"/>
              </a:rPr>
              <a:t>24 </a:t>
            </a:r>
            <a:r>
              <a:rPr lang="en-US" sz="2200" i="1" dirty="0">
                <a:latin typeface="Candara"/>
                <a:cs typeface="Candara"/>
              </a:rPr>
              <a:t>Truly, truly, I say to you, unless a grain of wheat falls</a:t>
            </a:r>
            <a:br>
              <a:rPr lang="en-US" sz="2200" i="1" dirty="0">
                <a:latin typeface="Candara"/>
                <a:cs typeface="Candara"/>
              </a:rPr>
            </a:br>
            <a:r>
              <a:rPr lang="en-US" sz="2200" i="1" dirty="0">
                <a:latin typeface="Candara"/>
                <a:cs typeface="Candara"/>
              </a:rPr>
              <a:t> into the earth and dies, it remains alone; but if it dies, </a:t>
            </a:r>
            <a:br>
              <a:rPr lang="en-US" sz="2200" i="1" dirty="0">
                <a:latin typeface="Candara"/>
                <a:cs typeface="Candara"/>
              </a:rPr>
            </a:br>
            <a:r>
              <a:rPr lang="en-US" sz="2200" i="1" dirty="0">
                <a:latin typeface="Candara"/>
                <a:cs typeface="Candara"/>
              </a:rPr>
              <a:t>it bears much fruit. </a:t>
            </a:r>
            <a:r>
              <a:rPr lang="en-US" sz="2200" i="1" baseline="30000" dirty="0">
                <a:latin typeface="Candara"/>
                <a:cs typeface="Candara"/>
              </a:rPr>
              <a:t>25 </a:t>
            </a:r>
            <a:r>
              <a:rPr lang="en-US" sz="2200" i="1" dirty="0">
                <a:latin typeface="Candara"/>
                <a:cs typeface="Candara"/>
              </a:rPr>
              <a:t>Whoever loves his life loses it, and</a:t>
            </a:r>
            <a:br>
              <a:rPr lang="en-US" sz="2200" i="1" dirty="0">
                <a:latin typeface="Candara"/>
                <a:cs typeface="Candara"/>
              </a:rPr>
            </a:br>
            <a:r>
              <a:rPr lang="en-US" sz="2200" i="1" dirty="0">
                <a:latin typeface="Candara"/>
                <a:cs typeface="Candara"/>
              </a:rPr>
              <a:t> whoever hates his life in this world will keep it for eternal life. </a:t>
            </a:r>
            <a:br>
              <a:rPr lang="en-US" sz="2200" i="1" dirty="0">
                <a:latin typeface="Candara"/>
                <a:cs typeface="Candara"/>
              </a:rPr>
            </a:br>
            <a:r>
              <a:rPr lang="en-US" sz="2200" i="1" baseline="30000" dirty="0">
                <a:latin typeface="Candara"/>
                <a:cs typeface="Candara"/>
              </a:rPr>
              <a:t>26 </a:t>
            </a:r>
            <a:r>
              <a:rPr lang="en-US" sz="2200" i="1" dirty="0">
                <a:latin typeface="Candara"/>
                <a:cs typeface="Candara"/>
              </a:rPr>
              <a:t>If anyone serves me, he must follow me; and where I am, </a:t>
            </a:r>
            <a:br>
              <a:rPr lang="en-US" sz="2200" i="1" dirty="0">
                <a:latin typeface="Candara"/>
                <a:cs typeface="Candara"/>
              </a:rPr>
            </a:br>
            <a:r>
              <a:rPr lang="en-US" sz="2200" i="1" dirty="0">
                <a:latin typeface="Candara"/>
                <a:cs typeface="Candara"/>
              </a:rPr>
              <a:t>there will my servant be also. If anyone serves me, </a:t>
            </a:r>
            <a:br>
              <a:rPr lang="en-US" sz="2200" i="1" dirty="0">
                <a:latin typeface="Candara"/>
                <a:cs typeface="Candara"/>
              </a:rPr>
            </a:br>
            <a:r>
              <a:rPr lang="en-US" sz="2200" i="1" dirty="0">
                <a:latin typeface="Candara"/>
                <a:cs typeface="Candara"/>
              </a:rPr>
              <a:t>the Father will honor him</a:t>
            </a:r>
            <a:r>
              <a:rPr lang="en-US" sz="2200" i="1" dirty="0" smtClean="0">
                <a:latin typeface="Candara"/>
                <a:cs typeface="Candara"/>
              </a:rPr>
              <a:t>.</a:t>
            </a:r>
            <a:r>
              <a:rPr lang="en-US" sz="2200" i="1" dirty="0">
                <a:latin typeface="Candara"/>
                <a:cs typeface="Candara"/>
              </a:rPr>
              <a:t> </a:t>
            </a:r>
            <a:r>
              <a:rPr lang="en-US" sz="2200" i="1" dirty="0" smtClean="0">
                <a:latin typeface="Candara"/>
                <a:cs typeface="Candara"/>
              </a:rPr>
              <a:t>(vs. 24-26)</a:t>
            </a:r>
          </a:p>
          <a:p>
            <a:pPr marL="0" indent="0" algn="ctr">
              <a:spcBef>
                <a:spcPts val="0"/>
              </a:spcBef>
              <a:buNone/>
            </a:pPr>
            <a:endParaRPr lang="en-US" sz="800" i="1" dirty="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To Jesus, the Greeks were the sign that the time for his ultimate mission has come—to die as ransom for all peoples.</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It is God’s paradoxical way to offer eternal life not by improving the old self but to die to self to live in Christ.</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Jesus’ call to us is still the same: he calls us to take up our cross (dying to self) and follow him (living for him each day)!</a:t>
            </a:r>
            <a:endParaRPr lang="en-US" sz="2300" b="1" kern="1200" dirty="0">
              <a:solidFill>
                <a:prstClr val="black"/>
              </a:solidFill>
              <a:latin typeface="Candara" charset="0"/>
              <a:ea typeface="ＭＳ Ｐゴシック" charset="0"/>
              <a:cs typeface="Candara" charset="0"/>
            </a:endParaRPr>
          </a:p>
          <a:p>
            <a:pPr marL="0" indent="0" algn="ctr">
              <a:buNone/>
            </a:pPr>
            <a:endParaRPr lang="en-US" sz="2200" i="1" dirty="0">
              <a:latin typeface="Candara"/>
              <a:cs typeface="Candara"/>
            </a:endParaRPr>
          </a:p>
        </p:txBody>
      </p:sp>
    </p:spTree>
    <p:extLst>
      <p:ext uri="{BB962C8B-B14F-4D97-AF65-F5344CB8AC3E}">
        <p14:creationId xmlns:p14="http://schemas.microsoft.com/office/powerpoint/2010/main" val="55048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8417" name="Rectangle 3"/>
          <p:cNvSpPr>
            <a:spLocks noGrp="1" noChangeArrowheads="1"/>
          </p:cNvSpPr>
          <p:nvPr>
            <p:ph type="body" idx="1"/>
          </p:nvPr>
        </p:nvSpPr>
        <p:spPr>
          <a:xfrm>
            <a:off x="381000" y="2133600"/>
            <a:ext cx="8534400" cy="4419600"/>
          </a:xfrm>
        </p:spPr>
        <p:txBody>
          <a:bodyPr/>
          <a:lstStyle/>
          <a:p>
            <a:pPr marL="0" indent="0" algn="ctr">
              <a:spcBef>
                <a:spcPct val="0"/>
              </a:spcBef>
              <a:buNone/>
            </a:pPr>
            <a:r>
              <a:rPr lang="en-US" sz="2400" b="1" i="1" baseline="30000" dirty="0">
                <a:solidFill>
                  <a:srgbClr val="000000"/>
                </a:solidFill>
                <a:latin typeface="Candara" charset="0"/>
                <a:ea typeface="MS PGothic" charset="0"/>
                <a:cs typeface="Times New Roman" charset="0"/>
              </a:rPr>
              <a:t>34 </a:t>
            </a:r>
            <a:r>
              <a:rPr lang="en-US" sz="2400" b="1" i="1" dirty="0">
                <a:solidFill>
                  <a:srgbClr val="000000"/>
                </a:solidFill>
                <a:latin typeface="Candara" charset="0"/>
                <a:ea typeface="MS PGothic" charset="0"/>
                <a:cs typeface="Times New Roman" charset="0"/>
              </a:rPr>
              <a:t>And calling the crowd to him with his disciples,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he </a:t>
            </a:r>
            <a:r>
              <a:rPr lang="en-US" sz="2400" b="1" i="1" dirty="0">
                <a:solidFill>
                  <a:srgbClr val="000000"/>
                </a:solidFill>
                <a:latin typeface="Candara" charset="0"/>
                <a:ea typeface="MS PGothic" charset="0"/>
                <a:cs typeface="Times New Roman" charset="0"/>
              </a:rPr>
              <a:t>said to them, “If anyone would come after me,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let </a:t>
            </a:r>
            <a:r>
              <a:rPr lang="en-US" sz="2400" b="1" i="1" dirty="0">
                <a:solidFill>
                  <a:srgbClr val="000000"/>
                </a:solidFill>
                <a:latin typeface="Candara" charset="0"/>
                <a:ea typeface="MS PGothic" charset="0"/>
                <a:cs typeface="Times New Roman" charset="0"/>
              </a:rPr>
              <a:t>him deny himself and take up his cross and follow me.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baseline="30000" dirty="0" smtClean="0">
                <a:solidFill>
                  <a:srgbClr val="000000"/>
                </a:solidFill>
                <a:latin typeface="Candara" charset="0"/>
                <a:ea typeface="MS PGothic" charset="0"/>
                <a:cs typeface="Times New Roman" charset="0"/>
              </a:rPr>
              <a:t>35</a:t>
            </a:r>
            <a:r>
              <a:rPr lang="en-US" sz="2400" b="1" i="1" baseline="30000" dirty="0">
                <a:solidFill>
                  <a:srgbClr val="000000"/>
                </a:solidFill>
                <a:latin typeface="Candara" charset="0"/>
                <a:ea typeface="MS PGothic" charset="0"/>
                <a:cs typeface="Times New Roman" charset="0"/>
              </a:rPr>
              <a:t> </a:t>
            </a:r>
            <a:r>
              <a:rPr lang="en-US" sz="2400" b="1" i="1" dirty="0">
                <a:solidFill>
                  <a:srgbClr val="000000"/>
                </a:solidFill>
                <a:latin typeface="Candara" charset="0"/>
                <a:ea typeface="MS PGothic" charset="0"/>
                <a:cs typeface="Times New Roman" charset="0"/>
              </a:rPr>
              <a:t>For whoever would save his life will lose it, but </a:t>
            </a:r>
            <a:r>
              <a:rPr lang="en-US" sz="2400" b="1" i="1" dirty="0" smtClean="0">
                <a:solidFill>
                  <a:srgbClr val="000000"/>
                </a:solidFill>
                <a:latin typeface="Candara" charset="0"/>
                <a:ea typeface="MS PGothic" charset="0"/>
                <a:cs typeface="Times New Roman" charset="0"/>
              </a:rPr>
              <a:t>whoever</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loses </a:t>
            </a:r>
            <a:r>
              <a:rPr lang="en-US" sz="2400" b="1" i="1" dirty="0">
                <a:solidFill>
                  <a:srgbClr val="000000"/>
                </a:solidFill>
                <a:latin typeface="Candara" charset="0"/>
                <a:ea typeface="MS PGothic" charset="0"/>
                <a:cs typeface="Times New Roman" charset="0"/>
              </a:rPr>
              <a:t>his life for my sake and the gospel's will save it</a:t>
            </a:r>
            <a:r>
              <a:rPr lang="en-US" sz="2400" b="1" i="1" dirty="0" smtClean="0">
                <a:solidFill>
                  <a:srgbClr val="000000"/>
                </a:solidFill>
                <a:latin typeface="Candara" charset="0"/>
                <a:ea typeface="MS PGothic" charset="0"/>
                <a:cs typeface="Times New Roman" charset="0"/>
              </a:rPr>
              <a:t>.</a:t>
            </a:r>
          </a:p>
          <a:p>
            <a:pPr marL="0" indent="0" algn="ctr">
              <a:spcBef>
                <a:spcPct val="0"/>
              </a:spcBef>
              <a:buNone/>
            </a:pPr>
            <a:r>
              <a:rPr lang="en-US" sz="2400" b="1" i="1" dirty="0" smtClean="0">
                <a:solidFill>
                  <a:srgbClr val="000000"/>
                </a:solidFill>
                <a:latin typeface="Candara" charset="0"/>
                <a:ea typeface="MS PGothic" charset="0"/>
                <a:cs typeface="Times New Roman" charset="0"/>
              </a:rPr>
              <a:t>Mark 8:34-35</a:t>
            </a:r>
            <a:endParaRPr lang="en-US" sz="2400" b="1" i="1" dirty="0">
              <a:solidFill>
                <a:srgbClr val="000000"/>
              </a:solidFill>
              <a:latin typeface="Candara" charset="0"/>
              <a:ea typeface="MS PGothic" charset="0"/>
              <a:cs typeface="Times New Roman" charset="0"/>
            </a:endParaRPr>
          </a:p>
          <a:p>
            <a:pPr marL="0" indent="0" algn="ctr">
              <a:spcBef>
                <a:spcPct val="0"/>
              </a:spcBef>
              <a:buFontTx/>
              <a:buNone/>
            </a:pPr>
            <a:r>
              <a:rPr lang="en-US" sz="2400" b="1" i="1" dirty="0">
                <a:solidFill>
                  <a:srgbClr val="000000"/>
                </a:solidFill>
                <a:latin typeface="Candara" charset="0"/>
                <a:ea typeface="MS PGothic" charset="0"/>
                <a:cs typeface="Times New Roman" charset="0"/>
              </a:rPr>
              <a:t> </a:t>
            </a:r>
          </a:p>
        </p:txBody>
      </p:sp>
    </p:spTree>
    <p:extLst>
      <p:ext uri="{BB962C8B-B14F-4D97-AF65-F5344CB8AC3E}">
        <p14:creationId xmlns:p14="http://schemas.microsoft.com/office/powerpoint/2010/main" val="27052721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46202</TotalTime>
  <Words>836</Words>
  <Application>Microsoft Macintosh PowerPoint</Application>
  <PresentationFormat>On-screen Show (4:3)</PresentationFormat>
  <Paragraphs>112</Paragraphs>
  <Slides>18</Slides>
  <Notes>15</Notes>
  <HiddenSlides>0</HiddenSlides>
  <MMClips>0</MMClips>
  <ScaleCrop>false</ScaleCrop>
  <HeadingPairs>
    <vt:vector size="4" baseType="variant">
      <vt:variant>
        <vt:lpstr>Theme</vt:lpstr>
      </vt:variant>
      <vt:variant>
        <vt:i4>19</vt:i4>
      </vt:variant>
      <vt:variant>
        <vt:lpstr>Slide Titles</vt:lpstr>
      </vt:variant>
      <vt:variant>
        <vt:i4>18</vt:i4>
      </vt:variant>
    </vt:vector>
  </HeadingPairs>
  <TitlesOfParts>
    <vt:vector size="37"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1_Normal</vt:lpstr>
      <vt:lpstr>2_Normal</vt:lpstr>
      <vt:lpstr>17_Default Design</vt:lpstr>
      <vt:lpstr>14_Default Design</vt:lpstr>
      <vt:lpstr>PowerPoint Presentation</vt:lpstr>
      <vt:lpstr>First Palm Sunday  in Three Perspectives</vt:lpstr>
      <vt:lpstr>THE BACKDROP OF FIRST PALM SUNDAY</vt:lpstr>
      <vt:lpstr>WHAT ARE KEY LESSONS OF FIRST PALM  SUNDAY FROM THE THREE PERSPECTIVES?</vt:lpstr>
      <vt:lpstr>WHAT ARE KEY LESSONS OF FIRST PALM  SUNDAY FROM THE THREE PERSPECTIVES?</vt:lpstr>
      <vt:lpstr>WHAT ARE KEY LESSONS OF FIRST PALM  SUNDAY FROM THE THREE PERSPECTIVES?</vt:lpstr>
      <vt:lpstr>WHAT ARE KEY LESSONS OF FIRST PALM  SUNDAY FROM THE THREE PERSPECTIVES?</vt:lpstr>
      <vt:lpstr>WHAT ARE KEY LESSONS OF FIRST PALM  SUNDAY FROM THE THREE PERSPECTIVES?</vt:lpstr>
      <vt:lpstr>PowerPoint Presentation</vt:lpstr>
      <vt:lpstr>PowerPoint Presentation</vt:lpstr>
      <vt:lpstr>THREE PRACTICAL QUESTIONS  FOR OUR EVERYDAY LIFE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2487</cp:revision>
  <cp:lastPrinted>2014-03-23T15:54:46Z</cp:lastPrinted>
  <dcterms:created xsi:type="dcterms:W3CDTF">2007-10-20T20:09:35Z</dcterms:created>
  <dcterms:modified xsi:type="dcterms:W3CDTF">2014-04-15T07:29:22Z</dcterms:modified>
</cp:coreProperties>
</file>