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497229" r:id="rId10"/>
    <p:sldMasterId id="2147500816" r:id="rId11"/>
    <p:sldMasterId id="2147506752" r:id="rId12"/>
    <p:sldMasterId id="2147507621" r:id="rId13"/>
    <p:sldMasterId id="2147509205" r:id="rId14"/>
    <p:sldMasterId id="2147510775" r:id="rId15"/>
  </p:sldMasterIdLst>
  <p:notesMasterIdLst>
    <p:notesMasterId r:id="rId31"/>
  </p:notesMasterIdLst>
  <p:handoutMasterIdLst>
    <p:handoutMasterId r:id="rId32"/>
  </p:handoutMasterIdLst>
  <p:sldIdLst>
    <p:sldId id="1626" r:id="rId16"/>
    <p:sldId id="2268" r:id="rId17"/>
    <p:sldId id="2241" r:id="rId18"/>
    <p:sldId id="2242" r:id="rId19"/>
    <p:sldId id="2274" r:id="rId20"/>
    <p:sldId id="2275" r:id="rId21"/>
    <p:sldId id="2285" r:id="rId22"/>
    <p:sldId id="2284" r:id="rId23"/>
    <p:sldId id="2277" r:id="rId24"/>
    <p:sldId id="2286" r:id="rId25"/>
    <p:sldId id="2287" r:id="rId26"/>
    <p:sldId id="2267" r:id="rId27"/>
    <p:sldId id="2282" r:id="rId28"/>
    <p:sldId id="1947" r:id="rId29"/>
    <p:sldId id="192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96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ACA8EE7-A25F-8B41-A2AB-F2C2FE66F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137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79124-6B60-B948-9EA2-342C9170B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2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F4F1B7-D114-DE41-B34A-0E422364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50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7FDC5-82A0-D146-B5B3-3D209035C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3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887553-45C0-D848-BAB5-3CBFC9AF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2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4AB6D0D-5B95-7A4D-8CF7-B8ED047CB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79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FC2403-1CFB-9143-8CC9-DF3AD54B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2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4358A7-6509-2547-8CD1-F0AA28798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35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D2BD29-460B-FC4D-81EE-339980F3E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349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A6A8E5-6AF6-FD4F-9F2F-D6F77D58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8E9EDA-7696-224C-8B41-56494839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33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E726CBD-71D4-F743-A0E0-EA43924C7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39" r:id="rId1"/>
    <p:sldLayoutId id="2147510740" r:id="rId2"/>
    <p:sldLayoutId id="2147510741" r:id="rId3"/>
    <p:sldLayoutId id="2147510742" r:id="rId4"/>
    <p:sldLayoutId id="2147510743" r:id="rId5"/>
    <p:sldLayoutId id="2147510744" r:id="rId6"/>
    <p:sldLayoutId id="2147510745" r:id="rId7"/>
    <p:sldLayoutId id="2147510746" r:id="rId8"/>
    <p:sldLayoutId id="2147510747" r:id="rId9"/>
    <p:sldLayoutId id="2147510748" r:id="rId10"/>
    <p:sldLayoutId id="21475107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God’s heart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leaps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joy when a lost person returns to God.</a:t>
            </a: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baseline="30000" dirty="0" smtClean="0">
                <a:latin typeface="Candara" charset="0"/>
                <a:ea typeface="MS PGothic" charset="0"/>
                <a:cs typeface="Candara" charset="0"/>
              </a:rPr>
              <a:t>9</a:t>
            </a: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when she has found it, she calls together her friends 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neighbors, saying, ‘Rejoice with me, for I have found 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the coin that I had lost.’ </a:t>
            </a: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10 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Just so, I tell you, there is joy before 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the angels of God over one sinner who repents. (vs. 9-10)</a:t>
            </a:r>
          </a:p>
        </p:txBody>
      </p:sp>
    </p:spTree>
    <p:extLst>
      <p:ext uri="{BB962C8B-B14F-4D97-AF65-F5344CB8AC3E}">
        <p14:creationId xmlns:p14="http://schemas.microsoft.com/office/powerpoint/2010/main" val="212507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God’s heart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leaps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joy when a lost person returns to God.</a:t>
            </a: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22 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But the father said to his servants,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Bring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quickly the best robe,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put it on him,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 put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 a ring on his hand, and shoes on his feet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 23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bring the fattened calf and kill it, and let us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eat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celebrate. </a:t>
            </a:r>
            <a:r>
              <a:rPr lang="en-US" sz="2200" i="1" baseline="30000" dirty="0" smtClean="0">
                <a:latin typeface="Candara" charset="0"/>
                <a:ea typeface="MS PGothic" charset="0"/>
                <a:cs typeface="Candara" charset="0"/>
              </a:rPr>
              <a:t>24</a:t>
            </a: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For this my son was dead,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 is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alive again; he was lost, and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is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found.’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they began to celebrate. (vs. 22-24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sz="1200" i="1" dirty="0">
              <a:latin typeface="Candara" charset="0"/>
              <a:ea typeface="MS PGothic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Don’t miss this joy of God—intentionally repeated over and over in Luke 15. This is the gladness of God in missions!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There is a PARTY with dancing angels amidst God’s heart leaping for joy when one lost person returns to God!!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If your Christian life is joyless, come and taste this contagious joy of God by sharing Christ with your </a:t>
            </a:r>
            <a:r>
              <a:rPr lang="en-US" sz="2300" b="1" kern="120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lost friends!!!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4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baseline="30000" dirty="0">
                <a:latin typeface="Candara"/>
                <a:cs typeface="Candara"/>
              </a:rPr>
              <a:t>28 </a:t>
            </a:r>
            <a:r>
              <a:rPr lang="en-US" sz="2400" b="1" i="1" dirty="0">
                <a:latin typeface="Candara"/>
                <a:cs typeface="Candara"/>
              </a:rPr>
              <a:t>But he was angry and refused to go in.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His </a:t>
            </a:r>
            <a:r>
              <a:rPr lang="en-US" sz="2400" b="1" i="1" dirty="0">
                <a:latin typeface="Candara"/>
                <a:cs typeface="Candara"/>
              </a:rPr>
              <a:t>father </a:t>
            </a:r>
            <a:r>
              <a:rPr lang="en-US" sz="2400" b="1" i="1" dirty="0" smtClean="0">
                <a:latin typeface="Candara"/>
                <a:cs typeface="Candara"/>
              </a:rPr>
              <a:t>came </a:t>
            </a:r>
            <a:r>
              <a:rPr lang="en-US" sz="2400" b="1" i="1" dirty="0">
                <a:latin typeface="Candara"/>
                <a:cs typeface="Candara"/>
              </a:rPr>
              <a:t>out </a:t>
            </a:r>
            <a:r>
              <a:rPr lang="en-US" sz="2400" b="1" i="1" dirty="0" smtClean="0">
                <a:latin typeface="Candara"/>
                <a:cs typeface="Candara"/>
              </a:rPr>
              <a:t>and </a:t>
            </a:r>
            <a:r>
              <a:rPr lang="en-US" sz="2400" b="1" i="1" dirty="0">
                <a:latin typeface="Candara"/>
                <a:cs typeface="Candara"/>
              </a:rPr>
              <a:t>entreated him, </a:t>
            </a:r>
            <a:r>
              <a:rPr lang="en-US" sz="2400" b="1" i="1" baseline="30000" dirty="0">
                <a:latin typeface="Candara"/>
                <a:cs typeface="Candara"/>
              </a:rPr>
              <a:t>29 </a:t>
            </a:r>
            <a:r>
              <a:rPr lang="en-US" sz="2400" b="1" i="1" dirty="0">
                <a:latin typeface="Candara"/>
                <a:cs typeface="Candara"/>
              </a:rPr>
              <a:t>but </a:t>
            </a:r>
            <a:r>
              <a:rPr lang="en-US" sz="2400" b="1" i="1" dirty="0" smtClean="0">
                <a:latin typeface="Candara"/>
                <a:cs typeface="Candara"/>
              </a:rPr>
              <a:t>he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 </a:t>
            </a:r>
            <a:r>
              <a:rPr lang="en-US" sz="2400" b="1" i="1" dirty="0">
                <a:latin typeface="Candara"/>
                <a:cs typeface="Candara"/>
              </a:rPr>
              <a:t>answered his father, </a:t>
            </a:r>
            <a:r>
              <a:rPr lang="en-US" sz="2400" b="1" i="1" dirty="0" smtClean="0">
                <a:latin typeface="Candara"/>
                <a:cs typeface="Candara"/>
              </a:rPr>
              <a:t>‘</a:t>
            </a:r>
            <a:r>
              <a:rPr lang="en-US" sz="2400" b="1" i="1" dirty="0">
                <a:latin typeface="Candara"/>
                <a:cs typeface="Candara"/>
              </a:rPr>
              <a:t>Look, these many </a:t>
            </a:r>
            <a:r>
              <a:rPr lang="en-US" sz="2400" b="1" i="1" dirty="0" smtClean="0">
                <a:latin typeface="Candara"/>
                <a:cs typeface="Candara"/>
              </a:rPr>
              <a:t>years </a:t>
            </a:r>
            <a:r>
              <a:rPr lang="en-US" sz="2400" b="1" i="1" dirty="0">
                <a:latin typeface="Candara"/>
                <a:cs typeface="Candara"/>
              </a:rPr>
              <a:t>I have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served </a:t>
            </a:r>
            <a:r>
              <a:rPr lang="en-US" sz="2400" b="1" i="1" dirty="0">
                <a:latin typeface="Candara"/>
                <a:cs typeface="Candara"/>
              </a:rPr>
              <a:t>you, and I never disobeyed </a:t>
            </a:r>
            <a:r>
              <a:rPr lang="en-US" sz="2400" b="1" i="1" dirty="0" smtClean="0">
                <a:latin typeface="Candara"/>
                <a:cs typeface="Candara"/>
              </a:rPr>
              <a:t>your </a:t>
            </a:r>
            <a:r>
              <a:rPr lang="en-US" sz="2400" b="1" i="1" dirty="0">
                <a:latin typeface="Candara"/>
                <a:cs typeface="Candara"/>
              </a:rPr>
              <a:t>command, </a:t>
            </a:r>
            <a:r>
              <a:rPr lang="en-US" sz="2400" b="1" i="1" dirty="0" smtClean="0">
                <a:latin typeface="Candara"/>
                <a:cs typeface="Candara"/>
              </a:rPr>
              <a:t>yet </a:t>
            </a:r>
            <a:r>
              <a:rPr lang="en-US" sz="2400" b="1" i="1" dirty="0">
                <a:latin typeface="Candara"/>
                <a:cs typeface="Candara"/>
              </a:rPr>
              <a:t>you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never </a:t>
            </a:r>
            <a:r>
              <a:rPr lang="en-US" sz="2400" b="1" i="1" dirty="0">
                <a:latin typeface="Candara"/>
                <a:cs typeface="Candara"/>
              </a:rPr>
              <a:t>gave me a young goat, that </a:t>
            </a:r>
            <a:r>
              <a:rPr lang="en-US" sz="2400" b="1" i="1" dirty="0" smtClean="0">
                <a:latin typeface="Candara"/>
                <a:cs typeface="Candara"/>
              </a:rPr>
              <a:t>I might</a:t>
            </a:r>
            <a:r>
              <a:rPr lang="en-US" sz="2400" b="1" i="1" dirty="0">
                <a:latin typeface="Candara"/>
                <a:cs typeface="Candara"/>
              </a:rPr>
              <a:t> </a:t>
            </a:r>
            <a:r>
              <a:rPr lang="en-US" sz="2400" b="1" i="1" dirty="0" smtClean="0">
                <a:latin typeface="Candara"/>
                <a:cs typeface="Candara"/>
              </a:rPr>
              <a:t>celebrate with my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friends</a:t>
            </a:r>
            <a:r>
              <a:rPr lang="en-US" sz="2400" b="1" i="1" dirty="0">
                <a:latin typeface="Candara"/>
                <a:cs typeface="Candara"/>
              </a:rPr>
              <a:t>. </a:t>
            </a:r>
            <a:r>
              <a:rPr lang="en-US" sz="2400" b="1" i="1" baseline="30000" dirty="0">
                <a:latin typeface="Candara"/>
                <a:cs typeface="Candara"/>
              </a:rPr>
              <a:t>30 </a:t>
            </a:r>
            <a:r>
              <a:rPr lang="en-US" sz="2400" b="1" i="1" dirty="0">
                <a:latin typeface="Candara"/>
                <a:cs typeface="Candara"/>
              </a:rPr>
              <a:t>But </a:t>
            </a:r>
            <a:r>
              <a:rPr lang="en-US" sz="2400" b="1" i="1" dirty="0" smtClean="0">
                <a:latin typeface="Candara"/>
                <a:cs typeface="Candara"/>
              </a:rPr>
              <a:t>when </a:t>
            </a:r>
            <a:r>
              <a:rPr lang="en-US" sz="2400" b="1" i="1" dirty="0">
                <a:latin typeface="Candara"/>
                <a:cs typeface="Candara"/>
              </a:rPr>
              <a:t>this son of yours came, who has devoured 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your </a:t>
            </a:r>
            <a:r>
              <a:rPr lang="en-US" sz="2400" b="1" i="1" dirty="0">
                <a:latin typeface="Candara"/>
                <a:cs typeface="Candara"/>
              </a:rPr>
              <a:t>property with prostitutes, </a:t>
            </a:r>
            <a:r>
              <a:rPr lang="en-US" sz="2400" b="1" i="1" dirty="0" smtClean="0">
                <a:latin typeface="Candara"/>
                <a:cs typeface="Candara"/>
              </a:rPr>
              <a:t>you </a:t>
            </a:r>
            <a:r>
              <a:rPr lang="en-US" sz="2400" b="1" i="1" dirty="0">
                <a:latin typeface="Candara"/>
                <a:cs typeface="Candara"/>
              </a:rPr>
              <a:t>killed the fattened calf </a:t>
            </a:r>
            <a:r>
              <a:rPr lang="en-US" sz="2400" b="1" i="1" dirty="0" smtClean="0">
                <a:latin typeface="Candara"/>
                <a:cs typeface="Candara"/>
              </a:rPr>
              <a:t>for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him</a:t>
            </a:r>
            <a:r>
              <a:rPr lang="en-US" sz="2400" b="1" i="1" dirty="0">
                <a:latin typeface="Candara"/>
                <a:cs typeface="Candara"/>
              </a:rPr>
              <a:t>!’ </a:t>
            </a:r>
            <a:r>
              <a:rPr lang="en-US" sz="2400" b="1" i="1" baseline="30000" dirty="0">
                <a:latin typeface="Candara"/>
                <a:cs typeface="Candara"/>
              </a:rPr>
              <a:t>31 </a:t>
            </a:r>
            <a:r>
              <a:rPr lang="en-US" sz="2400" b="1" i="1" dirty="0">
                <a:latin typeface="Candara"/>
                <a:cs typeface="Candara"/>
              </a:rPr>
              <a:t>And he said to him, ‘Son, you are </a:t>
            </a:r>
            <a:r>
              <a:rPr lang="en-US" sz="2400" b="1" i="1" dirty="0" smtClean="0">
                <a:latin typeface="Candara"/>
                <a:cs typeface="Candara"/>
              </a:rPr>
              <a:t>always </a:t>
            </a:r>
            <a:r>
              <a:rPr lang="en-US" sz="2400" b="1" i="1" dirty="0">
                <a:latin typeface="Candara"/>
                <a:cs typeface="Candara"/>
              </a:rPr>
              <a:t>with me, and 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all </a:t>
            </a:r>
            <a:r>
              <a:rPr lang="en-US" sz="2400" b="1" i="1" dirty="0">
                <a:latin typeface="Candara"/>
                <a:cs typeface="Candara"/>
              </a:rPr>
              <a:t>that is mine is yours. </a:t>
            </a:r>
            <a:r>
              <a:rPr lang="en-US" sz="2400" b="1" i="1" baseline="30000" dirty="0">
                <a:latin typeface="Candara"/>
                <a:cs typeface="Candara"/>
              </a:rPr>
              <a:t>32 </a:t>
            </a:r>
            <a:r>
              <a:rPr lang="en-US" sz="2400" b="1" i="1" dirty="0">
                <a:latin typeface="Candara"/>
                <a:cs typeface="Candara"/>
              </a:rPr>
              <a:t>It was fitting to </a:t>
            </a:r>
            <a:r>
              <a:rPr lang="en-US" sz="2400" b="1" i="1" dirty="0" smtClean="0">
                <a:latin typeface="Candara"/>
                <a:cs typeface="Candara"/>
              </a:rPr>
              <a:t>celebrate </a:t>
            </a:r>
            <a:r>
              <a:rPr lang="en-US" sz="2400" b="1" i="1" dirty="0">
                <a:latin typeface="Candara"/>
                <a:cs typeface="Candara"/>
              </a:rPr>
              <a:t>and </a:t>
            </a:r>
            <a:r>
              <a:rPr lang="en-US" sz="2400" b="1" i="1" dirty="0" smtClean="0">
                <a:latin typeface="Candara"/>
                <a:cs typeface="Candara"/>
              </a:rPr>
              <a:t>be 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glad</a:t>
            </a:r>
            <a:r>
              <a:rPr lang="en-US" sz="2400" b="1" i="1" dirty="0">
                <a:latin typeface="Candara"/>
                <a:cs typeface="Candara"/>
              </a:rPr>
              <a:t>, for this your brother was dead, </a:t>
            </a:r>
            <a:r>
              <a:rPr lang="en-US" sz="2400" b="1" i="1" dirty="0" smtClean="0">
                <a:latin typeface="Candara"/>
                <a:cs typeface="Candara"/>
              </a:rPr>
              <a:t>and </a:t>
            </a:r>
            <a:r>
              <a:rPr lang="en-US" sz="2400" b="1" i="1" dirty="0">
                <a:latin typeface="Candara"/>
                <a:cs typeface="Candara"/>
              </a:rPr>
              <a:t>is alive;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he </a:t>
            </a:r>
            <a:r>
              <a:rPr lang="en-US" sz="2400" b="1" i="1" dirty="0">
                <a:latin typeface="Candara"/>
                <a:cs typeface="Candara"/>
              </a:rPr>
              <a:t>was lost, and is found.’” (vs. 28-32)</a:t>
            </a:r>
            <a:endParaRPr lang="en-US" sz="24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1502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50313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FOUR PRACTICAL WAYS OF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PARTICIPATING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GOD’S CONTAGIOUS JOY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[= PARTY!!!]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#1:  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PRAY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for your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lost friends—unchurched, unbelieving friends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	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#2:  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where they are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#3:  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THINGS with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them in Christ’s love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#4:  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SHARE CHRIST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with them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naturally yet boldly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200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eaLnBrk="1" hangingPunct="1"/>
            <a:r>
              <a:rPr lang="en-US">
                <a:latin typeface="Candara" charset="0"/>
                <a:ea typeface="MS PGothic" charset="0"/>
                <a:cs typeface="MS PGothic" charset="0"/>
              </a:rPr>
              <a:t>THREE PRACTICAL QUESTIONS </a:t>
            </a:r>
            <a:br>
              <a:rPr lang="en-US">
                <a:latin typeface="Candara" charset="0"/>
                <a:ea typeface="MS PGothic" charset="0"/>
                <a:cs typeface="MS PGothic" charset="0"/>
              </a:rPr>
            </a:br>
            <a:r>
              <a:rPr lang="en-US">
                <a:latin typeface="Candara" charset="0"/>
                <a:ea typeface="MS PGothic" charset="0"/>
                <a:cs typeface="MS PGothic" charset="0"/>
              </a:rPr>
              <a:t>FOR OUR EVERYDAY LIFE</a:t>
            </a:r>
          </a:p>
        </p:txBody>
      </p:sp>
      <p:sp>
        <p:nvSpPr>
          <p:cNvPr id="21299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5334000"/>
          </a:xfrm>
        </p:spPr>
        <p:txBody>
          <a:bodyPr/>
          <a:lstStyle/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ea typeface="MS PGothic" charset="0"/>
                <a:cs typeface="MS PGothic" charset="0"/>
              </a:rPr>
              <a:t>In what ways are you more convinced of your need for active participation in personal evangelism as your lifestyle? What will you do about it?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dirty="0" smtClean="0">
              <a:latin typeface="Candara" charset="0"/>
              <a:ea typeface="MS PGothic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 smtClean="0">
                <a:latin typeface="Candara" charset="0"/>
                <a:ea typeface="MS PGothic" charset="0"/>
                <a:cs typeface="MS PGothic" charset="0"/>
              </a:rPr>
              <a:t>Which of the three things about God’s heart hit home for you? What is your first step?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dirty="0">
              <a:latin typeface="Candara" charset="0"/>
              <a:ea typeface="MS PGothic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ea typeface="MS PGothic" charset="0"/>
                <a:cs typeface="MS PGothic" charset="0"/>
              </a:rPr>
              <a:t>Which of the four practical ways of lifestyle evangelism was most helpful for you? How will you apply it?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dirty="0">
              <a:latin typeface="Candar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752600"/>
            <a:ext cx="8153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What Makes God’s </a:t>
            </a:r>
            <a:b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Heart Leap for Joy?</a:t>
            </a:r>
            <a:endParaRPr lang="en-US" sz="3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124200"/>
            <a:ext cx="8001000" cy="2209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Missions Awareness Month Series, Part 5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Luke 15:1-32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March 30,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50313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WHY IS KNOWING WHAT MAKES GOD’S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HEART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LEAP FOR JOY SO IMPORTANT?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pPr marL="514350" indent="-514350">
              <a:spcBef>
                <a:spcPct val="0"/>
              </a:spcBef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We may be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very religious but have no clue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what brings joy to God’s heart.</a:t>
            </a:r>
          </a:p>
          <a:p>
            <a:pPr marL="514350" indent="-514350">
              <a:spcBef>
                <a:spcPct val="0"/>
              </a:spcBef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514350" indent="-514350">
              <a:spcBef>
                <a:spcPct val="0"/>
              </a:spcBef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We may be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very dutiful but joyless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our daily walk with God.</a:t>
            </a:r>
          </a:p>
          <a:p>
            <a:pPr marL="514350" indent="-514350">
              <a:spcBef>
                <a:spcPct val="0"/>
              </a:spcBef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514350" indent="-514350">
              <a:spcBef>
                <a:spcPct val="0"/>
              </a:spcBef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We may be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very knowledgeable about God without really knowing God.</a:t>
            </a:r>
          </a:p>
          <a:p>
            <a:pPr marL="514350" indent="-514350">
              <a:spcBef>
                <a:spcPct val="0"/>
              </a:spcBef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514350" indent="-514350">
              <a:spcBef>
                <a:spcPct val="0"/>
              </a:spcBef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We may be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missing out on the joy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that can revolutionize our Christian life.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Lost people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matter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God.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200" i="1" baseline="30000" dirty="0">
                <a:latin typeface="Candara"/>
                <a:cs typeface="Candara"/>
              </a:rPr>
              <a:t>1 </a:t>
            </a:r>
            <a:r>
              <a:rPr lang="en-US" sz="2200" i="1" dirty="0">
                <a:latin typeface="Candara"/>
                <a:cs typeface="Candara"/>
              </a:rPr>
              <a:t>Now the tax collectors and sinners were all drawing near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to hear him.</a:t>
            </a:r>
            <a:r>
              <a:rPr lang="en-US" sz="2200" b="1" i="1" baseline="30000" dirty="0">
                <a:latin typeface="Candara"/>
                <a:cs typeface="Candara"/>
              </a:rPr>
              <a:t>2 </a:t>
            </a:r>
            <a:r>
              <a:rPr lang="en-US" sz="2200" i="1" dirty="0">
                <a:latin typeface="Candara"/>
                <a:cs typeface="Candara"/>
              </a:rPr>
              <a:t>And the Pharisees and the scribes grumbled,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saying, “This man receives sinners and eats with them.”</a:t>
            </a:r>
          </a:p>
          <a:p>
            <a:pPr marL="0" indent="0" algn="ctr">
              <a:buNone/>
            </a:pPr>
            <a:r>
              <a:rPr lang="en-US" sz="2200" b="1" i="1" baseline="30000" dirty="0">
                <a:latin typeface="Candara"/>
                <a:cs typeface="Candara"/>
              </a:rPr>
              <a:t>3 </a:t>
            </a:r>
            <a:r>
              <a:rPr lang="en-US" sz="2200" i="1" dirty="0">
                <a:latin typeface="Candara"/>
                <a:cs typeface="Candara"/>
              </a:rPr>
              <a:t>So he told them this parable... (vs. 1-3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Lost people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matter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God.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200" i="1" dirty="0">
                <a:latin typeface="Candara"/>
                <a:cs typeface="Candara"/>
              </a:rPr>
              <a:t> “What man of you, having a hundred sheep,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if he has lost one of them...” (v. 4)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200" i="1" dirty="0">
                <a:latin typeface="Candara"/>
                <a:cs typeface="Candara"/>
              </a:rPr>
              <a:t> “Or what woman, having ten silver coins,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if she loses one coin...” (v.8)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200" i="1" dirty="0">
                <a:latin typeface="Candara"/>
                <a:cs typeface="Candara"/>
              </a:rPr>
              <a:t> “There was a man who had two sons... Not many days later, the younger son gathered all he had and took a journey into a far country...” (vs. 11, 13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  <a:endParaRPr lang="en-US" sz="12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12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could become like the Pharisees and the scribes who were so religious yet clueless about God’s heart.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God’s “mission” is all about lost people—God so loves them that he sent his only Son as a ransom for the lost (John 3:16).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Jesus’ heart drew him to be with the lost—not to do things to them as his projects but loved them. And they did feel loved!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God’s heart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aches for one person who is lost.</a:t>
            </a: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 “What man of you, having a hundred sheep, 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if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he has lost one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of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them, does not leave the ninety-nine 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in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the open country, and 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go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after the one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that is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lost, until he finds it?” (v. 4)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306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God’s heart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aches for one person who is lost.</a:t>
            </a: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“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Or what woman, having ten silver coins,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if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she loses one coin, does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not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light a lamp and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sweep </a:t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the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house and seek diligently until she finds it?” (v. 8)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614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295400"/>
            <a:ext cx="8686799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God’s heart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aches for one person who is lost.</a:t>
            </a: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“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he arose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came to his father.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But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while he was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still a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long way off,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his father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saw him and felt compassion,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/>
            </a:r>
            <a:b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 ran 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and 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embraced him and kissed him.” (v. 20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sz="22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Throughout these three parables, we can sense this aching heart of God—this is not mere sentimentality but furious love that was shown in action on Calvary’s hill (Rom. 5:8).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Even today, God’s heart aches for one lost soul—if we are detached from this ache, we don’t know God enough.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Is your heart aching for your unchurched, unbelieving, irreligious friends and family? Come close to God’s heart! </a:t>
            </a:r>
            <a:endParaRPr lang="en-US" sz="2200" i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CAN WE LEARN ABOUT 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HEART IN LUKE 15?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10625" cy="5562600"/>
          </a:xfrm>
        </p:spPr>
        <p:txBody>
          <a:bodyPr/>
          <a:lstStyle/>
          <a:p>
            <a:pPr marL="458788" indent="-458788">
              <a:buFontTx/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	God’s heart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leaps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joy when a lost person returns to God.</a:t>
            </a:r>
          </a:p>
          <a:p>
            <a:pPr marL="458788" indent="-458788">
              <a:buFontTx/>
              <a:buNone/>
              <a:defRPr/>
            </a:pPr>
            <a:endParaRPr lang="en-US" sz="800" i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 5 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when he has found it, he lays it on his shoulders, rejoicing.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6 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And when he comes home, he calls together his friends and his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 neighbors, saying to them, ‘Rejoice with me, for I have found my sheep 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that was lost.’ </a:t>
            </a:r>
            <a:r>
              <a:rPr lang="en-US" sz="2200" i="1" baseline="30000" dirty="0">
                <a:latin typeface="Candara" charset="0"/>
                <a:ea typeface="MS PGothic" charset="0"/>
                <a:cs typeface="Candara" charset="0"/>
              </a:rPr>
              <a:t>7 </a:t>
            </a: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Just so, I tell you, there will be more joy in heaven over 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one sinner who repents than over ninety-nine righteous</a:t>
            </a:r>
            <a:br>
              <a:rPr lang="en-US" sz="2200" i="1" dirty="0">
                <a:latin typeface="Candara" charset="0"/>
                <a:ea typeface="MS PGothic" charset="0"/>
                <a:cs typeface="Candara" charset="0"/>
              </a:rPr>
            </a:br>
            <a:r>
              <a:rPr lang="en-US" sz="2200" i="1" dirty="0">
                <a:latin typeface="Candara" charset="0"/>
                <a:ea typeface="MS PGothic" charset="0"/>
                <a:cs typeface="Candara" charset="0"/>
              </a:rPr>
              <a:t> persons who need no repentance. (vs. 5-7</a:t>
            </a:r>
            <a:r>
              <a:rPr lang="en-US" sz="2200" i="1" dirty="0" smtClean="0">
                <a:latin typeface="Candara" charset="0"/>
                <a:ea typeface="MS PGothic" charset="0"/>
                <a:cs typeface="Candara" charset="0"/>
              </a:rPr>
              <a:t>)</a:t>
            </a:r>
            <a:endParaRPr lang="en-US" sz="2200" i="1" dirty="0">
              <a:latin typeface="Candara" charset="0"/>
              <a:ea typeface="MS PGothic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44494</TotalTime>
  <Words>235</Words>
  <Application>Microsoft Macintosh PowerPoint</Application>
  <PresentationFormat>On-screen Show (4:3)</PresentationFormat>
  <Paragraphs>80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1_Normal</vt:lpstr>
      <vt:lpstr>CW Sermon Template</vt:lpstr>
      <vt:lpstr>9_Default Design</vt:lpstr>
      <vt:lpstr>10_Default Design</vt:lpstr>
      <vt:lpstr>11_Default Design</vt:lpstr>
      <vt:lpstr>12_Default Design</vt:lpstr>
      <vt:lpstr>PowerPoint Presentation</vt:lpstr>
      <vt:lpstr>What Makes God’s  Heart Leap for Joy?</vt:lpstr>
      <vt:lpstr>WHY IS KNOWING WHAT MAKES GOD’S  HEART LEAP FOR JOY SO IMPORTANT?</vt:lpstr>
      <vt:lpstr>WHAT CAN WE LEARN ABOUT  GOD’S HEART IN LUKE 15?</vt:lpstr>
      <vt:lpstr>WHAT CAN WE LEARN ABOUT  GOD’S HEART IN LUKE 15?</vt:lpstr>
      <vt:lpstr>WHAT CAN WE LEARN ABOUT  GOD’S HEART IN LUKE 15?</vt:lpstr>
      <vt:lpstr>WHAT CAN WE LEARN ABOUT  GOD’S HEART IN LUKE 15?</vt:lpstr>
      <vt:lpstr>WHAT CAN WE LEARN ABOUT  GOD’S HEART IN LUKE 15?</vt:lpstr>
      <vt:lpstr>WHAT CAN WE LEARN ABOUT  GOD’S HEART IN LUKE 15?</vt:lpstr>
      <vt:lpstr>WHAT CAN WE LEARN ABOUT  GOD’S HEART IN LUKE 15?</vt:lpstr>
      <vt:lpstr>WHAT CAN WE LEARN ABOUT  GOD’S HEART IN LUKE 15?</vt:lpstr>
      <vt:lpstr>PowerPoint Presentation</vt:lpstr>
      <vt:lpstr>FOUR PRACTICAL WAYS OF PARTICIPATING  IN GOD’S CONTAGIOUS JOY [= PARTY!!!]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2448</cp:revision>
  <cp:lastPrinted>2014-03-23T15:54:46Z</cp:lastPrinted>
  <dcterms:created xsi:type="dcterms:W3CDTF">2007-10-20T20:09:35Z</dcterms:created>
  <dcterms:modified xsi:type="dcterms:W3CDTF">2014-04-04T01:09:52Z</dcterms:modified>
</cp:coreProperties>
</file>